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3" r:id="rId6"/>
    <p:sldId id="274" r:id="rId7"/>
    <p:sldId id="260" r:id="rId8"/>
    <p:sldId id="261" r:id="rId9"/>
    <p:sldId id="262" r:id="rId10"/>
    <p:sldId id="266" r:id="rId11"/>
    <p:sldId id="263" r:id="rId12"/>
    <p:sldId id="267" r:id="rId13"/>
    <p:sldId id="264" r:id="rId14"/>
    <p:sldId id="268" r:id="rId15"/>
    <p:sldId id="265" r:id="rId16"/>
    <p:sldId id="269" r:id="rId17"/>
    <p:sldId id="271" r:id="rId18"/>
    <p:sldId id="272" r:id="rId19"/>
    <p:sldId id="276"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2"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A900"/>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04" d="100"/>
          <a:sy n="104" d="100"/>
        </p:scale>
        <p:origin x="132"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9T17:11:32.408" idx="1">
    <p:pos x="4020" y="1687"/>
    <p:text>Las aplicaciones y sistemas de información utilizados para la instrucción de los procedimientos deberán garantizar el control de los tiempos y plazos, la identificación de los órganos responsables y la tramitación ordenada de los expedientes, así como facilitar la simplificación y la publicidad de los procedimientos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19T18:16:30.729" idx="2">
    <p:pos x="6540" y="879"/>
    <p:text>directamente relacionado con la cuestión de los requisitos que han de cumplir los programas y sistemas de contratación electrónica</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5/9/2018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5/9/2018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5/9/2018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5/9/2018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smtClean="0"/>
              <a:t>LA CONTRATACIÓN PÚBLICA ELECTRÓNICA TRAS LA LEY 9/2017</a:t>
            </a:r>
            <a:endParaRPr lang="es-ES" dirty="0"/>
          </a:p>
        </p:txBody>
      </p:sp>
      <p:sp>
        <p:nvSpPr>
          <p:cNvPr id="3" name="Subtítulo 2"/>
          <p:cNvSpPr>
            <a:spLocks noGrp="1"/>
          </p:cNvSpPr>
          <p:nvPr>
            <p:ph type="subTitle" idx="1"/>
          </p:nvPr>
        </p:nvSpPr>
        <p:spPr/>
        <p:txBody>
          <a:bodyPr/>
          <a:lstStyle/>
          <a:p>
            <a:r>
              <a:rPr lang="es-ES" dirty="0" smtClean="0"/>
              <a:t>Seminarios Días 10 y 11 DE Mayo, Madrid</a:t>
            </a:r>
          </a:p>
          <a:p>
            <a:r>
              <a:rPr lang="es-ES" dirty="0" smtClean="0">
                <a:solidFill>
                  <a:schemeClr val="tx1"/>
                </a:solidFill>
              </a:rPr>
              <a:t>Daniel TERRÓN SANTOS</a:t>
            </a:r>
            <a:endParaRPr lang="es-ES" dirty="0">
              <a:solidFill>
                <a:schemeClr val="tx1"/>
              </a:solidFill>
            </a:endParaRPr>
          </a:p>
        </p:txBody>
      </p:sp>
      <p:pic>
        <p:nvPicPr>
          <p:cNvPr id="1026"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794" y="4918508"/>
            <a:ext cx="53911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30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1127" y="637309"/>
            <a:ext cx="10686473" cy="369332"/>
          </a:xfrm>
          <a:prstGeom prst="rect">
            <a:avLst/>
          </a:prstGeom>
        </p:spPr>
        <p:txBody>
          <a:bodyPr wrap="square">
            <a:spAutoFit/>
          </a:bodyPr>
          <a:lstStyle/>
          <a:p>
            <a:endParaRPr lang="es-ES" dirty="0"/>
          </a:p>
        </p:txBody>
      </p:sp>
      <p:sp>
        <p:nvSpPr>
          <p:cNvPr id="3" name="Rectángulo 2"/>
          <p:cNvSpPr/>
          <p:nvPr/>
        </p:nvSpPr>
        <p:spPr>
          <a:xfrm>
            <a:off x="591126" y="314037"/>
            <a:ext cx="10686473" cy="5324535"/>
          </a:xfrm>
          <a:prstGeom prst="rect">
            <a:avLst/>
          </a:prstGeom>
        </p:spPr>
        <p:txBody>
          <a:bodyPr wrap="square">
            <a:spAutoFit/>
          </a:bodyPr>
          <a:lstStyle/>
          <a:p>
            <a:pPr algn="just"/>
            <a:r>
              <a:rPr lang="es-ES" sz="2000" b="1" dirty="0" smtClean="0">
                <a:solidFill>
                  <a:srgbClr val="7030A0"/>
                </a:solidFill>
              </a:rPr>
              <a:t>.-Los </a:t>
            </a:r>
            <a:r>
              <a:rPr lang="es-ES" sz="2000" b="1" dirty="0">
                <a:solidFill>
                  <a:srgbClr val="7030A0"/>
                </a:solidFill>
              </a:rPr>
              <a:t>plazos expresados por horas se contarán de hora en hora y de minuto en minuto desde la hora y minuto en que tenga lugar la notificación o publicación del acto de que se trate y no podrán tener una duración superior a veinticuatro horas, en cuyo caso se expresarán en días</a:t>
            </a:r>
            <a:r>
              <a:rPr lang="es-ES" sz="2000" b="1" dirty="0" smtClean="0">
                <a:solidFill>
                  <a:srgbClr val="7030A0"/>
                </a:solidFill>
              </a:rPr>
              <a:t>.</a:t>
            </a:r>
          </a:p>
          <a:p>
            <a:pPr algn="just"/>
            <a:endParaRPr lang="es-ES" sz="2000" b="1" dirty="0">
              <a:solidFill>
                <a:srgbClr val="7030A0"/>
              </a:solidFill>
            </a:endParaRPr>
          </a:p>
          <a:p>
            <a:pPr algn="just"/>
            <a:r>
              <a:rPr lang="es-ES" sz="2000" b="1" dirty="0" smtClean="0">
                <a:solidFill>
                  <a:srgbClr val="7030A0"/>
                </a:solidFill>
              </a:rPr>
              <a:t>.-Registro </a:t>
            </a:r>
            <a:r>
              <a:rPr lang="es-ES" sz="2000" b="1" dirty="0">
                <a:solidFill>
                  <a:srgbClr val="7030A0"/>
                </a:solidFill>
              </a:rPr>
              <a:t>electrónico se regirá por las siguientes reglas:</a:t>
            </a:r>
          </a:p>
          <a:p>
            <a:pPr algn="just"/>
            <a:endParaRPr lang="es-ES" sz="2000" b="1" dirty="0">
              <a:solidFill>
                <a:srgbClr val="7030A0"/>
              </a:solidFill>
            </a:endParaRPr>
          </a:p>
          <a:p>
            <a:pPr algn="just"/>
            <a:r>
              <a:rPr lang="es-ES" sz="2000" b="1" dirty="0" smtClean="0">
                <a:solidFill>
                  <a:srgbClr val="7030A0"/>
                </a:solidFill>
              </a:rPr>
              <a:t>		a</a:t>
            </a:r>
            <a:r>
              <a:rPr lang="es-ES" sz="2000" b="1" dirty="0">
                <a:solidFill>
                  <a:srgbClr val="7030A0"/>
                </a:solidFill>
              </a:rPr>
              <a:t>) Permitirá la presentación de documentos todos los días del año durante las veinticuatro horas.</a:t>
            </a:r>
          </a:p>
          <a:p>
            <a:pPr algn="just"/>
            <a:endParaRPr lang="es-ES" sz="2000" b="1" dirty="0">
              <a:solidFill>
                <a:srgbClr val="7030A0"/>
              </a:solidFill>
            </a:endParaRPr>
          </a:p>
          <a:p>
            <a:pPr algn="just"/>
            <a:r>
              <a:rPr lang="es-ES" sz="2000" b="1" dirty="0" smtClean="0">
                <a:solidFill>
                  <a:srgbClr val="7030A0"/>
                </a:solidFill>
              </a:rPr>
              <a:t>		b</a:t>
            </a:r>
            <a:r>
              <a:rPr lang="es-ES" sz="2000" b="1" dirty="0">
                <a:solidFill>
                  <a:srgbClr val="7030A0"/>
                </a:solidFill>
              </a:rPr>
              <a:t>) A los efectos del cómputo de plazo fijado en días hábiles, y en lo que se refiere al cumplimiento de plazos por los interesados, la presentación en un día inhábil se entenderá realizada en la primera hora del primer día hábil siguiente salvo que una norma permita expresamente la recepción en día inhábil.</a:t>
            </a:r>
          </a:p>
          <a:p>
            <a:pPr algn="just"/>
            <a:endParaRPr lang="es-ES" sz="2000" b="1" dirty="0">
              <a:solidFill>
                <a:srgbClr val="7030A0"/>
              </a:solidFill>
            </a:endParaRPr>
          </a:p>
          <a:p>
            <a:pPr algn="just"/>
            <a:r>
              <a:rPr lang="es-ES" sz="2000" b="1" dirty="0" smtClean="0">
                <a:solidFill>
                  <a:srgbClr val="7030A0"/>
                </a:solidFill>
              </a:rPr>
              <a:t>	Los </a:t>
            </a:r>
            <a:r>
              <a:rPr lang="es-ES" sz="2000" b="1" dirty="0">
                <a:solidFill>
                  <a:srgbClr val="7030A0"/>
                </a:solidFill>
              </a:rPr>
              <a:t>documentos se considerarán presentados por el orden de hora efectiva en el que lo fueron en el día inhábil. Los documentos presentados en el día inhábil se reputarán anteriores, según el mismo orden, a los que lo fueran el primer día hábil posterior.</a:t>
            </a:r>
          </a:p>
        </p:txBody>
      </p:sp>
      <p:pic>
        <p:nvPicPr>
          <p:cNvPr id="4" name="Imagen 3"/>
          <p:cNvPicPr>
            <a:picLocks noChangeAspect="1"/>
          </p:cNvPicPr>
          <p:nvPr/>
        </p:nvPicPr>
        <p:blipFill>
          <a:blip r:embed="rId2"/>
          <a:stretch>
            <a:fillRect/>
          </a:stretch>
        </p:blipFill>
        <p:spPr>
          <a:xfrm>
            <a:off x="6233849" y="5638572"/>
            <a:ext cx="5395428" cy="713294"/>
          </a:xfrm>
          <a:prstGeom prst="rect">
            <a:avLst/>
          </a:prstGeom>
        </p:spPr>
      </p:pic>
    </p:spTree>
    <p:extLst>
      <p:ext uri="{BB962C8B-B14F-4D97-AF65-F5344CB8AC3E}">
        <p14:creationId xmlns:p14="http://schemas.microsoft.com/office/powerpoint/2010/main" val="184936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4036" y="434110"/>
            <a:ext cx="11222182" cy="5139869"/>
          </a:xfrm>
          <a:prstGeom prst="rect">
            <a:avLst/>
          </a:prstGeom>
        </p:spPr>
        <p:txBody>
          <a:bodyPr wrap="square">
            <a:spAutoFit/>
          </a:bodyPr>
          <a:lstStyle/>
          <a:p>
            <a:pPr algn="ctr"/>
            <a:r>
              <a:rPr lang="es-ES" sz="2400" u="sng" dirty="0" smtClean="0">
                <a:solidFill>
                  <a:srgbClr val="FF0000"/>
                </a:solidFill>
                <a:effectLst>
                  <a:outerShdw blurRad="38100" dist="38100" dir="2700000" algn="tl">
                    <a:srgbClr val="000000">
                      <a:alpha val="43137"/>
                    </a:srgbClr>
                  </a:outerShdw>
                </a:effectLst>
              </a:rPr>
              <a:t>REQUISITOS DE LOS MEDIOS ELECTRÓNICOS, INFORMÁTICOS Y TELEMÁTICOS a </a:t>
            </a:r>
            <a:r>
              <a:rPr lang="es-ES" sz="2400" u="sng" dirty="0">
                <a:solidFill>
                  <a:srgbClr val="FF0000"/>
                </a:solidFill>
                <a:effectLst>
                  <a:outerShdw blurRad="38100" dist="38100" dir="2700000" algn="tl">
                    <a:srgbClr val="000000">
                      <a:alpha val="43137"/>
                    </a:srgbClr>
                  </a:outerShdw>
                </a:effectLst>
              </a:rPr>
              <a:t>utilizar en los procedimientos de contratación</a:t>
            </a:r>
            <a:r>
              <a:rPr lang="es-ES" sz="2000" u="sng" dirty="0">
                <a:solidFill>
                  <a:srgbClr val="FF0000"/>
                </a:solidFill>
                <a:effectLst>
                  <a:outerShdw blurRad="38100" dist="38100" dir="2700000" algn="tl">
                    <a:srgbClr val="000000">
                      <a:alpha val="43137"/>
                    </a:srgbClr>
                  </a:outerShdw>
                </a:effectLst>
              </a:rPr>
              <a:t>. </a:t>
            </a:r>
            <a:r>
              <a:rPr lang="es-ES" sz="2000" dirty="0">
                <a:solidFill>
                  <a:srgbClr val="FF0000"/>
                </a:solidFill>
              </a:rPr>
              <a:t>Referencia a las herramientas y los dispositivos de recepción electrónica de </a:t>
            </a:r>
            <a:r>
              <a:rPr lang="es-ES" sz="2000" dirty="0" smtClean="0">
                <a:solidFill>
                  <a:srgbClr val="FF0000"/>
                </a:solidFill>
              </a:rPr>
              <a:t>documentos</a:t>
            </a:r>
          </a:p>
          <a:p>
            <a:endParaRPr lang="es-ES" sz="2000" dirty="0" smtClean="0">
              <a:solidFill>
                <a:srgbClr val="FF0000"/>
              </a:solidFill>
            </a:endParaRPr>
          </a:p>
          <a:p>
            <a:pPr algn="just"/>
            <a:r>
              <a:rPr lang="es-ES" sz="2000" dirty="0" smtClean="0">
                <a:solidFill>
                  <a:srgbClr val="FF0000"/>
                </a:solidFill>
              </a:rPr>
              <a:t>a) </a:t>
            </a:r>
            <a:r>
              <a:rPr lang="es-ES" sz="2400" dirty="0" smtClean="0">
                <a:solidFill>
                  <a:srgbClr val="FF0000"/>
                </a:solidFill>
              </a:rPr>
              <a:t>Determinar </a:t>
            </a:r>
            <a:r>
              <a:rPr lang="es-ES" sz="2400" dirty="0">
                <a:solidFill>
                  <a:srgbClr val="FF0000"/>
                </a:solidFill>
              </a:rPr>
              <a:t>con precisión la hora y fecha exactas de la recepción de las ofertas, de las solicitudes de participación, de la documentación asociada a estas y las del envío de los planos y proyectos</a:t>
            </a:r>
            <a:r>
              <a:rPr lang="es-ES" sz="2400" dirty="0" smtClean="0">
                <a:solidFill>
                  <a:srgbClr val="FF0000"/>
                </a:solidFill>
              </a:rPr>
              <a:t>.</a:t>
            </a:r>
          </a:p>
          <a:p>
            <a:pPr algn="just"/>
            <a:endParaRPr lang="es-ES" sz="2400" dirty="0">
              <a:solidFill>
                <a:srgbClr val="FF0000"/>
              </a:solidFill>
            </a:endParaRPr>
          </a:p>
          <a:p>
            <a:pPr algn="just"/>
            <a:r>
              <a:rPr lang="es-ES" sz="2400" dirty="0">
                <a:solidFill>
                  <a:srgbClr val="FF0000"/>
                </a:solidFill>
              </a:rPr>
              <a:t>b) Garantizar razonablemente que nadie pueda tener acceso a los datos y documentos transmitidos antes de que finalicen los plazos especificados (carácter secreto y confidencialidad de las ofertas</a:t>
            </a:r>
            <a:r>
              <a:rPr lang="es-ES" sz="2400" dirty="0" smtClean="0">
                <a:solidFill>
                  <a:srgbClr val="FF0000"/>
                </a:solidFill>
              </a:rPr>
              <a:t>).</a:t>
            </a:r>
          </a:p>
          <a:p>
            <a:pPr algn="just"/>
            <a:endParaRPr lang="es-ES" sz="2400" dirty="0">
              <a:solidFill>
                <a:srgbClr val="FF0000"/>
              </a:solidFill>
            </a:endParaRPr>
          </a:p>
          <a:p>
            <a:pPr algn="just"/>
            <a:r>
              <a:rPr lang="es-ES" sz="2400" dirty="0">
                <a:solidFill>
                  <a:srgbClr val="FF0000"/>
                </a:solidFill>
              </a:rPr>
              <a:t>c) Garantizar que únicamente las personas autorizadas puedan fijar o modificar las fechas de apertura de los datos y documentos recibidos</a:t>
            </a:r>
            <a:r>
              <a:rPr lang="es-ES" sz="2400" dirty="0" smtClean="0">
                <a:solidFill>
                  <a:srgbClr val="FF0000"/>
                </a:solidFill>
              </a:rPr>
              <a:t>.</a:t>
            </a:r>
            <a:endParaRPr lang="es-ES" sz="2400" dirty="0">
              <a:solidFill>
                <a:srgbClr val="FF0000"/>
              </a:solidFill>
            </a:endParaRPr>
          </a:p>
        </p:txBody>
      </p:sp>
      <p:pic>
        <p:nvPicPr>
          <p:cNvPr id="3" name="Imagen 2"/>
          <p:cNvPicPr>
            <a:picLocks noChangeAspect="1"/>
          </p:cNvPicPr>
          <p:nvPr/>
        </p:nvPicPr>
        <p:blipFill>
          <a:blip r:embed="rId2"/>
          <a:stretch>
            <a:fillRect/>
          </a:stretch>
        </p:blipFill>
        <p:spPr>
          <a:xfrm>
            <a:off x="6261559" y="5658535"/>
            <a:ext cx="5395428" cy="713294"/>
          </a:xfrm>
          <a:prstGeom prst="rect">
            <a:avLst/>
          </a:prstGeom>
        </p:spPr>
      </p:pic>
    </p:spTree>
    <p:extLst>
      <p:ext uri="{BB962C8B-B14F-4D97-AF65-F5344CB8AC3E}">
        <p14:creationId xmlns:p14="http://schemas.microsoft.com/office/powerpoint/2010/main" val="413186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6473" y="350982"/>
            <a:ext cx="10584872" cy="5632311"/>
          </a:xfrm>
          <a:prstGeom prst="rect">
            <a:avLst/>
          </a:prstGeom>
        </p:spPr>
        <p:txBody>
          <a:bodyPr wrap="square">
            <a:spAutoFit/>
          </a:bodyPr>
          <a:lstStyle/>
          <a:p>
            <a:r>
              <a:rPr lang="es-ES" sz="2400" dirty="0">
                <a:solidFill>
                  <a:srgbClr val="FF0000"/>
                </a:solidFill>
              </a:rPr>
              <a:t>d) Garantizar que, durante las diferentes fases del procedimiento de contratación o del concurso de proyectos, solo las personas autorizadas puedan acceder a la totalidad o a parte de los datos y documentos presentados electrónicamente.</a:t>
            </a:r>
          </a:p>
          <a:p>
            <a:pPr algn="just"/>
            <a:endParaRPr lang="es-ES" sz="2400" dirty="0" smtClean="0">
              <a:solidFill>
                <a:srgbClr val="FF0000"/>
              </a:solidFill>
            </a:endParaRPr>
          </a:p>
          <a:p>
            <a:pPr algn="just"/>
            <a:r>
              <a:rPr lang="es-ES" sz="2400" dirty="0" smtClean="0">
                <a:solidFill>
                  <a:srgbClr val="FF0000"/>
                </a:solidFill>
              </a:rPr>
              <a:t>e) </a:t>
            </a:r>
            <a:r>
              <a:rPr lang="es-ES" sz="2400" dirty="0">
                <a:solidFill>
                  <a:srgbClr val="FF0000"/>
                </a:solidFill>
              </a:rPr>
              <a:t>Garantizar que sólo las personas autorizadas para ello puedan dar acceso a los datos y documentos transmitidos, y sólo después de la fecha especificada</a:t>
            </a:r>
            <a:r>
              <a:rPr lang="es-ES" sz="2400" dirty="0" smtClean="0">
                <a:solidFill>
                  <a:srgbClr val="FF0000"/>
                </a:solidFill>
              </a:rPr>
              <a:t>.</a:t>
            </a:r>
          </a:p>
          <a:p>
            <a:pPr algn="just"/>
            <a:endParaRPr lang="es-ES" sz="2400" dirty="0">
              <a:solidFill>
                <a:srgbClr val="FF0000"/>
              </a:solidFill>
            </a:endParaRPr>
          </a:p>
          <a:p>
            <a:pPr algn="just"/>
            <a:r>
              <a:rPr lang="es-ES" sz="2400" dirty="0">
                <a:solidFill>
                  <a:srgbClr val="FF0000"/>
                </a:solidFill>
              </a:rPr>
              <a:t>f) Garantizar que los datos y documentos recibidos y abiertos en aplicación de estos requisitos sólo sean accesibles a las personas autorizadas para acceder a su conocimiento</a:t>
            </a:r>
            <a:r>
              <a:rPr lang="es-ES" sz="2400" dirty="0" smtClean="0">
                <a:solidFill>
                  <a:srgbClr val="FF0000"/>
                </a:solidFill>
              </a:rPr>
              <a:t>.</a:t>
            </a:r>
          </a:p>
          <a:p>
            <a:pPr algn="just"/>
            <a:endParaRPr lang="es-ES" sz="2400" dirty="0">
              <a:solidFill>
                <a:srgbClr val="FF0000"/>
              </a:solidFill>
            </a:endParaRPr>
          </a:p>
          <a:p>
            <a:pPr algn="just"/>
            <a:r>
              <a:rPr lang="es-ES" sz="2400" dirty="0">
                <a:solidFill>
                  <a:srgbClr val="FF0000"/>
                </a:solidFill>
              </a:rPr>
              <a:t>g) Garantizar que, ante la eventual infracción de las prohibiciones o condiciones de acceso anteriores, las infracciones o sus tentativas sean claramente detectables.</a:t>
            </a:r>
          </a:p>
          <a:p>
            <a:pPr algn="ctr"/>
            <a:endParaRPr lang="es-ES" sz="2400" dirty="0">
              <a:solidFill>
                <a:srgbClr val="FF0000"/>
              </a:solidFill>
            </a:endParaRPr>
          </a:p>
          <a:p>
            <a:pPr algn="just"/>
            <a:endParaRPr lang="es-ES" sz="2400" dirty="0"/>
          </a:p>
        </p:txBody>
      </p:sp>
      <p:pic>
        <p:nvPicPr>
          <p:cNvPr id="3" name="Imagen 2"/>
          <p:cNvPicPr>
            <a:picLocks noChangeAspect="1"/>
          </p:cNvPicPr>
          <p:nvPr/>
        </p:nvPicPr>
        <p:blipFill>
          <a:blip r:embed="rId2"/>
          <a:stretch>
            <a:fillRect/>
          </a:stretch>
        </p:blipFill>
        <p:spPr>
          <a:xfrm>
            <a:off x="6261559" y="5626646"/>
            <a:ext cx="5395428" cy="713294"/>
          </a:xfrm>
          <a:prstGeom prst="rect">
            <a:avLst/>
          </a:prstGeom>
        </p:spPr>
      </p:pic>
    </p:spTree>
    <p:extLst>
      <p:ext uri="{BB962C8B-B14F-4D97-AF65-F5344CB8AC3E}">
        <p14:creationId xmlns:p14="http://schemas.microsoft.com/office/powerpoint/2010/main" val="139067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1055" y="443345"/>
            <a:ext cx="10861964" cy="4801314"/>
          </a:xfrm>
          <a:prstGeom prst="rect">
            <a:avLst/>
          </a:prstGeom>
        </p:spPr>
        <p:txBody>
          <a:bodyPr wrap="square">
            <a:spAutoFit/>
          </a:bodyPr>
          <a:lstStyle/>
          <a:p>
            <a:pPr algn="just"/>
            <a:r>
              <a:rPr lang="es-ES" sz="2400" u="sng" dirty="0" smtClean="0">
                <a:solidFill>
                  <a:srgbClr val="DEA900"/>
                </a:solidFill>
                <a:effectLst>
                  <a:outerShdw blurRad="38100" dist="38100" dir="2700000" algn="tl">
                    <a:srgbClr val="000000">
                      <a:alpha val="43137"/>
                    </a:srgbClr>
                  </a:outerShdw>
                </a:effectLst>
              </a:rPr>
              <a:t>INFORMACIÓN A LOS INTERESADOS POR MEDIOS ELECTRÓNICOS</a:t>
            </a:r>
            <a:r>
              <a:rPr lang="es-ES" sz="2400" dirty="0" smtClean="0">
                <a:solidFill>
                  <a:srgbClr val="DEA900"/>
                </a:solidFill>
                <a:effectLst>
                  <a:outerShdw blurRad="38100" dist="38100" dir="2700000" algn="tl">
                    <a:srgbClr val="000000">
                      <a:alpha val="43137"/>
                    </a:srgbClr>
                  </a:outerShdw>
                </a:effectLst>
              </a:rPr>
              <a:t>: Acceso </a:t>
            </a:r>
            <a:r>
              <a:rPr lang="es-ES" sz="2400" dirty="0">
                <a:solidFill>
                  <a:srgbClr val="DEA900"/>
                </a:solidFill>
                <a:effectLst>
                  <a:outerShdw blurRad="38100" dist="38100" dir="2700000" algn="tl">
                    <a:srgbClr val="000000">
                      <a:alpha val="43137"/>
                    </a:srgbClr>
                  </a:outerShdw>
                </a:effectLst>
              </a:rPr>
              <a:t>a los pliegos y documentación complementaria. Referencia a sus excepciones. </a:t>
            </a:r>
            <a:r>
              <a:rPr lang="es-ES" sz="2400" dirty="0" smtClean="0">
                <a:solidFill>
                  <a:srgbClr val="DEA900"/>
                </a:solidFill>
                <a:effectLst>
                  <a:outerShdw blurRad="38100" dist="38100" dir="2700000" algn="tl">
                    <a:srgbClr val="000000">
                      <a:alpha val="43137"/>
                    </a:srgbClr>
                  </a:outerShdw>
                </a:effectLst>
              </a:rPr>
              <a:t> (138 LCSP)</a:t>
            </a:r>
          </a:p>
          <a:p>
            <a:pPr algn="just"/>
            <a:endParaRPr lang="es-ES" sz="2400" dirty="0">
              <a:solidFill>
                <a:srgbClr val="DEA900"/>
              </a:solidFill>
              <a:effectLst>
                <a:outerShdw blurRad="38100" dist="38100" dir="2700000" algn="tl">
                  <a:srgbClr val="000000">
                    <a:alpha val="43137"/>
                  </a:srgbClr>
                </a:outerShdw>
              </a:effectLst>
            </a:endParaRPr>
          </a:p>
          <a:p>
            <a:pPr algn="just"/>
            <a:r>
              <a:rPr lang="es-ES" sz="2400" dirty="0" smtClean="0">
                <a:solidFill>
                  <a:srgbClr val="DEA900"/>
                </a:solidFill>
                <a:effectLst>
                  <a:outerShdw blurRad="38100" dist="38100" dir="2700000" algn="tl">
                    <a:srgbClr val="000000">
                      <a:alpha val="43137"/>
                    </a:srgbClr>
                  </a:outerShdw>
                </a:effectLst>
              </a:rPr>
              <a:t>.-Acceso </a:t>
            </a:r>
            <a:r>
              <a:rPr lang="es-ES" sz="2400" dirty="0">
                <a:solidFill>
                  <a:srgbClr val="DEA900"/>
                </a:solidFill>
                <a:effectLst>
                  <a:outerShdw blurRad="38100" dist="38100" dir="2700000" algn="tl">
                    <a:srgbClr val="000000">
                      <a:alpha val="43137"/>
                    </a:srgbClr>
                  </a:outerShdw>
                </a:effectLst>
              </a:rPr>
              <a:t>a los pliegos y demás documentación complementaria por medios electrónicos </a:t>
            </a:r>
            <a:r>
              <a:rPr lang="es-ES" sz="2400" dirty="0" smtClean="0">
                <a:solidFill>
                  <a:srgbClr val="DEA900"/>
                </a:solidFill>
                <a:effectLst>
                  <a:outerShdw blurRad="38100" dist="38100" dir="2700000" algn="tl">
                    <a:srgbClr val="000000">
                      <a:alpha val="43137"/>
                    </a:srgbClr>
                  </a:outerShdw>
                </a:effectLst>
              </a:rPr>
              <a:t>(perfil </a:t>
            </a:r>
            <a:r>
              <a:rPr lang="es-ES" sz="2400" dirty="0">
                <a:solidFill>
                  <a:srgbClr val="DEA900"/>
                </a:solidFill>
                <a:effectLst>
                  <a:outerShdw blurRad="38100" dist="38100" dir="2700000" algn="tl">
                    <a:srgbClr val="000000">
                      <a:alpha val="43137"/>
                    </a:srgbClr>
                  </a:outerShdw>
                </a:effectLst>
              </a:rPr>
              <a:t>de </a:t>
            </a:r>
            <a:r>
              <a:rPr lang="es-ES" sz="2400" dirty="0" smtClean="0">
                <a:solidFill>
                  <a:srgbClr val="DEA900"/>
                </a:solidFill>
                <a:effectLst>
                  <a:outerShdw blurRad="38100" dist="38100" dir="2700000" algn="tl">
                    <a:srgbClr val="000000">
                      <a:alpha val="43137"/>
                    </a:srgbClr>
                  </a:outerShdw>
                </a:effectLst>
              </a:rPr>
              <a:t>contratante)</a:t>
            </a:r>
          </a:p>
          <a:p>
            <a:pPr algn="just"/>
            <a:endParaRPr lang="es-ES" sz="2400" dirty="0" smtClean="0">
              <a:solidFill>
                <a:srgbClr val="DEA900"/>
              </a:solidFill>
              <a:effectLst>
                <a:outerShdw blurRad="38100" dist="38100" dir="2700000" algn="tl">
                  <a:srgbClr val="000000">
                    <a:alpha val="43137"/>
                  </a:srgbClr>
                </a:outerShdw>
              </a:effectLst>
            </a:endParaRPr>
          </a:p>
          <a:p>
            <a:pPr algn="just"/>
            <a:r>
              <a:rPr lang="es-ES" sz="2400" dirty="0" smtClean="0">
                <a:solidFill>
                  <a:srgbClr val="DEA900"/>
                </a:solidFill>
                <a:effectLst>
                  <a:outerShdw blurRad="38100" dist="38100" dir="2700000" algn="tl">
                    <a:srgbClr val="000000">
                      <a:alpha val="43137"/>
                    </a:srgbClr>
                  </a:outerShdw>
                </a:effectLst>
              </a:rPr>
              <a:t>.-Libre</a:t>
            </a:r>
            <a:r>
              <a:rPr lang="es-ES" sz="2400" dirty="0">
                <a:solidFill>
                  <a:srgbClr val="DEA900"/>
                </a:solidFill>
                <a:effectLst>
                  <a:outerShdw blurRad="38100" dist="38100" dir="2700000" algn="tl">
                    <a:srgbClr val="000000">
                      <a:alpha val="43137"/>
                    </a:srgbClr>
                  </a:outerShdw>
                </a:effectLst>
              </a:rPr>
              <a:t>, directo, completo y </a:t>
            </a:r>
            <a:r>
              <a:rPr lang="es-ES" sz="2400" dirty="0" smtClean="0">
                <a:solidFill>
                  <a:srgbClr val="DEA900"/>
                </a:solidFill>
                <a:effectLst>
                  <a:outerShdw blurRad="38100" dist="38100" dir="2700000" algn="tl">
                    <a:srgbClr val="000000">
                      <a:alpha val="43137"/>
                    </a:srgbClr>
                  </a:outerShdw>
                </a:effectLst>
              </a:rPr>
              <a:t>gratuito</a:t>
            </a:r>
          </a:p>
          <a:p>
            <a:pPr algn="just"/>
            <a:endParaRPr lang="es-ES" sz="2400" dirty="0" smtClean="0">
              <a:solidFill>
                <a:srgbClr val="DEA900"/>
              </a:solidFill>
              <a:effectLst>
                <a:outerShdw blurRad="38100" dist="38100" dir="2700000" algn="tl">
                  <a:srgbClr val="000000">
                    <a:alpha val="43137"/>
                  </a:srgbClr>
                </a:outerShdw>
              </a:effectLst>
            </a:endParaRPr>
          </a:p>
          <a:p>
            <a:pPr algn="just"/>
            <a:r>
              <a:rPr lang="es-ES" sz="2400" dirty="0" smtClean="0">
                <a:solidFill>
                  <a:srgbClr val="DEA900"/>
                </a:solidFill>
                <a:effectLst>
                  <a:outerShdw blurRad="38100" dist="38100" dir="2700000" algn="tl">
                    <a:srgbClr val="000000">
                      <a:alpha val="43137"/>
                    </a:srgbClr>
                  </a:outerShdw>
                </a:effectLst>
              </a:rPr>
              <a:t>.-Desde </a:t>
            </a:r>
            <a:r>
              <a:rPr lang="es-ES" sz="2400" dirty="0">
                <a:solidFill>
                  <a:srgbClr val="DEA900"/>
                </a:solidFill>
                <a:effectLst>
                  <a:outerShdw blurRad="38100" dist="38100" dir="2700000" algn="tl">
                    <a:srgbClr val="000000">
                      <a:alpha val="43137"/>
                    </a:srgbClr>
                  </a:outerShdw>
                </a:effectLst>
              </a:rPr>
              <a:t>la fecha de la </a:t>
            </a:r>
            <a:r>
              <a:rPr lang="es-ES" sz="2400" dirty="0" smtClean="0">
                <a:solidFill>
                  <a:srgbClr val="DEA900"/>
                </a:solidFill>
                <a:effectLst>
                  <a:outerShdw blurRad="38100" dist="38100" dir="2700000" algn="tl">
                    <a:srgbClr val="000000">
                      <a:alpha val="43137"/>
                    </a:srgbClr>
                  </a:outerShdw>
                </a:effectLst>
              </a:rPr>
              <a:t>publicación </a:t>
            </a:r>
            <a:r>
              <a:rPr lang="es-ES" sz="2400" dirty="0">
                <a:solidFill>
                  <a:srgbClr val="DEA900"/>
                </a:solidFill>
                <a:effectLst>
                  <a:outerShdw blurRad="38100" dist="38100" dir="2700000" algn="tl">
                    <a:srgbClr val="000000">
                      <a:alpha val="43137"/>
                    </a:srgbClr>
                  </a:outerShdw>
                </a:effectLst>
              </a:rPr>
              <a:t>del anuncio de licitación o, en su caso, del envío de la invitación a los candidatos </a:t>
            </a:r>
            <a:r>
              <a:rPr lang="es-ES" sz="2400" dirty="0" smtClean="0">
                <a:solidFill>
                  <a:srgbClr val="DEA900"/>
                </a:solidFill>
                <a:effectLst>
                  <a:outerShdw blurRad="38100" dist="38100" dir="2700000" algn="tl">
                    <a:srgbClr val="000000">
                      <a:alpha val="43137"/>
                    </a:srgbClr>
                  </a:outerShdw>
                </a:effectLst>
              </a:rPr>
              <a:t>seleccionados</a:t>
            </a:r>
          </a:p>
          <a:p>
            <a:pPr algn="just"/>
            <a:endParaRPr lang="es-ES" sz="2400" dirty="0">
              <a:solidFill>
                <a:srgbClr val="DEA900"/>
              </a:solidFill>
              <a:effectLst>
                <a:outerShdw blurRad="38100" dist="38100" dir="2700000" algn="tl">
                  <a:srgbClr val="000000">
                    <a:alpha val="43137"/>
                  </a:srgbClr>
                </a:outerShdw>
              </a:effectLst>
            </a:endParaRPr>
          </a:p>
          <a:p>
            <a:pPr algn="just"/>
            <a:endParaRPr lang="es-ES" sz="2400" dirty="0" smtClean="0">
              <a:solidFill>
                <a:srgbClr val="DEA900"/>
              </a:solidFill>
              <a:effectLst>
                <a:outerShdw blurRad="38100" dist="38100" dir="2700000" algn="tl">
                  <a:srgbClr val="000000">
                    <a:alpha val="43137"/>
                  </a:srgbClr>
                </a:outerShdw>
              </a:effectLst>
            </a:endParaRPr>
          </a:p>
          <a:p>
            <a:pPr algn="just"/>
            <a:endParaRPr lang="es-ES" dirty="0">
              <a:solidFill>
                <a:srgbClr val="DEA90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6252322" y="5640062"/>
            <a:ext cx="5395428" cy="713294"/>
          </a:xfrm>
          <a:prstGeom prst="rect">
            <a:avLst/>
          </a:prstGeom>
        </p:spPr>
      </p:pic>
    </p:spTree>
    <p:extLst>
      <p:ext uri="{BB962C8B-B14F-4D97-AF65-F5344CB8AC3E}">
        <p14:creationId xmlns:p14="http://schemas.microsoft.com/office/powerpoint/2010/main" val="196599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252322" y="5649298"/>
            <a:ext cx="5395428" cy="713294"/>
          </a:xfrm>
          <a:prstGeom prst="rect">
            <a:avLst/>
          </a:prstGeom>
        </p:spPr>
      </p:pic>
      <p:sp>
        <p:nvSpPr>
          <p:cNvPr id="3" name="Rectángulo 2"/>
          <p:cNvSpPr/>
          <p:nvPr/>
        </p:nvSpPr>
        <p:spPr>
          <a:xfrm>
            <a:off x="295565" y="323273"/>
            <a:ext cx="11102108" cy="3416320"/>
          </a:xfrm>
          <a:prstGeom prst="rect">
            <a:avLst/>
          </a:prstGeom>
        </p:spPr>
        <p:txBody>
          <a:bodyPr wrap="square">
            <a:spAutoFit/>
          </a:bodyPr>
          <a:lstStyle/>
          <a:p>
            <a:pPr algn="just"/>
            <a:r>
              <a:rPr lang="es-ES" sz="2400" dirty="0">
                <a:solidFill>
                  <a:srgbClr val="DEA900"/>
                </a:solidFill>
                <a:effectLst>
                  <a:outerShdw blurRad="38100" dist="38100" dir="2700000" algn="tl">
                    <a:srgbClr val="000000">
                      <a:alpha val="43137"/>
                    </a:srgbClr>
                  </a:outerShdw>
                </a:effectLst>
              </a:rPr>
              <a:t>EXCEPCIÓN ACCESO ELECTRÓNICO: </a:t>
            </a:r>
          </a:p>
          <a:p>
            <a:pPr algn="just"/>
            <a:endParaRPr lang="es-ES" sz="2400" dirty="0">
              <a:solidFill>
                <a:srgbClr val="DEA900"/>
              </a:solidFill>
              <a:effectLst>
                <a:outerShdw blurRad="38100" dist="38100" dir="2700000" algn="tl">
                  <a:srgbClr val="000000">
                    <a:alpha val="43137"/>
                  </a:srgbClr>
                </a:outerShdw>
              </a:effectLst>
            </a:endParaRPr>
          </a:p>
          <a:p>
            <a:pPr algn="just"/>
            <a:r>
              <a:rPr lang="es-ES" sz="2400" dirty="0">
                <a:solidFill>
                  <a:srgbClr val="DEA900"/>
                </a:solidFill>
                <a:effectLst>
                  <a:outerShdw blurRad="38100" dist="38100" dir="2700000" algn="tl">
                    <a:srgbClr val="000000">
                      <a:alpha val="43137"/>
                    </a:srgbClr>
                  </a:outerShdw>
                </a:effectLst>
              </a:rPr>
              <a:t>a) Cuando se den circunstancias técnicas que lo impidan, en los términos señalados en la Disposición adicional decimoquinta.</a:t>
            </a:r>
          </a:p>
          <a:p>
            <a:pPr algn="just"/>
            <a:endParaRPr lang="es-ES" sz="2400" dirty="0">
              <a:solidFill>
                <a:srgbClr val="DEA900"/>
              </a:solidFill>
              <a:effectLst>
                <a:outerShdw blurRad="38100" dist="38100" dir="2700000" algn="tl">
                  <a:srgbClr val="000000">
                    <a:alpha val="43137"/>
                  </a:srgbClr>
                </a:outerShdw>
              </a:effectLst>
            </a:endParaRPr>
          </a:p>
          <a:p>
            <a:pPr algn="just"/>
            <a:r>
              <a:rPr lang="es-ES" sz="2400" dirty="0">
                <a:solidFill>
                  <a:srgbClr val="DEA900"/>
                </a:solidFill>
                <a:effectLst>
                  <a:outerShdw blurRad="38100" dist="38100" dir="2700000" algn="tl">
                    <a:srgbClr val="000000">
                      <a:alpha val="43137"/>
                    </a:srgbClr>
                  </a:outerShdw>
                </a:effectLst>
              </a:rPr>
              <a:t>b) Por razones de confidencialidad, en aplicación de lo dispuesto en </a:t>
            </a:r>
            <a:r>
              <a:rPr lang="es-ES" sz="2400">
                <a:solidFill>
                  <a:srgbClr val="DEA900"/>
                </a:solidFill>
                <a:effectLst>
                  <a:outerShdw blurRad="38100" dist="38100" dir="2700000" algn="tl">
                    <a:srgbClr val="000000">
                      <a:alpha val="43137"/>
                    </a:srgbClr>
                  </a:outerShdw>
                </a:effectLst>
              </a:rPr>
              <a:t>el </a:t>
            </a:r>
            <a:r>
              <a:rPr lang="es-ES" sz="2400" smtClean="0">
                <a:solidFill>
                  <a:srgbClr val="DEA900"/>
                </a:solidFill>
                <a:effectLst>
                  <a:outerShdw blurRad="38100" dist="38100" dir="2700000" algn="tl">
                    <a:srgbClr val="000000">
                      <a:alpha val="43137"/>
                    </a:srgbClr>
                  </a:outerShdw>
                </a:effectLst>
              </a:rPr>
              <a:t>art </a:t>
            </a:r>
            <a:r>
              <a:rPr lang="es-ES" sz="2400" dirty="0">
                <a:solidFill>
                  <a:srgbClr val="DEA900"/>
                </a:solidFill>
                <a:effectLst>
                  <a:outerShdw blurRad="38100" dist="38100" dir="2700000" algn="tl">
                    <a:srgbClr val="000000">
                      <a:alpha val="43137"/>
                    </a:srgbClr>
                  </a:outerShdw>
                </a:effectLst>
              </a:rPr>
              <a:t>133.</a:t>
            </a:r>
          </a:p>
          <a:p>
            <a:pPr algn="just"/>
            <a:endParaRPr lang="es-ES" sz="2400" dirty="0">
              <a:solidFill>
                <a:srgbClr val="DEA900"/>
              </a:solidFill>
              <a:effectLst>
                <a:outerShdw blurRad="38100" dist="38100" dir="2700000" algn="tl">
                  <a:srgbClr val="000000">
                    <a:alpha val="43137"/>
                  </a:srgbClr>
                </a:outerShdw>
              </a:effectLst>
            </a:endParaRPr>
          </a:p>
          <a:p>
            <a:pPr algn="just"/>
            <a:r>
              <a:rPr lang="es-ES" sz="2400" dirty="0">
                <a:solidFill>
                  <a:srgbClr val="DEA900"/>
                </a:solidFill>
                <a:effectLst>
                  <a:outerShdw blurRad="38100" dist="38100" dir="2700000" algn="tl">
                    <a:srgbClr val="000000">
                      <a:alpha val="43137"/>
                    </a:srgbClr>
                  </a:outerShdw>
                </a:effectLst>
              </a:rPr>
              <a:t>c) En el caso de las concesiones de obras y de servicios, por motivos de seguridad excepcionales.</a:t>
            </a:r>
          </a:p>
        </p:txBody>
      </p:sp>
    </p:spTree>
    <p:extLst>
      <p:ext uri="{BB962C8B-B14F-4D97-AF65-F5344CB8AC3E}">
        <p14:creationId xmlns:p14="http://schemas.microsoft.com/office/powerpoint/2010/main" val="1338849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5636" y="314036"/>
            <a:ext cx="10815782" cy="1015663"/>
          </a:xfrm>
          <a:prstGeom prst="rect">
            <a:avLst/>
          </a:prstGeom>
        </p:spPr>
        <p:txBody>
          <a:bodyPr wrap="square">
            <a:spAutoFit/>
          </a:bodyPr>
          <a:lstStyle/>
          <a:p>
            <a:pPr algn="ctr"/>
            <a:r>
              <a:rPr lang="es-ES" sz="2400" u="sng" dirty="0" smtClean="0">
                <a:solidFill>
                  <a:schemeClr val="accent4"/>
                </a:solidFill>
                <a:effectLst>
                  <a:outerShdw blurRad="38100" dist="38100" dir="2700000" algn="tl">
                    <a:srgbClr val="000000">
                      <a:alpha val="43137"/>
                    </a:srgbClr>
                  </a:outerShdw>
                </a:effectLst>
              </a:rPr>
              <a:t>PRESENTACIÓN OFERTAS Y SOLICITUDES DE PARTICIPACIÓN POR MEDIOS ELECTRÓNICOS</a:t>
            </a:r>
            <a:r>
              <a:rPr lang="es-ES" sz="2400" dirty="0" smtClean="0">
                <a:solidFill>
                  <a:schemeClr val="accent4"/>
                </a:solidFill>
              </a:rPr>
              <a:t>. </a:t>
            </a:r>
            <a:r>
              <a:rPr lang="es-ES" dirty="0" smtClean="0">
                <a:solidFill>
                  <a:schemeClr val="accent4"/>
                </a:solidFill>
              </a:rPr>
              <a:t>¿</a:t>
            </a:r>
            <a:r>
              <a:rPr lang="es-ES" dirty="0">
                <a:solidFill>
                  <a:schemeClr val="accent4"/>
                </a:solidFill>
              </a:rPr>
              <a:t>Sobre o archivo electrónico? Referencia a las excepciones sobre la materia. Análisis de los sistemas de los sistemas de identificación de los interesados en el procedimiento.</a:t>
            </a:r>
          </a:p>
        </p:txBody>
      </p:sp>
      <p:pic>
        <p:nvPicPr>
          <p:cNvPr id="3" name="Imagen 2"/>
          <p:cNvPicPr>
            <a:picLocks noChangeAspect="1"/>
          </p:cNvPicPr>
          <p:nvPr/>
        </p:nvPicPr>
        <p:blipFill>
          <a:blip r:embed="rId2"/>
          <a:stretch>
            <a:fillRect/>
          </a:stretch>
        </p:blipFill>
        <p:spPr>
          <a:xfrm>
            <a:off x="6233850" y="5621590"/>
            <a:ext cx="5395428" cy="713294"/>
          </a:xfrm>
          <a:prstGeom prst="rect">
            <a:avLst/>
          </a:prstGeom>
        </p:spPr>
      </p:pic>
      <p:sp>
        <p:nvSpPr>
          <p:cNvPr id="4" name="Rectángulo 3"/>
          <p:cNvSpPr/>
          <p:nvPr/>
        </p:nvSpPr>
        <p:spPr>
          <a:xfrm>
            <a:off x="230909" y="1028343"/>
            <a:ext cx="11166764" cy="4062651"/>
          </a:xfrm>
          <a:prstGeom prst="rect">
            <a:avLst/>
          </a:prstGeom>
        </p:spPr>
        <p:txBody>
          <a:bodyPr wrap="square">
            <a:spAutoFit/>
          </a:bodyPr>
          <a:lstStyle/>
          <a:p>
            <a:endParaRPr lang="es-ES" dirty="0" smtClean="0"/>
          </a:p>
          <a:p>
            <a:endParaRPr lang="es-ES" sz="2000" dirty="0">
              <a:solidFill>
                <a:schemeClr val="accent4"/>
              </a:solidFill>
            </a:endParaRPr>
          </a:p>
          <a:p>
            <a:pPr marL="457200" indent="-457200">
              <a:buAutoNum type="alphaLcParenR"/>
            </a:pPr>
            <a:r>
              <a:rPr lang="es-ES" sz="2000" dirty="0" smtClean="0">
                <a:solidFill>
                  <a:schemeClr val="accent4"/>
                </a:solidFill>
              </a:rPr>
              <a:t>Se </a:t>
            </a:r>
            <a:r>
              <a:rPr lang="es-ES" sz="2000" dirty="0">
                <a:solidFill>
                  <a:schemeClr val="accent4"/>
                </a:solidFill>
              </a:rPr>
              <a:t>admiten como </a:t>
            </a:r>
            <a:r>
              <a:rPr lang="es-ES" sz="2000" u="sng" dirty="0" smtClean="0">
                <a:solidFill>
                  <a:schemeClr val="accent4"/>
                </a:solidFill>
              </a:rPr>
              <a:t>SISTEMAS DE FIRMA</a:t>
            </a:r>
            <a:r>
              <a:rPr lang="es-ES" sz="2000" dirty="0" smtClean="0">
                <a:solidFill>
                  <a:schemeClr val="accent4"/>
                </a:solidFill>
              </a:rPr>
              <a:t>:</a:t>
            </a:r>
          </a:p>
          <a:p>
            <a:endParaRPr lang="es-ES" sz="2000" dirty="0">
              <a:solidFill>
                <a:schemeClr val="accent4"/>
              </a:solidFill>
            </a:endParaRPr>
          </a:p>
          <a:p>
            <a:pPr marL="342900" indent="-342900" algn="just">
              <a:buFont typeface="Arial" panose="020B0604020202020204" pitchFamily="34" charset="0"/>
              <a:buChar char="•"/>
            </a:pPr>
            <a:r>
              <a:rPr lang="es-ES" sz="2000" dirty="0" smtClean="0">
                <a:solidFill>
                  <a:schemeClr val="accent4"/>
                </a:solidFill>
              </a:rPr>
              <a:t>Los </a:t>
            </a:r>
            <a:r>
              <a:rPr lang="es-ES" sz="2000" dirty="0">
                <a:solidFill>
                  <a:schemeClr val="accent4"/>
                </a:solidFill>
              </a:rPr>
              <a:t>sistemas de </a:t>
            </a:r>
            <a:r>
              <a:rPr lang="es-ES" sz="2000" b="1" u="sng" dirty="0">
                <a:solidFill>
                  <a:schemeClr val="accent4"/>
                </a:solidFill>
              </a:rPr>
              <a:t>firma electrónica reconocida o cualificada y avanzada </a:t>
            </a:r>
            <a:r>
              <a:rPr lang="es-ES" sz="2000" dirty="0">
                <a:solidFill>
                  <a:schemeClr val="accent4"/>
                </a:solidFill>
              </a:rPr>
              <a:t>basados en certificados electrónicos cualificados de firma electrónica, que comprenden tanto los certificados electrónicos de persona jurídica como los de entidad sin personalidad jurídica</a:t>
            </a:r>
            <a:r>
              <a:rPr lang="es-ES" sz="2000" dirty="0" smtClean="0">
                <a:solidFill>
                  <a:schemeClr val="accent4"/>
                </a:solidFill>
              </a:rPr>
              <a:t>.</a:t>
            </a:r>
          </a:p>
          <a:p>
            <a:pPr marL="342900" indent="-342900" algn="just">
              <a:buFont typeface="Arial" panose="020B0604020202020204" pitchFamily="34" charset="0"/>
              <a:buChar char="•"/>
            </a:pPr>
            <a:endParaRPr lang="es-ES" sz="2000" dirty="0" smtClean="0">
              <a:solidFill>
                <a:schemeClr val="accent4"/>
              </a:solidFill>
            </a:endParaRPr>
          </a:p>
          <a:p>
            <a:pPr marL="342900" indent="-342900" algn="just">
              <a:buFont typeface="Arial" panose="020B0604020202020204" pitchFamily="34" charset="0"/>
              <a:buChar char="•"/>
            </a:pPr>
            <a:r>
              <a:rPr lang="es-ES" sz="2000" dirty="0" smtClean="0">
                <a:solidFill>
                  <a:schemeClr val="accent4"/>
                </a:solidFill>
              </a:rPr>
              <a:t>Los </a:t>
            </a:r>
            <a:r>
              <a:rPr lang="es-ES" sz="2000" dirty="0">
                <a:solidFill>
                  <a:schemeClr val="accent4"/>
                </a:solidFill>
              </a:rPr>
              <a:t>sistemas de </a:t>
            </a:r>
            <a:r>
              <a:rPr lang="es-ES" sz="2000" b="1" u="sng" dirty="0">
                <a:solidFill>
                  <a:schemeClr val="accent4"/>
                </a:solidFill>
              </a:rPr>
              <a:t>sello electrónico reconocido o cualificado y de sello electrónico avanzado</a:t>
            </a:r>
            <a:r>
              <a:rPr lang="es-ES" sz="2000" dirty="0">
                <a:solidFill>
                  <a:schemeClr val="accent4"/>
                </a:solidFill>
              </a:rPr>
              <a:t> basados en certificados cualificados de sello electrónico</a:t>
            </a:r>
            <a:r>
              <a:rPr lang="es-ES" sz="2000" dirty="0" smtClean="0">
                <a:solidFill>
                  <a:schemeClr val="accent4"/>
                </a:solidFill>
              </a:rPr>
              <a:t>.</a:t>
            </a:r>
          </a:p>
          <a:p>
            <a:pPr marL="342900" indent="-342900" algn="just">
              <a:buFontTx/>
              <a:buChar char="-"/>
            </a:pPr>
            <a:endParaRPr lang="es-ES" sz="2000" dirty="0">
              <a:solidFill>
                <a:schemeClr val="accent4"/>
              </a:solidFill>
            </a:endParaRPr>
          </a:p>
          <a:p>
            <a:pPr marL="342900" indent="-342900" algn="just">
              <a:buFont typeface="Arial" panose="020B0604020202020204" pitchFamily="34" charset="0"/>
              <a:buChar char="•"/>
            </a:pPr>
            <a:r>
              <a:rPr lang="es-ES" sz="2000" dirty="0" smtClean="0">
                <a:solidFill>
                  <a:schemeClr val="accent4"/>
                </a:solidFill>
              </a:rPr>
              <a:t>Cualquier </a:t>
            </a:r>
            <a:r>
              <a:rPr lang="es-ES" sz="2000" dirty="0">
                <a:solidFill>
                  <a:schemeClr val="accent4"/>
                </a:solidFill>
              </a:rPr>
              <a:t>otro sistema que las Administraciones públicas consideren válido, en los términos y condiciones que se establezcan</a:t>
            </a:r>
            <a:r>
              <a:rPr lang="es-ES" sz="2000" dirty="0" smtClean="0">
                <a:solidFill>
                  <a:schemeClr val="accent4"/>
                </a:solidFill>
              </a:rPr>
              <a:t>.</a:t>
            </a:r>
            <a:endParaRPr lang="es-ES" sz="2000" dirty="0">
              <a:solidFill>
                <a:schemeClr val="accent4"/>
              </a:solidFill>
            </a:endParaRPr>
          </a:p>
        </p:txBody>
      </p:sp>
    </p:spTree>
    <p:extLst>
      <p:ext uri="{BB962C8B-B14F-4D97-AF65-F5344CB8AC3E}">
        <p14:creationId xmlns:p14="http://schemas.microsoft.com/office/powerpoint/2010/main" val="206507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4109" y="507999"/>
            <a:ext cx="10714182" cy="1477328"/>
          </a:xfrm>
          <a:prstGeom prst="rect">
            <a:avLst/>
          </a:prstGeom>
        </p:spPr>
        <p:txBody>
          <a:bodyPr wrap="square">
            <a:spAutoFit/>
          </a:bodyPr>
          <a:lstStyle/>
          <a:p>
            <a:endParaRPr lang="es-ES" dirty="0"/>
          </a:p>
          <a:p>
            <a:pPr algn="just"/>
            <a:r>
              <a:rPr lang="es-ES" sz="2400" dirty="0">
                <a:solidFill>
                  <a:schemeClr val="accent4"/>
                </a:solidFill>
              </a:rPr>
              <a:t>b) Se admiten como sistemas de identificación cualquiera de los sistemas de </a:t>
            </a:r>
            <a:r>
              <a:rPr lang="es-ES" sz="2400" dirty="0" smtClean="0">
                <a:solidFill>
                  <a:schemeClr val="accent4"/>
                </a:solidFill>
              </a:rPr>
              <a:t>firma electrónica que actualmente están </a:t>
            </a:r>
            <a:r>
              <a:rPr lang="es-ES" sz="2400" dirty="0">
                <a:solidFill>
                  <a:schemeClr val="accent4"/>
                </a:solidFill>
              </a:rPr>
              <a:t>admitidos, así como sistemas de clave concertada y cualquier otro que establezcan las Administraciones públicas.</a:t>
            </a:r>
          </a:p>
        </p:txBody>
      </p:sp>
      <p:pic>
        <p:nvPicPr>
          <p:cNvPr id="3" name="Imagen 2"/>
          <p:cNvPicPr>
            <a:picLocks noChangeAspect="1"/>
          </p:cNvPicPr>
          <p:nvPr/>
        </p:nvPicPr>
        <p:blipFill>
          <a:blip r:embed="rId2"/>
          <a:stretch>
            <a:fillRect/>
          </a:stretch>
        </p:blipFill>
        <p:spPr>
          <a:xfrm>
            <a:off x="6261559" y="5630826"/>
            <a:ext cx="5395428" cy="713294"/>
          </a:xfrm>
          <a:prstGeom prst="rect">
            <a:avLst/>
          </a:prstGeom>
        </p:spPr>
      </p:pic>
    </p:spTree>
    <p:extLst>
      <p:ext uri="{BB962C8B-B14F-4D97-AF65-F5344CB8AC3E}">
        <p14:creationId xmlns:p14="http://schemas.microsoft.com/office/powerpoint/2010/main" val="3410811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280032" y="5621589"/>
            <a:ext cx="5395428" cy="713294"/>
          </a:xfrm>
          <a:prstGeom prst="rect">
            <a:avLst/>
          </a:prstGeom>
        </p:spPr>
      </p:pic>
      <p:sp>
        <p:nvSpPr>
          <p:cNvPr id="4" name="Rectángulo 3"/>
          <p:cNvSpPr/>
          <p:nvPr/>
        </p:nvSpPr>
        <p:spPr>
          <a:xfrm>
            <a:off x="434109" y="350982"/>
            <a:ext cx="11046691" cy="6370975"/>
          </a:xfrm>
          <a:prstGeom prst="rect">
            <a:avLst/>
          </a:prstGeom>
        </p:spPr>
        <p:txBody>
          <a:bodyPr wrap="square">
            <a:spAutoFit/>
          </a:bodyPr>
          <a:lstStyle/>
          <a:p>
            <a:endParaRPr lang="es-ES" sz="2800" dirty="0"/>
          </a:p>
          <a:p>
            <a:pPr algn="ctr"/>
            <a:r>
              <a:rPr lang="es-ES" sz="2800" dirty="0" smtClean="0">
                <a:solidFill>
                  <a:srgbClr val="FF6600"/>
                </a:solidFill>
              </a:rPr>
              <a:t>ARCHIVO ELECTRÓNICO VS. SOBRE</a:t>
            </a:r>
          </a:p>
          <a:p>
            <a:pPr algn="ctr"/>
            <a:endParaRPr lang="es-ES" sz="2800" dirty="0" smtClean="0">
              <a:solidFill>
                <a:srgbClr val="FF6600"/>
              </a:solidFill>
            </a:endParaRPr>
          </a:p>
          <a:p>
            <a:pPr algn="just"/>
            <a:r>
              <a:rPr lang="es-ES" sz="2800" dirty="0" smtClean="0">
                <a:solidFill>
                  <a:srgbClr val="FF6600"/>
                </a:solidFill>
              </a:rPr>
              <a:t>Presentación </a:t>
            </a:r>
            <a:r>
              <a:rPr lang="es-ES" sz="2800" dirty="0">
                <a:solidFill>
                  <a:srgbClr val="FF6600"/>
                </a:solidFill>
              </a:rPr>
              <a:t>de ofertas y solicitudes de participación </a:t>
            </a:r>
            <a:r>
              <a:rPr lang="es-ES" sz="2800" dirty="0" smtClean="0">
                <a:solidFill>
                  <a:srgbClr val="FF6600"/>
                </a:solidFill>
              </a:rPr>
              <a:t>utilizando </a:t>
            </a:r>
            <a:r>
              <a:rPr lang="es-ES" sz="2800" dirty="0">
                <a:solidFill>
                  <a:srgbClr val="FF6600"/>
                </a:solidFill>
              </a:rPr>
              <a:t>medios </a:t>
            </a:r>
            <a:r>
              <a:rPr lang="es-ES" sz="2800" dirty="0" smtClean="0">
                <a:solidFill>
                  <a:srgbClr val="FF6600"/>
                </a:solidFill>
              </a:rPr>
              <a:t>electrónicos.</a:t>
            </a:r>
            <a:endParaRPr lang="es-ES" sz="2800" dirty="0">
              <a:solidFill>
                <a:srgbClr val="FF6600"/>
              </a:solidFill>
            </a:endParaRPr>
          </a:p>
          <a:p>
            <a:pPr algn="just"/>
            <a:endParaRPr lang="es-ES" sz="2800" dirty="0">
              <a:solidFill>
                <a:srgbClr val="FF6600"/>
              </a:solidFill>
            </a:endParaRPr>
          </a:p>
          <a:p>
            <a:pPr algn="just"/>
            <a:r>
              <a:rPr lang="es-ES" sz="2800" dirty="0" smtClean="0">
                <a:solidFill>
                  <a:srgbClr val="FF6600"/>
                </a:solidFill>
              </a:rPr>
              <a:t>Excepciones:</a:t>
            </a:r>
            <a:endParaRPr lang="es-ES" sz="2800" dirty="0">
              <a:solidFill>
                <a:srgbClr val="FF6600"/>
              </a:solidFill>
            </a:endParaRPr>
          </a:p>
          <a:p>
            <a:pPr algn="just"/>
            <a:endParaRPr lang="es-ES" sz="2800" dirty="0">
              <a:solidFill>
                <a:srgbClr val="FF6600"/>
              </a:solidFill>
            </a:endParaRPr>
          </a:p>
          <a:p>
            <a:pPr algn="just"/>
            <a:r>
              <a:rPr lang="es-ES" sz="2800" dirty="0">
                <a:solidFill>
                  <a:srgbClr val="FF6600"/>
                </a:solidFill>
              </a:rPr>
              <a:t>a) </a:t>
            </a:r>
            <a:r>
              <a:rPr lang="es-ES" sz="2800" dirty="0" smtClean="0">
                <a:solidFill>
                  <a:srgbClr val="FF6600"/>
                </a:solidFill>
              </a:rPr>
              <a:t>Carácter especializado </a:t>
            </a:r>
            <a:r>
              <a:rPr lang="es-ES" sz="2800" dirty="0">
                <a:solidFill>
                  <a:srgbClr val="FF6600"/>
                </a:solidFill>
              </a:rPr>
              <a:t>de la </a:t>
            </a:r>
            <a:r>
              <a:rPr lang="es-ES" sz="2800" dirty="0" smtClean="0">
                <a:solidFill>
                  <a:srgbClr val="FF6600"/>
                </a:solidFill>
              </a:rPr>
              <a:t>contratación: uso </a:t>
            </a:r>
            <a:r>
              <a:rPr lang="es-ES" sz="2800" dirty="0">
                <a:solidFill>
                  <a:srgbClr val="FF6600"/>
                </a:solidFill>
              </a:rPr>
              <a:t>de medios electrónicos requeriría herramientas, dispositivos o formatos de archivo específicos que no están en general disponibles o no aceptan los programas generalmente disponibles.</a:t>
            </a:r>
          </a:p>
          <a:p>
            <a:pPr algn="just"/>
            <a:endParaRPr lang="es-ES" sz="2400" dirty="0" smtClean="0">
              <a:solidFill>
                <a:srgbClr val="FF6600"/>
              </a:solidFill>
            </a:endParaRPr>
          </a:p>
          <a:p>
            <a:pPr algn="just"/>
            <a:endParaRPr lang="es-ES" sz="2400" dirty="0">
              <a:solidFill>
                <a:srgbClr val="FF6600"/>
              </a:solidFill>
            </a:endParaRPr>
          </a:p>
          <a:p>
            <a:pPr algn="just"/>
            <a:endParaRPr lang="es-ES" sz="2400" dirty="0">
              <a:solidFill>
                <a:srgbClr val="FF6600"/>
              </a:solidFill>
            </a:endParaRPr>
          </a:p>
        </p:txBody>
      </p:sp>
    </p:spTree>
    <p:extLst>
      <p:ext uri="{BB962C8B-B14F-4D97-AF65-F5344CB8AC3E}">
        <p14:creationId xmlns:p14="http://schemas.microsoft.com/office/powerpoint/2010/main" val="95210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799" y="350982"/>
            <a:ext cx="11157527" cy="5016758"/>
          </a:xfrm>
          <a:prstGeom prst="rect">
            <a:avLst/>
          </a:prstGeom>
        </p:spPr>
        <p:txBody>
          <a:bodyPr wrap="square">
            <a:spAutoFit/>
          </a:bodyPr>
          <a:lstStyle/>
          <a:p>
            <a:pPr algn="just"/>
            <a:r>
              <a:rPr lang="es-ES" sz="3200" dirty="0">
                <a:solidFill>
                  <a:srgbClr val="FF6600"/>
                </a:solidFill>
              </a:rPr>
              <a:t>b) Aplicaciones que soportan formatos de archivo adecuados para la descripción de las ofertas, formatos de archivo que no pueden ser procesados por otros programas abiertos o generalmente disponibles o están sujetas a un régimen de licencias de uso privativo y el órgano de contratación no pueda ofrecerlas para su descarga o utilización a distancia.</a:t>
            </a:r>
          </a:p>
          <a:p>
            <a:pPr lvl="0" algn="just"/>
            <a:endParaRPr lang="es-ES" sz="3200" dirty="0">
              <a:solidFill>
                <a:srgbClr val="FF6600"/>
              </a:solidFill>
            </a:endParaRPr>
          </a:p>
          <a:p>
            <a:pPr lvl="0" algn="just"/>
            <a:r>
              <a:rPr lang="es-ES" sz="3200" dirty="0" smtClean="0">
                <a:solidFill>
                  <a:srgbClr val="FF6600"/>
                </a:solidFill>
              </a:rPr>
              <a:t>c</a:t>
            </a:r>
            <a:r>
              <a:rPr lang="es-ES" sz="3200" dirty="0">
                <a:solidFill>
                  <a:srgbClr val="FF6600"/>
                </a:solidFill>
              </a:rPr>
              <a:t>) Cuando la utilización de medios electrónicos requiera equipos ofimáticos especializados de los que no disponen generalmente los órganos de contratación</a:t>
            </a:r>
            <a:r>
              <a:rPr lang="es-ES" sz="3200" dirty="0" smtClean="0">
                <a:solidFill>
                  <a:srgbClr val="FF6600"/>
                </a:solidFill>
              </a:rPr>
              <a:t>.</a:t>
            </a:r>
            <a:endParaRPr lang="es-ES" sz="3200" dirty="0">
              <a:solidFill>
                <a:srgbClr val="FF6600"/>
              </a:solidFill>
            </a:endParaRPr>
          </a:p>
        </p:txBody>
      </p:sp>
    </p:spTree>
    <p:extLst>
      <p:ext uri="{BB962C8B-B14F-4D97-AF65-F5344CB8AC3E}">
        <p14:creationId xmlns:p14="http://schemas.microsoft.com/office/powerpoint/2010/main" val="60843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4035" y="360218"/>
            <a:ext cx="11092873" cy="2062103"/>
          </a:xfrm>
          <a:prstGeom prst="rect">
            <a:avLst/>
          </a:prstGeom>
        </p:spPr>
        <p:txBody>
          <a:bodyPr wrap="square">
            <a:spAutoFit/>
          </a:bodyPr>
          <a:lstStyle/>
          <a:p>
            <a:pPr lvl="0" algn="just"/>
            <a:endParaRPr lang="es-ES" sz="3200" dirty="0">
              <a:solidFill>
                <a:srgbClr val="FF6600"/>
              </a:solidFill>
            </a:endParaRPr>
          </a:p>
          <a:p>
            <a:pPr lvl="0" algn="just"/>
            <a:r>
              <a:rPr lang="es-ES" sz="3200" dirty="0">
                <a:solidFill>
                  <a:srgbClr val="FF6600"/>
                </a:solidFill>
              </a:rPr>
              <a:t>d)   Cuando los pliegos de la contratación requieran la presentación de modelos físicos o a escala que no pueden ser transmitidos utilizando medios electrónicos.</a:t>
            </a:r>
            <a:endParaRPr lang="es-ES" sz="3200" dirty="0">
              <a:solidFill>
                <a:srgbClr val="FF6600"/>
              </a:solidFill>
            </a:endParaRPr>
          </a:p>
        </p:txBody>
      </p:sp>
    </p:spTree>
    <p:extLst>
      <p:ext uri="{BB962C8B-B14F-4D97-AF65-F5344CB8AC3E}">
        <p14:creationId xmlns:p14="http://schemas.microsoft.com/office/powerpoint/2010/main" val="349228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2385" y="407324"/>
            <a:ext cx="10906299" cy="6494085"/>
          </a:xfrm>
          <a:prstGeom prst="rect">
            <a:avLst/>
          </a:prstGeom>
        </p:spPr>
        <p:txBody>
          <a:bodyPr wrap="square">
            <a:spAutoFit/>
          </a:bodyPr>
          <a:lstStyle/>
          <a:p>
            <a:pPr marL="285750" indent="-285750">
              <a:buFont typeface="Arial" panose="020B0604020202020204" pitchFamily="34" charset="0"/>
              <a:buChar char="•"/>
            </a:pPr>
            <a:endParaRPr lang="es-ES" sz="2400" dirty="0" smtClean="0"/>
          </a:p>
          <a:p>
            <a:pPr algn="ctr"/>
            <a:r>
              <a:rPr lang="es-ES" sz="2800" b="1" u="sng" dirty="0" smtClean="0"/>
              <a:t>OBJETIVOS DE LA SESIÓN</a:t>
            </a:r>
          </a:p>
          <a:p>
            <a:pPr algn="ctr"/>
            <a:endParaRPr lang="es-ES" sz="2800" dirty="0"/>
          </a:p>
          <a:p>
            <a:pPr marL="285750" indent="-285750" algn="just">
              <a:buFont typeface="Arial" panose="020B0604020202020204" pitchFamily="34" charset="0"/>
              <a:buChar char="•"/>
            </a:pPr>
            <a:r>
              <a:rPr lang="es-ES" sz="2800" dirty="0" smtClean="0"/>
              <a:t>Análisis </a:t>
            </a:r>
            <a:r>
              <a:rPr lang="es-ES" sz="2800" dirty="0"/>
              <a:t>de las </a:t>
            </a:r>
            <a:r>
              <a:rPr lang="es-ES" sz="2800" u="sng" dirty="0">
                <a:effectLst>
                  <a:outerShdw blurRad="38100" dist="38100" dir="2700000" algn="tl">
                    <a:srgbClr val="000000">
                      <a:alpha val="43137"/>
                    </a:srgbClr>
                  </a:outerShdw>
                </a:effectLst>
              </a:rPr>
              <a:t>novedades de la racionalización técnica </a:t>
            </a:r>
            <a:r>
              <a:rPr lang="es-ES" sz="2800" dirty="0"/>
              <a:t>de la contratación</a:t>
            </a:r>
            <a:r>
              <a:rPr lang="es-ES" sz="2800" dirty="0" smtClean="0"/>
              <a:t>.</a:t>
            </a:r>
          </a:p>
          <a:p>
            <a:pPr algn="just"/>
            <a:endParaRPr lang="es-ES" sz="2800" dirty="0"/>
          </a:p>
          <a:p>
            <a:pPr marL="285750" indent="-285750" algn="just">
              <a:buFont typeface="Arial" panose="020B0604020202020204" pitchFamily="34" charset="0"/>
              <a:buChar char="•"/>
            </a:pPr>
            <a:r>
              <a:rPr lang="es-ES" sz="2800" dirty="0" smtClean="0"/>
              <a:t>Gestión </a:t>
            </a:r>
            <a:r>
              <a:rPr lang="es-ES" sz="2800" dirty="0"/>
              <a:t>de la </a:t>
            </a:r>
            <a:r>
              <a:rPr lang="es-ES" sz="2800" u="sng" dirty="0">
                <a:effectLst>
                  <a:outerShdw blurRad="38100" dist="38100" dir="2700000" algn="tl">
                    <a:srgbClr val="000000">
                      <a:alpha val="43137"/>
                    </a:srgbClr>
                  </a:outerShdw>
                </a:effectLst>
              </a:rPr>
              <a:t>publicidad contractual por medios electrónicos, informáticos y telemáticos</a:t>
            </a:r>
            <a:r>
              <a:rPr lang="es-ES" sz="2800" dirty="0" smtClean="0"/>
              <a:t>.</a:t>
            </a:r>
          </a:p>
          <a:p>
            <a:pPr algn="just"/>
            <a:endParaRPr lang="es-ES" sz="2800" dirty="0"/>
          </a:p>
          <a:p>
            <a:pPr marL="285750" indent="-285750" algn="just">
              <a:buFont typeface="Arial" panose="020B0604020202020204" pitchFamily="34" charset="0"/>
              <a:buChar char="•"/>
            </a:pPr>
            <a:r>
              <a:rPr lang="es-ES" sz="2800" u="sng" dirty="0" smtClean="0">
                <a:effectLst>
                  <a:outerShdw blurRad="38100" dist="38100" dir="2700000" algn="tl">
                    <a:srgbClr val="000000">
                      <a:alpha val="43137"/>
                    </a:srgbClr>
                  </a:outerShdw>
                </a:effectLst>
              </a:rPr>
              <a:t>Notificaciones </a:t>
            </a:r>
            <a:r>
              <a:rPr lang="es-ES" sz="2800" u="sng" dirty="0">
                <a:effectLst>
                  <a:outerShdw blurRad="38100" dist="38100" dir="2700000" algn="tl">
                    <a:srgbClr val="000000">
                      <a:alpha val="43137"/>
                    </a:srgbClr>
                  </a:outerShdw>
                </a:effectLst>
              </a:rPr>
              <a:t>y comunicaciones en formato electrónico</a:t>
            </a:r>
            <a:r>
              <a:rPr lang="es-ES" sz="2800" dirty="0"/>
              <a:t>. Referencia al cómputo de plazos y a las comunicaciones orales. </a:t>
            </a:r>
            <a:endParaRPr lang="es-ES" sz="2800" dirty="0" smtClean="0"/>
          </a:p>
          <a:p>
            <a:endParaRPr lang="es-ES" sz="2800" dirty="0"/>
          </a:p>
          <a:p>
            <a:endParaRPr lang="es-ES" sz="2800" dirty="0" smtClean="0"/>
          </a:p>
          <a:p>
            <a:endParaRPr lang="es-ES" sz="2800" dirty="0"/>
          </a:p>
          <a:p>
            <a:endParaRPr lang="es-ES" sz="2800" dirty="0" smtClean="0"/>
          </a:p>
        </p:txBody>
      </p:sp>
      <p:pic>
        <p:nvPicPr>
          <p:cNvPr id="2" name="Imagen 1"/>
          <p:cNvPicPr>
            <a:picLocks noChangeAspect="1"/>
          </p:cNvPicPr>
          <p:nvPr/>
        </p:nvPicPr>
        <p:blipFill>
          <a:blip r:embed="rId2"/>
          <a:stretch>
            <a:fillRect/>
          </a:stretch>
        </p:blipFill>
        <p:spPr>
          <a:xfrm>
            <a:off x="6243086" y="5640062"/>
            <a:ext cx="5395428" cy="713294"/>
          </a:xfrm>
          <a:prstGeom prst="rect">
            <a:avLst/>
          </a:prstGeom>
        </p:spPr>
      </p:pic>
    </p:spTree>
    <p:extLst>
      <p:ext uri="{BB962C8B-B14F-4D97-AF65-F5344CB8AC3E}">
        <p14:creationId xmlns:p14="http://schemas.microsoft.com/office/powerpoint/2010/main" val="457498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243086" y="5630826"/>
            <a:ext cx="5395428" cy="713294"/>
          </a:xfrm>
          <a:prstGeom prst="rect">
            <a:avLst/>
          </a:prstGeom>
        </p:spPr>
      </p:pic>
      <p:sp>
        <p:nvSpPr>
          <p:cNvPr id="3" name="Rectángulo 2"/>
          <p:cNvSpPr/>
          <p:nvPr/>
        </p:nvSpPr>
        <p:spPr>
          <a:xfrm>
            <a:off x="3048000" y="1305342"/>
            <a:ext cx="6096000" cy="2031325"/>
          </a:xfrm>
          <a:prstGeom prst="rect">
            <a:avLst/>
          </a:prstGeom>
        </p:spPr>
        <p:txBody>
          <a:bodyPr>
            <a:spAutoFit/>
          </a:bodyPr>
          <a:lstStyle/>
          <a:p>
            <a:pPr marL="457200" indent="-457200">
              <a:buAutoNum type="alphaLcParenR"/>
            </a:pPr>
            <a:endParaRPr lang="es-ES" dirty="0">
              <a:solidFill>
                <a:schemeClr val="accent4"/>
              </a:solidFill>
            </a:endParaRPr>
          </a:p>
          <a:p>
            <a:endParaRPr lang="es-ES" dirty="0">
              <a:solidFill>
                <a:schemeClr val="accent4"/>
              </a:solidFill>
            </a:endParaRPr>
          </a:p>
          <a:p>
            <a:pPr algn="ctr"/>
            <a:r>
              <a:rPr lang="es-ES" dirty="0" smtClean="0">
                <a:solidFill>
                  <a:srgbClr val="92D050"/>
                </a:solidFill>
              </a:rPr>
              <a:t>FIN DE LA PRESENTACIÓN </a:t>
            </a:r>
          </a:p>
          <a:p>
            <a:pPr algn="ctr"/>
            <a:endParaRPr lang="es-ES" dirty="0">
              <a:solidFill>
                <a:srgbClr val="92D050"/>
              </a:solidFill>
            </a:endParaRPr>
          </a:p>
          <a:p>
            <a:pPr algn="ctr"/>
            <a:r>
              <a:rPr lang="es-ES" dirty="0" smtClean="0">
                <a:solidFill>
                  <a:srgbClr val="92D050"/>
                </a:solidFill>
              </a:rPr>
              <a:t>MUCHAS GRACIAS POR SU ATENCIÓN</a:t>
            </a:r>
          </a:p>
          <a:p>
            <a:pPr algn="just"/>
            <a:endParaRPr lang="es-ES" dirty="0">
              <a:solidFill>
                <a:schemeClr val="accent4"/>
              </a:solidFill>
            </a:endParaRPr>
          </a:p>
          <a:p>
            <a:pPr algn="just"/>
            <a:endParaRPr lang="es-ES" dirty="0">
              <a:solidFill>
                <a:schemeClr val="accent4"/>
              </a:solidFill>
            </a:endParaRPr>
          </a:p>
        </p:txBody>
      </p:sp>
      <p:pic>
        <p:nvPicPr>
          <p:cNvPr id="4" name="Imagen 3"/>
          <p:cNvPicPr>
            <a:picLocks noChangeAspect="1"/>
          </p:cNvPicPr>
          <p:nvPr/>
        </p:nvPicPr>
        <p:blipFill>
          <a:blip r:embed="rId3"/>
          <a:stretch>
            <a:fillRect/>
          </a:stretch>
        </p:blipFill>
        <p:spPr>
          <a:xfrm>
            <a:off x="5437575" y="2904698"/>
            <a:ext cx="1316850" cy="1048603"/>
          </a:xfrm>
          <a:prstGeom prst="rect">
            <a:avLst/>
          </a:prstGeom>
        </p:spPr>
      </p:pic>
    </p:spTree>
    <p:extLst>
      <p:ext uri="{BB962C8B-B14F-4D97-AF65-F5344CB8AC3E}">
        <p14:creationId xmlns:p14="http://schemas.microsoft.com/office/powerpoint/2010/main" val="229674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9011" y="590204"/>
            <a:ext cx="10798233" cy="4401205"/>
          </a:xfrm>
          <a:prstGeom prst="rect">
            <a:avLst/>
          </a:prstGeom>
        </p:spPr>
        <p:txBody>
          <a:bodyPr wrap="square">
            <a:spAutoFit/>
          </a:bodyPr>
          <a:lstStyle/>
          <a:p>
            <a:endParaRPr lang="es-ES" sz="2800" dirty="0"/>
          </a:p>
          <a:p>
            <a:pPr marL="285750" indent="-285750" algn="just">
              <a:buFont typeface="Arial" panose="020B0604020202020204" pitchFamily="34" charset="0"/>
              <a:buChar char="•"/>
            </a:pPr>
            <a:r>
              <a:rPr lang="es-ES" sz="2800" u="sng" dirty="0" smtClean="0">
                <a:effectLst>
                  <a:outerShdw blurRad="38100" dist="38100" dir="2700000" algn="tl">
                    <a:srgbClr val="000000">
                      <a:alpha val="43137"/>
                    </a:srgbClr>
                  </a:outerShdw>
                </a:effectLst>
              </a:rPr>
              <a:t>Requisitos </a:t>
            </a:r>
            <a:r>
              <a:rPr lang="es-ES" sz="2800" u="sng" dirty="0">
                <a:effectLst>
                  <a:outerShdw blurRad="38100" dist="38100" dir="2700000" algn="tl">
                    <a:srgbClr val="000000">
                      <a:alpha val="43137"/>
                    </a:srgbClr>
                  </a:outerShdw>
                </a:effectLst>
              </a:rPr>
              <a:t>de los medios electrónicos, informáticos y telemáticos a utilizar en los procedimientos de contratación. </a:t>
            </a:r>
            <a:r>
              <a:rPr lang="es-ES" sz="2800" dirty="0"/>
              <a:t>Referencia a las herramientas y los dispositivos de recepción electrónica de documentos</a:t>
            </a:r>
            <a:r>
              <a:rPr lang="es-ES" sz="2800" dirty="0" smtClean="0"/>
              <a:t>.</a:t>
            </a:r>
          </a:p>
          <a:p>
            <a:pPr marL="285750" indent="-285750">
              <a:buFont typeface="Arial" panose="020B0604020202020204" pitchFamily="34" charset="0"/>
              <a:buChar char="•"/>
            </a:pPr>
            <a:endParaRPr lang="es-ES" sz="2800" dirty="0"/>
          </a:p>
          <a:p>
            <a:pPr marL="285750" indent="-285750">
              <a:buFont typeface="Arial" panose="020B0604020202020204" pitchFamily="34" charset="0"/>
              <a:buChar char="•"/>
            </a:pPr>
            <a:endParaRPr lang="es-ES" sz="2800" dirty="0"/>
          </a:p>
          <a:p>
            <a:pPr marL="285750" indent="-285750" algn="just">
              <a:buFont typeface="Arial" panose="020B0604020202020204" pitchFamily="34" charset="0"/>
              <a:buChar char="•"/>
            </a:pPr>
            <a:r>
              <a:rPr lang="es-ES" sz="2800" u="sng" dirty="0" smtClean="0">
                <a:effectLst>
                  <a:outerShdw blurRad="38100" dist="38100" dir="2700000" algn="tl">
                    <a:srgbClr val="000000">
                      <a:alpha val="43137"/>
                    </a:srgbClr>
                  </a:outerShdw>
                </a:effectLst>
              </a:rPr>
              <a:t>Información </a:t>
            </a:r>
            <a:r>
              <a:rPr lang="es-ES" sz="2800" u="sng" dirty="0">
                <a:effectLst>
                  <a:outerShdw blurRad="38100" dist="38100" dir="2700000" algn="tl">
                    <a:srgbClr val="000000">
                      <a:alpha val="43137"/>
                    </a:srgbClr>
                  </a:outerShdw>
                </a:effectLst>
              </a:rPr>
              <a:t>a los interesados por medios electrónicos</a:t>
            </a:r>
            <a:r>
              <a:rPr lang="es-ES" sz="2800" dirty="0"/>
              <a:t>: Acceso a los pliegos y documentación complementaria. Referencia a sus excepciones. </a:t>
            </a:r>
            <a:endParaRPr lang="es-ES" sz="2800" dirty="0" smtClean="0"/>
          </a:p>
        </p:txBody>
      </p:sp>
      <p:pic>
        <p:nvPicPr>
          <p:cNvPr id="4" name="Imagen 3"/>
          <p:cNvPicPr>
            <a:picLocks noChangeAspect="1"/>
          </p:cNvPicPr>
          <p:nvPr/>
        </p:nvPicPr>
        <p:blipFill>
          <a:blip r:embed="rId2"/>
          <a:stretch>
            <a:fillRect/>
          </a:stretch>
        </p:blipFill>
        <p:spPr>
          <a:xfrm>
            <a:off x="6243086" y="5621589"/>
            <a:ext cx="5395428" cy="713294"/>
          </a:xfrm>
          <a:prstGeom prst="rect">
            <a:avLst/>
          </a:prstGeom>
        </p:spPr>
      </p:pic>
    </p:spTree>
    <p:extLst>
      <p:ext uri="{BB962C8B-B14F-4D97-AF65-F5344CB8AC3E}">
        <p14:creationId xmlns:p14="http://schemas.microsoft.com/office/powerpoint/2010/main" val="216297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14647" y="457200"/>
            <a:ext cx="10382597" cy="2246769"/>
          </a:xfrm>
          <a:prstGeom prst="rect">
            <a:avLst/>
          </a:prstGeom>
        </p:spPr>
        <p:txBody>
          <a:bodyPr wrap="square">
            <a:spAutoFit/>
          </a:bodyPr>
          <a:lstStyle/>
          <a:p>
            <a:pPr marL="285750" indent="-285750">
              <a:buFont typeface="Arial" panose="020B0604020202020204" pitchFamily="34" charset="0"/>
              <a:buChar char="•"/>
            </a:pPr>
            <a:endParaRPr lang="es-ES" sz="2800" dirty="0"/>
          </a:p>
          <a:p>
            <a:pPr marL="285750" indent="-285750" algn="just">
              <a:buFont typeface="Arial" panose="020B0604020202020204" pitchFamily="34" charset="0"/>
              <a:buChar char="•"/>
            </a:pPr>
            <a:r>
              <a:rPr lang="es-ES" sz="2800" u="sng" dirty="0">
                <a:effectLst>
                  <a:outerShdw blurRad="38100" dist="38100" dir="2700000" algn="tl">
                    <a:srgbClr val="000000">
                      <a:alpha val="43137"/>
                    </a:srgbClr>
                  </a:outerShdw>
                </a:effectLst>
              </a:rPr>
              <a:t>Presentación ofertas y solicitudes de participación por medios electrónicos</a:t>
            </a:r>
            <a:r>
              <a:rPr lang="es-ES" sz="2800" dirty="0"/>
              <a:t>. ¿Sobre o archivo electrónico? Referencia a las excepciones sobre la materia. Análisis de los sistemas de los sistemas de identificación de los interesados en el procedimiento.</a:t>
            </a:r>
          </a:p>
        </p:txBody>
      </p:sp>
      <p:pic>
        <p:nvPicPr>
          <p:cNvPr id="3"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848" y="5638944"/>
            <a:ext cx="53911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70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9011" y="335846"/>
            <a:ext cx="11022676" cy="4832092"/>
          </a:xfrm>
          <a:prstGeom prst="rect">
            <a:avLst/>
          </a:prstGeom>
        </p:spPr>
        <p:txBody>
          <a:bodyPr wrap="square">
            <a:spAutoFit/>
          </a:bodyPr>
          <a:lstStyle/>
          <a:p>
            <a:pPr>
              <a:buFont typeface="Arial" panose="020B0604020202020204" pitchFamily="34" charset="0"/>
              <a:buChar char="•"/>
            </a:pPr>
            <a:r>
              <a:rPr lang="es-ES" sz="2800" b="1" dirty="0">
                <a:solidFill>
                  <a:srgbClr val="000000"/>
                </a:solidFill>
                <a:latin typeface="arial" panose="020B0604020202020204" pitchFamily="34" charset="0"/>
              </a:rPr>
              <a:t>Mejora la eficiencia:</a:t>
            </a:r>
            <a:r>
              <a:rPr lang="es-ES" sz="2800" dirty="0">
                <a:solidFill>
                  <a:srgbClr val="000000"/>
                </a:solidFill>
                <a:latin typeface="arial" panose="020B0604020202020204" pitchFamily="34" charset="0"/>
              </a:rPr>
              <a:t> Rapidez y comodidad, menos burocracia, eliminación del papel y de desplazamientos para los licitadores</a:t>
            </a:r>
            <a:r>
              <a:rPr lang="es-ES" sz="2800" dirty="0" smtClean="0">
                <a:solidFill>
                  <a:srgbClr val="000000"/>
                </a:solidFill>
                <a:latin typeface="arial" panose="020B0604020202020204" pitchFamily="34" charset="0"/>
              </a:rPr>
              <a:t>.</a:t>
            </a:r>
          </a:p>
          <a:p>
            <a:endParaRPr lang="es-ES" sz="2800" dirty="0">
              <a:solidFill>
                <a:srgbClr val="000000"/>
              </a:solidFill>
              <a:latin typeface="arial" panose="020B0604020202020204" pitchFamily="34" charset="0"/>
            </a:endParaRPr>
          </a:p>
          <a:p>
            <a:pPr>
              <a:buFont typeface="Arial" panose="020B0604020202020204" pitchFamily="34" charset="0"/>
              <a:buChar char="•"/>
            </a:pPr>
            <a:r>
              <a:rPr lang="es-ES" sz="2800" b="1" dirty="0">
                <a:solidFill>
                  <a:srgbClr val="000000"/>
                </a:solidFill>
                <a:latin typeface="arial" panose="020B0604020202020204" pitchFamily="34" charset="0"/>
              </a:rPr>
              <a:t>Mejora la eficacia</a:t>
            </a:r>
            <a:r>
              <a:rPr lang="es-ES" sz="2800" dirty="0">
                <a:solidFill>
                  <a:srgbClr val="000000"/>
                </a:solidFill>
                <a:latin typeface="arial" panose="020B0604020202020204" pitchFamily="34" charset="0"/>
              </a:rPr>
              <a:t>: La tecnología permite:</a:t>
            </a:r>
          </a:p>
          <a:p>
            <a:pPr marL="742950" lvl="1" indent="-285750">
              <a:buFont typeface="Arial" panose="020B0604020202020204" pitchFamily="34" charset="0"/>
              <a:buChar char="•"/>
            </a:pPr>
            <a:r>
              <a:rPr lang="es-ES" sz="2800" dirty="0">
                <a:solidFill>
                  <a:srgbClr val="000000"/>
                </a:solidFill>
                <a:latin typeface="arial" panose="020B0604020202020204" pitchFamily="34" charset="0"/>
              </a:rPr>
              <a:t>dar más y mejor publicidad a las licitaciones,</a:t>
            </a:r>
          </a:p>
          <a:p>
            <a:pPr marL="742950" lvl="1" indent="-285750">
              <a:buFont typeface="Arial" panose="020B0604020202020204" pitchFamily="34" charset="0"/>
              <a:buChar char="•"/>
            </a:pPr>
            <a:r>
              <a:rPr lang="es-ES" sz="2800" dirty="0">
                <a:solidFill>
                  <a:srgbClr val="000000"/>
                </a:solidFill>
                <a:latin typeface="arial" panose="020B0604020202020204" pitchFamily="34" charset="0"/>
              </a:rPr>
              <a:t>esto permite que, en cada licitación, pueda existir una mayor concurrencia de empresas,</a:t>
            </a:r>
          </a:p>
          <a:p>
            <a:pPr marL="742950" lvl="1" indent="-285750">
              <a:buFont typeface="Arial" panose="020B0604020202020204" pitchFamily="34" charset="0"/>
              <a:buChar char="•"/>
            </a:pPr>
            <a:r>
              <a:rPr lang="es-ES" sz="2800" dirty="0">
                <a:solidFill>
                  <a:srgbClr val="000000"/>
                </a:solidFill>
                <a:latin typeface="arial" panose="020B0604020202020204" pitchFamily="34" charset="0"/>
              </a:rPr>
              <a:t>a mayor concurrencia, mayor competencia entre los licitadores,</a:t>
            </a:r>
          </a:p>
          <a:p>
            <a:pPr marL="742950" lvl="1" indent="-285750">
              <a:buFont typeface="Arial" panose="020B0604020202020204" pitchFamily="34" charset="0"/>
              <a:buChar char="•"/>
            </a:pPr>
            <a:r>
              <a:rPr lang="es-ES" sz="2800" dirty="0">
                <a:solidFill>
                  <a:srgbClr val="000000"/>
                </a:solidFill>
                <a:latin typeface="arial" panose="020B0604020202020204" pitchFamily="34" charset="0"/>
              </a:rPr>
              <a:t>a mayor competencia, mayores posibilidades de seleccionar la oferta económicamente más ventajosa o la mejor relación calidad/precio presente</a:t>
            </a:r>
            <a:r>
              <a:rPr lang="es-ES" sz="2800" dirty="0" smtClean="0">
                <a:solidFill>
                  <a:srgbClr val="000000"/>
                </a:solidFill>
                <a:latin typeface="arial" panose="020B0604020202020204" pitchFamily="34" charset="0"/>
              </a:rPr>
              <a:t>.</a:t>
            </a:r>
            <a:endParaRPr lang="es-ES"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00496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0327" y="257695"/>
            <a:ext cx="10706793" cy="4770537"/>
          </a:xfrm>
          <a:prstGeom prst="rect">
            <a:avLst/>
          </a:prstGeom>
        </p:spPr>
        <p:txBody>
          <a:bodyPr wrap="square">
            <a:spAutoFit/>
          </a:bodyPr>
          <a:lstStyle/>
          <a:p>
            <a:pPr marL="742950" lvl="1" indent="-285750">
              <a:buFont typeface="Arial" panose="020B0604020202020204" pitchFamily="34" charset="0"/>
              <a:buChar char="•"/>
            </a:pPr>
            <a:endParaRPr lang="es-ES" sz="2400" dirty="0">
              <a:solidFill>
                <a:srgbClr val="000000"/>
              </a:solidFill>
              <a:latin typeface="arial" panose="020B0604020202020204" pitchFamily="34" charset="0"/>
            </a:endParaRPr>
          </a:p>
          <a:p>
            <a:pPr algn="just">
              <a:buFont typeface="Arial" panose="020B0604020202020204" pitchFamily="34" charset="0"/>
              <a:buChar char="•"/>
            </a:pPr>
            <a:r>
              <a:rPr lang="es-ES" sz="2800" b="1" dirty="0">
                <a:solidFill>
                  <a:srgbClr val="000000"/>
                </a:solidFill>
                <a:latin typeface="arial" panose="020B0604020202020204" pitchFamily="34" charset="0"/>
              </a:rPr>
              <a:t>Mejora la economía:</a:t>
            </a:r>
            <a:r>
              <a:rPr lang="es-ES" sz="2800" dirty="0">
                <a:solidFill>
                  <a:srgbClr val="000000"/>
                </a:solidFill>
                <a:latin typeface="arial" panose="020B0604020202020204" pitchFamily="34" charset="0"/>
              </a:rPr>
              <a:t> cuando se selecciona la oferta económicamente más ventajosa de la manera más eficiente se está garantizado la adecuada utilización de los fondos públicos; cuando se usa la tecnología se reducen muchos gastos que se ocasionan con la gestión de la actividad (como con las notificaciones electrónicas</a:t>
            </a:r>
            <a:r>
              <a:rPr lang="es-ES" sz="2800" dirty="0" smtClean="0">
                <a:solidFill>
                  <a:srgbClr val="000000"/>
                </a:solidFill>
                <a:latin typeface="arial" panose="020B0604020202020204" pitchFamily="34" charset="0"/>
              </a:rPr>
              <a:t>).</a:t>
            </a:r>
          </a:p>
          <a:p>
            <a:pPr algn="just">
              <a:buFont typeface="Arial" panose="020B0604020202020204" pitchFamily="34" charset="0"/>
              <a:buChar char="•"/>
            </a:pPr>
            <a:endParaRPr lang="es-ES" sz="2800" dirty="0">
              <a:solidFill>
                <a:srgbClr val="000000"/>
              </a:solidFill>
              <a:latin typeface="arial" panose="020B0604020202020204" pitchFamily="34" charset="0"/>
            </a:endParaRPr>
          </a:p>
          <a:p>
            <a:pPr>
              <a:buFont typeface="Arial" panose="020B0604020202020204" pitchFamily="34" charset="0"/>
              <a:buChar char="•"/>
            </a:pPr>
            <a:r>
              <a:rPr lang="es-ES" sz="2800" b="1" dirty="0">
                <a:solidFill>
                  <a:srgbClr val="000000"/>
                </a:solidFill>
                <a:latin typeface="arial" panose="020B0604020202020204" pitchFamily="34" charset="0"/>
              </a:rPr>
              <a:t>Mejora la transparencia</a:t>
            </a:r>
            <a:r>
              <a:rPr lang="es-ES" sz="2800" b="1" dirty="0" smtClean="0">
                <a:solidFill>
                  <a:srgbClr val="000000"/>
                </a:solidFill>
                <a:latin typeface="arial" panose="020B0604020202020204" pitchFamily="34" charset="0"/>
              </a:rPr>
              <a:t>.</a:t>
            </a:r>
          </a:p>
          <a:p>
            <a:pPr>
              <a:buFont typeface="Arial" panose="020B0604020202020204" pitchFamily="34" charset="0"/>
              <a:buChar char="•"/>
            </a:pPr>
            <a:endParaRPr lang="es-ES" sz="2800" dirty="0">
              <a:solidFill>
                <a:srgbClr val="000000"/>
              </a:solidFill>
              <a:latin typeface="arial" panose="020B0604020202020204" pitchFamily="34" charset="0"/>
            </a:endParaRPr>
          </a:p>
          <a:p>
            <a:pPr>
              <a:buFont typeface="Arial" panose="020B0604020202020204" pitchFamily="34" charset="0"/>
              <a:buChar char="•"/>
            </a:pPr>
            <a:r>
              <a:rPr lang="es-ES" sz="2800" b="1" dirty="0">
                <a:solidFill>
                  <a:srgbClr val="000000"/>
                </a:solidFill>
                <a:latin typeface="arial" panose="020B0604020202020204" pitchFamily="34" charset="0"/>
              </a:rPr>
              <a:t>Mejora el nivel de cumplimiento de la normativa legal.</a:t>
            </a:r>
            <a:endParaRPr lang="es-ES"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05569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3701" y="665019"/>
            <a:ext cx="10665229" cy="4832092"/>
          </a:xfrm>
          <a:prstGeom prst="rect">
            <a:avLst/>
          </a:prstGeom>
        </p:spPr>
        <p:txBody>
          <a:bodyPr wrap="square">
            <a:spAutoFit/>
          </a:bodyPr>
          <a:lstStyle/>
          <a:p>
            <a:pPr algn="ctr"/>
            <a:r>
              <a:rPr lang="es-ES" sz="2800" u="sng" dirty="0" smtClean="0">
                <a:solidFill>
                  <a:srgbClr val="0070C0"/>
                </a:solidFill>
                <a:effectLst>
                  <a:outerShdw blurRad="38100" dist="38100" dir="2700000" algn="tl">
                    <a:srgbClr val="000000">
                      <a:alpha val="43137"/>
                    </a:srgbClr>
                  </a:outerShdw>
                </a:effectLst>
              </a:rPr>
              <a:t>NOVEDADES DE LA RACIONALIZACIÓN TÉCNICA </a:t>
            </a:r>
            <a:r>
              <a:rPr lang="es-ES" sz="2800" dirty="0" smtClean="0">
                <a:solidFill>
                  <a:srgbClr val="0070C0"/>
                </a:solidFill>
              </a:rPr>
              <a:t>DE LA CONTRATACIÓN (art. 218 y </a:t>
            </a:r>
            <a:r>
              <a:rPr lang="es-ES" sz="2800" dirty="0" err="1" smtClean="0">
                <a:solidFill>
                  <a:srgbClr val="0070C0"/>
                </a:solidFill>
              </a:rPr>
              <a:t>ss</a:t>
            </a:r>
            <a:r>
              <a:rPr lang="es-ES" sz="2800" dirty="0" smtClean="0">
                <a:solidFill>
                  <a:srgbClr val="0070C0"/>
                </a:solidFill>
              </a:rPr>
              <a:t>)</a:t>
            </a:r>
          </a:p>
          <a:p>
            <a:pPr algn="ctr"/>
            <a:endParaRPr lang="es-ES" sz="2800" dirty="0" smtClean="0">
              <a:solidFill>
                <a:srgbClr val="0070C0"/>
              </a:solidFill>
            </a:endParaRPr>
          </a:p>
          <a:p>
            <a:pPr algn="just"/>
            <a:r>
              <a:rPr lang="es-ES" sz="2800" dirty="0" smtClean="0">
                <a:solidFill>
                  <a:srgbClr val="0070C0"/>
                </a:solidFill>
              </a:rPr>
              <a:t>1.-Potenciar </a:t>
            </a:r>
            <a:r>
              <a:rPr lang="es-ES" sz="2800" dirty="0">
                <a:solidFill>
                  <a:srgbClr val="0070C0"/>
                </a:solidFill>
              </a:rPr>
              <a:t>la </a:t>
            </a:r>
            <a:r>
              <a:rPr lang="es-ES" sz="2800" u="sng" dirty="0">
                <a:solidFill>
                  <a:srgbClr val="0070C0"/>
                </a:solidFill>
              </a:rPr>
              <a:t>contratación electrónica </a:t>
            </a:r>
            <a:r>
              <a:rPr lang="es-ES" sz="2800" dirty="0">
                <a:solidFill>
                  <a:srgbClr val="0070C0"/>
                </a:solidFill>
              </a:rPr>
              <a:t>incorporando elementos como los </a:t>
            </a:r>
            <a:r>
              <a:rPr lang="es-ES" sz="2800" u="sng" dirty="0">
                <a:solidFill>
                  <a:srgbClr val="0070C0"/>
                </a:solidFill>
              </a:rPr>
              <a:t>catálogos electrónicos</a:t>
            </a:r>
            <a:r>
              <a:rPr lang="es-ES" sz="2800" dirty="0">
                <a:solidFill>
                  <a:srgbClr val="0070C0"/>
                </a:solidFill>
              </a:rPr>
              <a:t>, o la plena contratación electrónica para las centrales de </a:t>
            </a:r>
            <a:r>
              <a:rPr lang="es-ES" sz="2800" dirty="0" smtClean="0">
                <a:solidFill>
                  <a:srgbClr val="0070C0"/>
                </a:solidFill>
              </a:rPr>
              <a:t>contratación.</a:t>
            </a:r>
          </a:p>
          <a:p>
            <a:pPr algn="just"/>
            <a:endParaRPr lang="es-ES" sz="2800" dirty="0">
              <a:solidFill>
                <a:srgbClr val="0070C0"/>
              </a:solidFill>
            </a:endParaRPr>
          </a:p>
          <a:p>
            <a:pPr algn="just"/>
            <a:r>
              <a:rPr lang="es-ES" sz="2800" dirty="0">
                <a:solidFill>
                  <a:srgbClr val="0070C0"/>
                </a:solidFill>
              </a:rPr>
              <a:t>2</a:t>
            </a:r>
            <a:r>
              <a:rPr lang="es-ES" sz="2800" dirty="0" smtClean="0">
                <a:solidFill>
                  <a:srgbClr val="0070C0"/>
                </a:solidFill>
              </a:rPr>
              <a:t>.-Colaboración </a:t>
            </a:r>
            <a:r>
              <a:rPr lang="es-ES" sz="2800" dirty="0">
                <a:solidFill>
                  <a:srgbClr val="0070C0"/>
                </a:solidFill>
              </a:rPr>
              <a:t>entre poderes </a:t>
            </a:r>
            <a:r>
              <a:rPr lang="es-ES" sz="2800" dirty="0" smtClean="0">
                <a:solidFill>
                  <a:srgbClr val="0070C0"/>
                </a:solidFill>
              </a:rPr>
              <a:t>adjudicadores. Centrales de contratación, acuerdos marco y contratos basados, sistema dinámico.</a:t>
            </a:r>
          </a:p>
          <a:p>
            <a:pPr algn="just"/>
            <a:endParaRPr lang="es-ES" sz="2800" dirty="0">
              <a:solidFill>
                <a:srgbClr val="0070C0"/>
              </a:solidFill>
            </a:endParaRPr>
          </a:p>
          <a:p>
            <a:pPr algn="just"/>
            <a:endParaRPr lang="es-ES" sz="2800" dirty="0">
              <a:solidFill>
                <a:srgbClr val="0070C0"/>
              </a:solidFill>
            </a:endParaRPr>
          </a:p>
        </p:txBody>
      </p:sp>
      <p:pic>
        <p:nvPicPr>
          <p:cNvPr id="3" name="Imagen 2"/>
          <p:cNvPicPr>
            <a:picLocks noChangeAspect="1"/>
          </p:cNvPicPr>
          <p:nvPr/>
        </p:nvPicPr>
        <p:blipFill>
          <a:blip r:embed="rId2"/>
          <a:stretch>
            <a:fillRect/>
          </a:stretch>
        </p:blipFill>
        <p:spPr>
          <a:xfrm>
            <a:off x="6243086" y="5630825"/>
            <a:ext cx="5395428" cy="713294"/>
          </a:xfrm>
          <a:prstGeom prst="rect">
            <a:avLst/>
          </a:prstGeom>
        </p:spPr>
      </p:pic>
    </p:spTree>
    <p:extLst>
      <p:ext uri="{BB962C8B-B14F-4D97-AF65-F5344CB8AC3E}">
        <p14:creationId xmlns:p14="http://schemas.microsoft.com/office/powerpoint/2010/main" val="11830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6951" y="216131"/>
            <a:ext cx="10299469" cy="6278642"/>
          </a:xfrm>
          <a:prstGeom prst="rect">
            <a:avLst/>
          </a:prstGeom>
        </p:spPr>
        <p:txBody>
          <a:bodyPr wrap="square">
            <a:spAutoFit/>
          </a:bodyPr>
          <a:lstStyle/>
          <a:p>
            <a:pPr algn="ctr"/>
            <a:r>
              <a:rPr lang="es-ES" sz="2400" u="sng" dirty="0" smtClean="0">
                <a:solidFill>
                  <a:srgbClr val="00B050"/>
                </a:solidFill>
                <a:effectLst>
                  <a:outerShdw blurRad="38100" dist="38100" dir="2700000" algn="tl">
                    <a:srgbClr val="000000">
                      <a:alpha val="43137"/>
                    </a:srgbClr>
                  </a:outerShdw>
                </a:effectLst>
              </a:rPr>
              <a:t>PUBLICIDAD CONTRACTUAL POR MEDIOS ELECTRÓNICOS, INFORMÁTICOS Y TELEMÁTICOS</a:t>
            </a:r>
          </a:p>
          <a:p>
            <a:pPr algn="ctr"/>
            <a:endParaRPr lang="es-ES" sz="2400" u="sng" dirty="0">
              <a:solidFill>
                <a:srgbClr val="00B050"/>
              </a:solidFill>
              <a:effectLst>
                <a:outerShdw blurRad="38100" dist="38100" dir="2700000" algn="tl">
                  <a:srgbClr val="000000">
                    <a:alpha val="43137"/>
                  </a:srgbClr>
                </a:outerShdw>
              </a:effectLst>
            </a:endParaRPr>
          </a:p>
          <a:p>
            <a:pPr algn="just"/>
            <a:r>
              <a:rPr lang="es-ES" sz="2400" dirty="0" smtClean="0">
                <a:solidFill>
                  <a:srgbClr val="00B050"/>
                </a:solidFill>
              </a:rPr>
              <a:t>.-Causa de nulidad (39.2.c) –TRANSPARENCIA.</a:t>
            </a:r>
          </a:p>
          <a:p>
            <a:pPr algn="just"/>
            <a:endParaRPr lang="es-ES" sz="2400" dirty="0">
              <a:solidFill>
                <a:srgbClr val="00B050"/>
              </a:solidFill>
            </a:endParaRPr>
          </a:p>
          <a:p>
            <a:pPr algn="just"/>
            <a:r>
              <a:rPr lang="es-ES" sz="2400" dirty="0" smtClean="0">
                <a:solidFill>
                  <a:srgbClr val="00B050"/>
                </a:solidFill>
              </a:rPr>
              <a:t>.-Regulación armonizada (anuncio previo…, DOUE, etc.)</a:t>
            </a:r>
            <a:endParaRPr lang="es-ES" sz="2400" dirty="0">
              <a:solidFill>
                <a:srgbClr val="00B050"/>
              </a:solidFill>
            </a:endParaRPr>
          </a:p>
          <a:p>
            <a:pPr algn="just"/>
            <a:endParaRPr lang="es-ES" sz="2400" dirty="0" smtClean="0">
              <a:solidFill>
                <a:srgbClr val="00B050"/>
              </a:solidFill>
            </a:endParaRPr>
          </a:p>
          <a:p>
            <a:pPr algn="just"/>
            <a:r>
              <a:rPr lang="es-ES" sz="2400" dirty="0" smtClean="0">
                <a:solidFill>
                  <a:srgbClr val="00B050"/>
                </a:solidFill>
              </a:rPr>
              <a:t>.-Relación directa con la LPACAP (71.1, 75.2, etc.)</a:t>
            </a:r>
          </a:p>
          <a:p>
            <a:pPr algn="just"/>
            <a:endParaRPr lang="es-ES" sz="2400" dirty="0">
              <a:solidFill>
                <a:srgbClr val="00B050"/>
              </a:solidFill>
            </a:endParaRPr>
          </a:p>
          <a:p>
            <a:pPr algn="just"/>
            <a:r>
              <a:rPr lang="es-ES" sz="2400" dirty="0" smtClean="0">
                <a:solidFill>
                  <a:srgbClr val="00B050"/>
                </a:solidFill>
              </a:rPr>
              <a:t>.-Registros de licitadores (electrónicos)</a:t>
            </a:r>
          </a:p>
          <a:p>
            <a:pPr algn="just"/>
            <a:endParaRPr lang="es-ES" sz="2400" dirty="0">
              <a:solidFill>
                <a:srgbClr val="00B050"/>
              </a:solidFill>
            </a:endParaRPr>
          </a:p>
          <a:p>
            <a:pPr algn="just"/>
            <a:r>
              <a:rPr lang="es-ES" sz="2400" dirty="0" smtClean="0">
                <a:solidFill>
                  <a:srgbClr val="00B050"/>
                </a:solidFill>
              </a:rPr>
              <a:t>.-Plataforma de contratación.</a:t>
            </a:r>
          </a:p>
          <a:p>
            <a:pPr algn="just"/>
            <a:endParaRPr lang="es-ES" sz="2400" dirty="0">
              <a:solidFill>
                <a:srgbClr val="00B050"/>
              </a:solidFill>
            </a:endParaRPr>
          </a:p>
          <a:p>
            <a:pPr algn="just"/>
            <a:r>
              <a:rPr lang="es-ES" sz="2400" dirty="0" smtClean="0">
                <a:solidFill>
                  <a:srgbClr val="00B050"/>
                </a:solidFill>
              </a:rPr>
              <a:t>.-Título III (1 sólo artículo -347-) implicación de otros textos y propio articulado</a:t>
            </a:r>
          </a:p>
          <a:p>
            <a:pPr algn="just"/>
            <a:r>
              <a:rPr lang="es-ES" sz="2400" dirty="0" smtClean="0">
                <a:solidFill>
                  <a:srgbClr val="00B050"/>
                </a:solidFill>
              </a:rPr>
              <a:t> </a:t>
            </a:r>
          </a:p>
          <a:p>
            <a:pPr algn="just"/>
            <a:endParaRPr lang="es-ES" sz="2400" dirty="0">
              <a:solidFill>
                <a:srgbClr val="00B050"/>
              </a:solidFill>
            </a:endParaRPr>
          </a:p>
          <a:p>
            <a:pPr algn="just"/>
            <a:endParaRPr lang="es-ES" dirty="0"/>
          </a:p>
        </p:txBody>
      </p:sp>
      <p:pic>
        <p:nvPicPr>
          <p:cNvPr id="3" name="Imagen 2"/>
          <p:cNvPicPr>
            <a:picLocks noChangeAspect="1"/>
          </p:cNvPicPr>
          <p:nvPr/>
        </p:nvPicPr>
        <p:blipFill>
          <a:blip r:embed="rId2"/>
          <a:stretch>
            <a:fillRect/>
          </a:stretch>
        </p:blipFill>
        <p:spPr>
          <a:xfrm>
            <a:off x="6252322" y="5630826"/>
            <a:ext cx="5395428" cy="713294"/>
          </a:xfrm>
          <a:prstGeom prst="rect">
            <a:avLst/>
          </a:prstGeom>
        </p:spPr>
      </p:pic>
    </p:spTree>
    <p:extLst>
      <p:ext uri="{BB962C8B-B14F-4D97-AF65-F5344CB8AC3E}">
        <p14:creationId xmlns:p14="http://schemas.microsoft.com/office/powerpoint/2010/main" val="29518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8836" y="314036"/>
            <a:ext cx="10538690" cy="6155531"/>
          </a:xfrm>
          <a:prstGeom prst="rect">
            <a:avLst/>
          </a:prstGeom>
        </p:spPr>
        <p:txBody>
          <a:bodyPr wrap="square">
            <a:spAutoFit/>
          </a:bodyPr>
          <a:lstStyle/>
          <a:p>
            <a:pPr algn="just"/>
            <a:r>
              <a:rPr lang="es-ES" sz="2400" u="sng" dirty="0" smtClean="0">
                <a:solidFill>
                  <a:srgbClr val="7030A0"/>
                </a:solidFill>
                <a:effectLst>
                  <a:outerShdw blurRad="38100" dist="38100" dir="2700000" algn="tl">
                    <a:srgbClr val="000000">
                      <a:alpha val="43137"/>
                    </a:srgbClr>
                  </a:outerShdw>
                </a:effectLst>
              </a:rPr>
              <a:t>NOTIFICACIONES Y COMUNICACIONES EN FORMATO ELECTRÓNICO</a:t>
            </a:r>
            <a:r>
              <a:rPr lang="es-ES" dirty="0" smtClean="0">
                <a:solidFill>
                  <a:srgbClr val="7030A0"/>
                </a:solidFill>
              </a:rPr>
              <a:t>. </a:t>
            </a:r>
            <a:r>
              <a:rPr lang="es-ES" dirty="0">
                <a:solidFill>
                  <a:srgbClr val="7030A0"/>
                </a:solidFill>
              </a:rPr>
              <a:t>Referencia al cómputo de plazos y a las comunicaciones orales. </a:t>
            </a:r>
            <a:endParaRPr lang="es-ES" dirty="0" smtClean="0">
              <a:solidFill>
                <a:srgbClr val="7030A0"/>
              </a:solidFill>
            </a:endParaRPr>
          </a:p>
          <a:p>
            <a:pPr algn="just"/>
            <a:endParaRPr lang="es-ES" dirty="0">
              <a:solidFill>
                <a:srgbClr val="7030A0"/>
              </a:solidFill>
            </a:endParaRPr>
          </a:p>
          <a:p>
            <a:pPr algn="just"/>
            <a:r>
              <a:rPr lang="es-ES" sz="2000" dirty="0" smtClean="0">
                <a:solidFill>
                  <a:srgbClr val="7030A0"/>
                </a:solidFill>
              </a:rPr>
              <a:t>.-Art. 14 LPACAP y 54 LCSP, en relación con art. 41 LPACAP</a:t>
            </a:r>
          </a:p>
          <a:p>
            <a:pPr algn="just"/>
            <a:endParaRPr lang="es-ES" sz="2000" dirty="0">
              <a:solidFill>
                <a:srgbClr val="7030A0"/>
              </a:solidFill>
            </a:endParaRPr>
          </a:p>
          <a:p>
            <a:pPr algn="just"/>
            <a:r>
              <a:rPr lang="es-ES" sz="2000" dirty="0" smtClean="0">
                <a:solidFill>
                  <a:srgbClr val="7030A0"/>
                </a:solidFill>
              </a:rPr>
              <a:t>.-D.A. 15, comparecencia electrónica.</a:t>
            </a:r>
          </a:p>
          <a:p>
            <a:pPr algn="just"/>
            <a:endParaRPr lang="es-ES" sz="2000" dirty="0">
              <a:solidFill>
                <a:srgbClr val="7030A0"/>
              </a:solidFill>
            </a:endParaRPr>
          </a:p>
          <a:p>
            <a:pPr algn="just"/>
            <a:r>
              <a:rPr lang="es-ES" sz="2000" dirty="0" smtClean="0">
                <a:solidFill>
                  <a:srgbClr val="7030A0"/>
                </a:solidFill>
              </a:rPr>
              <a:t>.-Las notificaciones </a:t>
            </a:r>
            <a:r>
              <a:rPr lang="es-ES" sz="2000" dirty="0">
                <a:solidFill>
                  <a:srgbClr val="7030A0"/>
                </a:solidFill>
              </a:rPr>
              <a:t>por medios electrónicos se entenderán practicadas en el momento en que se produzca el acceso a su </a:t>
            </a:r>
            <a:r>
              <a:rPr lang="es-ES" sz="2000" dirty="0" smtClean="0">
                <a:solidFill>
                  <a:srgbClr val="7030A0"/>
                </a:solidFill>
              </a:rPr>
              <a:t>contenido –relación con la puesta a disposición y su anuncio en dirección de e-mail.</a:t>
            </a:r>
          </a:p>
          <a:p>
            <a:pPr algn="just"/>
            <a:endParaRPr lang="es-ES" sz="2000" dirty="0">
              <a:solidFill>
                <a:srgbClr val="7030A0"/>
              </a:solidFill>
            </a:endParaRPr>
          </a:p>
          <a:p>
            <a:pPr algn="just"/>
            <a:r>
              <a:rPr lang="es-ES" sz="2000" dirty="0" smtClean="0">
                <a:solidFill>
                  <a:srgbClr val="7030A0"/>
                </a:solidFill>
              </a:rPr>
              <a:t>.-No hay notificación infructuosa digital….</a:t>
            </a:r>
          </a:p>
          <a:p>
            <a:pPr algn="just"/>
            <a:endParaRPr lang="es-ES" sz="2000" dirty="0">
              <a:solidFill>
                <a:srgbClr val="7030A0"/>
              </a:solidFill>
            </a:endParaRPr>
          </a:p>
          <a:p>
            <a:pPr algn="just"/>
            <a:r>
              <a:rPr lang="es-ES" sz="2000" dirty="0" smtClean="0">
                <a:solidFill>
                  <a:srgbClr val="7030A0"/>
                </a:solidFill>
              </a:rPr>
              <a:t>.-Plazos señalados por </a:t>
            </a:r>
            <a:r>
              <a:rPr lang="es-ES" sz="2000" dirty="0">
                <a:solidFill>
                  <a:srgbClr val="7030A0"/>
                </a:solidFill>
              </a:rPr>
              <a:t>horas, se entiende que éstas son hábiles. Son hábiles todas las horas del día que formen parte de un día </a:t>
            </a:r>
            <a:r>
              <a:rPr lang="es-ES" sz="2000" dirty="0" smtClean="0">
                <a:solidFill>
                  <a:srgbClr val="7030A0"/>
                </a:solidFill>
              </a:rPr>
              <a:t>hábil.</a:t>
            </a:r>
          </a:p>
          <a:p>
            <a:pPr algn="just"/>
            <a:endParaRPr lang="es-ES" sz="2000" dirty="0">
              <a:solidFill>
                <a:srgbClr val="7030A0"/>
              </a:solidFill>
            </a:endParaRPr>
          </a:p>
          <a:p>
            <a:pPr algn="just"/>
            <a:endParaRPr lang="es-ES" sz="2000" dirty="0" smtClean="0">
              <a:solidFill>
                <a:srgbClr val="7030A0"/>
              </a:solidFill>
            </a:endParaRPr>
          </a:p>
          <a:p>
            <a:pPr algn="just"/>
            <a:endParaRPr lang="es-ES" dirty="0"/>
          </a:p>
          <a:p>
            <a:pPr algn="just"/>
            <a:endParaRPr lang="es-ES" dirty="0"/>
          </a:p>
          <a:p>
            <a:endParaRPr lang="es-ES" dirty="0"/>
          </a:p>
        </p:txBody>
      </p:sp>
      <p:pic>
        <p:nvPicPr>
          <p:cNvPr id="3" name="Imagen 2"/>
          <p:cNvPicPr>
            <a:picLocks noChangeAspect="1"/>
          </p:cNvPicPr>
          <p:nvPr/>
        </p:nvPicPr>
        <p:blipFill>
          <a:blip r:embed="rId2"/>
          <a:stretch>
            <a:fillRect/>
          </a:stretch>
        </p:blipFill>
        <p:spPr>
          <a:xfrm>
            <a:off x="6252323" y="5612353"/>
            <a:ext cx="5395428" cy="713294"/>
          </a:xfrm>
          <a:prstGeom prst="rect">
            <a:avLst/>
          </a:prstGeom>
        </p:spPr>
      </p:pic>
    </p:spTree>
    <p:extLst>
      <p:ext uri="{BB962C8B-B14F-4D97-AF65-F5344CB8AC3E}">
        <p14:creationId xmlns:p14="http://schemas.microsoft.com/office/powerpoint/2010/main" val="21900301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552</TotalTime>
  <Words>1186</Words>
  <Application>Microsoft Office PowerPoint</Application>
  <PresentationFormat>Panorámica</PresentationFormat>
  <Paragraphs>135</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Arial</vt:lpstr>
      <vt:lpstr>Impact</vt:lpstr>
      <vt:lpstr>Evento principal</vt:lpstr>
      <vt:lpstr>LA CONTRATACIÓN PÚBLICA ELECTRÓNICA TRAS LA LEY 9/2017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CONTRATACIÓN PÚBLICA ELECTRÓNICA TRAS LA LEY 9/2017</dc:title>
  <dc:creator>Usuario</dc:creator>
  <cp:lastModifiedBy>Usuario</cp:lastModifiedBy>
  <cp:revision>37</cp:revision>
  <dcterms:created xsi:type="dcterms:W3CDTF">2018-03-16T11:37:25Z</dcterms:created>
  <dcterms:modified xsi:type="dcterms:W3CDTF">2018-05-09T15:16:19Z</dcterms:modified>
</cp:coreProperties>
</file>