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20"/>
  </p:notesMasterIdLst>
  <p:handoutMasterIdLst>
    <p:handoutMasterId r:id="rId21"/>
  </p:handoutMasterIdLst>
  <p:sldIdLst>
    <p:sldId id="288" r:id="rId3"/>
    <p:sldId id="267" r:id="rId4"/>
    <p:sldId id="277" r:id="rId5"/>
    <p:sldId id="278" r:id="rId6"/>
    <p:sldId id="280" r:id="rId7"/>
    <p:sldId id="279" r:id="rId8"/>
    <p:sldId id="289" r:id="rId9"/>
    <p:sldId id="270" r:id="rId10"/>
    <p:sldId id="271" r:id="rId11"/>
    <p:sldId id="290" r:id="rId12"/>
    <p:sldId id="320" r:id="rId13"/>
    <p:sldId id="294" r:id="rId14"/>
    <p:sldId id="297" r:id="rId15"/>
    <p:sldId id="322" r:id="rId16"/>
    <p:sldId id="324" r:id="rId17"/>
    <p:sldId id="321" r:id="rId18"/>
    <p:sldId id="326" r:id="rId19"/>
  </p:sldIdLst>
  <p:sldSz cx="9144000" cy="6858000" type="screen4x3"/>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48"/>
    </mc:Choice>
    <mc:Fallback>
      <c:style val="48"/>
    </mc:Fallback>
  </mc:AlternateContent>
  <c:pivotSource>
    <c:name>[Copia poseidocLibro2.xlsx]Hoja4!Tabla dinámica7</c:name>
    <c:fmtId val="4"/>
  </c:pivotSource>
  <c:chart>
    <c:autoTitleDeleted val="1"/>
    <c:pivotFmts>
      <c:pivotFmt>
        <c:idx val="0"/>
        <c:dLbl>
          <c:idx val="0"/>
          <c:showLegendKey val="0"/>
          <c:showVal val="1"/>
          <c:showCatName val="1"/>
          <c:showSerName val="0"/>
          <c:showPercent val="0"/>
          <c:showBubbleSize val="0"/>
        </c:dLbl>
      </c:pivotFmt>
      <c:pivotFmt>
        <c:idx val="1"/>
      </c:pivotFmt>
      <c:pivotFmt>
        <c:idx val="2"/>
        <c:marker>
          <c:symbol val="none"/>
        </c:marker>
        <c:dLbl>
          <c:idx val="0"/>
          <c:spPr/>
          <c:txPr>
            <a:bodyPr/>
            <a:lstStyle/>
            <a:p>
              <a:pPr>
                <a:defRPr/>
              </a:pPr>
              <a:endParaRPr lang="es-ES"/>
            </a:p>
          </c:txPr>
          <c:showLegendKey val="0"/>
          <c:showVal val="1"/>
          <c:showCatName val="1"/>
          <c:showSerName val="0"/>
          <c:showPercent val="0"/>
          <c:showBubbleSize val="0"/>
        </c:dLbl>
      </c:pivotFmt>
      <c:pivotFmt>
        <c:idx val="3"/>
        <c:marker>
          <c:symbol val="none"/>
        </c:marker>
        <c:dLbl>
          <c:idx val="0"/>
          <c:spPr/>
          <c:txPr>
            <a:bodyPr/>
            <a:lstStyle/>
            <a:p>
              <a:pPr>
                <a:defRPr/>
              </a:pPr>
              <a:endParaRPr lang="es-ES"/>
            </a:p>
          </c:txPr>
          <c:showLegendKey val="0"/>
          <c:showVal val="1"/>
          <c:showCatName val="1"/>
          <c:showSerName val="0"/>
          <c:showPercent val="0"/>
          <c:showBubbleSize val="0"/>
        </c:dLbl>
      </c:pivotFmt>
    </c:pivotFmts>
    <c:view3D>
      <c:rotX val="70"/>
      <c:rotY val="120"/>
      <c:depthPercent val="180"/>
      <c:rAngAx val="1"/>
    </c:view3D>
    <c:floor>
      <c:thickness val="0"/>
    </c:floor>
    <c:sideWall>
      <c:thickness val="0"/>
    </c:sideWall>
    <c:backWall>
      <c:thickness val="0"/>
    </c:backWall>
    <c:plotArea>
      <c:layout/>
      <c:bar3DChart>
        <c:barDir val="bar"/>
        <c:grouping val="clustered"/>
        <c:varyColors val="0"/>
        <c:ser>
          <c:idx val="0"/>
          <c:order val="0"/>
          <c:tx>
            <c:strRef>
              <c:f>Hoja4!$B$3</c:f>
              <c:strCache>
                <c:ptCount val="1"/>
                <c:pt idx="0">
                  <c:v>Total</c:v>
                </c:pt>
              </c:strCache>
            </c:strRef>
          </c:tx>
          <c:invertIfNegative val="0"/>
          <c:dLbls>
            <c:txPr>
              <a:bodyPr/>
              <a:lstStyle/>
              <a:p>
                <a:pPr>
                  <a:defRPr/>
                </a:pPr>
                <a:endParaRPr lang="es-ES"/>
              </a:p>
            </c:txPr>
            <c:showLegendKey val="0"/>
            <c:showVal val="1"/>
            <c:showCatName val="1"/>
            <c:showSerName val="0"/>
            <c:showPercent val="0"/>
            <c:showBubbleSize val="0"/>
            <c:showLeaderLines val="0"/>
          </c:dLbls>
          <c:cat>
            <c:strRef>
              <c:f>Hoja4!$A$4:$A$23</c:f>
              <c:strCache>
                <c:ptCount val="19"/>
                <c:pt idx="0">
                  <c:v>AN</c:v>
                </c:pt>
                <c:pt idx="1">
                  <c:v>AR</c:v>
                </c:pt>
                <c:pt idx="2">
                  <c:v>AS</c:v>
                </c:pt>
                <c:pt idx="3">
                  <c:v>CE</c:v>
                </c:pt>
                <c:pt idx="4">
                  <c:v>CL</c:v>
                </c:pt>
                <c:pt idx="5">
                  <c:v>CM</c:v>
                </c:pt>
                <c:pt idx="6">
                  <c:v>CÑ</c:v>
                </c:pt>
                <c:pt idx="7">
                  <c:v>CR</c:v>
                </c:pt>
                <c:pt idx="8">
                  <c:v>CT</c:v>
                </c:pt>
                <c:pt idx="9">
                  <c:v>EX</c:v>
                </c:pt>
                <c:pt idx="10">
                  <c:v>GA</c:v>
                </c:pt>
                <c:pt idx="11">
                  <c:v>IB</c:v>
                </c:pt>
                <c:pt idx="12">
                  <c:v>MA</c:v>
                </c:pt>
                <c:pt idx="13">
                  <c:v>ML</c:v>
                </c:pt>
                <c:pt idx="14">
                  <c:v>MU</c:v>
                </c:pt>
                <c:pt idx="15">
                  <c:v>NA</c:v>
                </c:pt>
                <c:pt idx="16">
                  <c:v>PV</c:v>
                </c:pt>
                <c:pt idx="17">
                  <c:v>RI</c:v>
                </c:pt>
                <c:pt idx="18">
                  <c:v>VA</c:v>
                </c:pt>
              </c:strCache>
            </c:strRef>
          </c:cat>
          <c:val>
            <c:numRef>
              <c:f>Hoja4!$B$4:$B$23</c:f>
              <c:numCache>
                <c:formatCode>General</c:formatCode>
                <c:ptCount val="19"/>
                <c:pt idx="0">
                  <c:v>69</c:v>
                </c:pt>
                <c:pt idx="1">
                  <c:v>44</c:v>
                </c:pt>
                <c:pt idx="2">
                  <c:v>34</c:v>
                </c:pt>
                <c:pt idx="3">
                  <c:v>19</c:v>
                </c:pt>
                <c:pt idx="4">
                  <c:v>65</c:v>
                </c:pt>
                <c:pt idx="5">
                  <c:v>38</c:v>
                </c:pt>
                <c:pt idx="6">
                  <c:v>51</c:v>
                </c:pt>
                <c:pt idx="7">
                  <c:v>44</c:v>
                </c:pt>
                <c:pt idx="8">
                  <c:v>26</c:v>
                </c:pt>
                <c:pt idx="9">
                  <c:v>25</c:v>
                </c:pt>
                <c:pt idx="10">
                  <c:v>49</c:v>
                </c:pt>
                <c:pt idx="11">
                  <c:v>27</c:v>
                </c:pt>
                <c:pt idx="12">
                  <c:v>158</c:v>
                </c:pt>
                <c:pt idx="13">
                  <c:v>25</c:v>
                </c:pt>
                <c:pt idx="14">
                  <c:v>41</c:v>
                </c:pt>
                <c:pt idx="15">
                  <c:v>20</c:v>
                </c:pt>
                <c:pt idx="16">
                  <c:v>17</c:v>
                </c:pt>
                <c:pt idx="17">
                  <c:v>22</c:v>
                </c:pt>
                <c:pt idx="18">
                  <c:v>48</c:v>
                </c:pt>
              </c:numCache>
            </c:numRef>
          </c:val>
        </c:ser>
        <c:dLbls>
          <c:showLegendKey val="0"/>
          <c:showVal val="0"/>
          <c:showCatName val="0"/>
          <c:showSerName val="0"/>
          <c:showPercent val="0"/>
          <c:showBubbleSize val="0"/>
        </c:dLbls>
        <c:gapWidth val="75"/>
        <c:shape val="cylinder"/>
        <c:axId val="25842048"/>
        <c:axId val="25843584"/>
        <c:axId val="0"/>
      </c:bar3DChart>
      <c:catAx>
        <c:axId val="25842048"/>
        <c:scaling>
          <c:orientation val="minMax"/>
        </c:scaling>
        <c:delete val="1"/>
        <c:axPos val="l"/>
        <c:majorTickMark val="none"/>
        <c:minorTickMark val="none"/>
        <c:tickLblPos val="nextTo"/>
        <c:crossAx val="25843584"/>
        <c:crosses val="autoZero"/>
        <c:auto val="1"/>
        <c:lblAlgn val="ctr"/>
        <c:lblOffset val="100"/>
        <c:noMultiLvlLbl val="0"/>
      </c:catAx>
      <c:valAx>
        <c:axId val="25843584"/>
        <c:scaling>
          <c:orientation val="minMax"/>
        </c:scaling>
        <c:delete val="1"/>
        <c:axPos val="b"/>
        <c:majorGridlines/>
        <c:numFmt formatCode="General" sourceLinked="1"/>
        <c:majorTickMark val="none"/>
        <c:minorTickMark val="none"/>
        <c:tickLblPos val="nextTo"/>
        <c:crossAx val="25842048"/>
        <c:crosses val="autoZero"/>
        <c:crossBetween val="between"/>
      </c:valAx>
      <c:spPr>
        <a:noFill/>
        <a:ln w="25400">
          <a:noFill/>
        </a:ln>
      </c:spPr>
    </c:plotArea>
    <c:plotVisOnly val="1"/>
    <c:dispBlanksAs val="gap"/>
    <c:showDLblsOverMax val="0"/>
  </c:chart>
  <c:spPr>
    <a:effectLst>
      <a:glow rad="139700">
        <a:schemeClr val="accent1">
          <a:satMod val="175000"/>
          <a:alpha val="40000"/>
        </a:schemeClr>
      </a:glow>
      <a:softEdge rad="0"/>
    </a:effectLst>
  </c:spPr>
  <c:externalData r:id="rId1">
    <c:autoUpdate val="0"/>
  </c:externalData>
  <c:extLst>
    <c:ext xmlns:c14="http://schemas.microsoft.com/office/drawing/2007/8/2/chart" uri="{781A3756-C4B2-4CAC-9D66-4F8BD8637D16}">
      <c14:pivotOptions>
        <c14:dropZoneFilter val="1"/>
        <c14:dropZoneCategories val="1"/>
        <c14:dropZoneData val="1"/>
        <c14:dropZonesVisible val="1"/>
      </c14:pivotOptions>
    </c:ext>
  </c:extLst>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CE59B82-3BB7-4D6F-BF09-584A73830BB7}" type="datetimeFigureOut">
              <a:rPr lang="es-ES" smtClean="0"/>
              <a:pPr/>
              <a:t>21/03/2019</a:t>
            </a:fld>
            <a:endParaRPr lang="es-ES"/>
          </a:p>
        </p:txBody>
      </p:sp>
      <p:sp>
        <p:nvSpPr>
          <p:cNvPr id="4" name="3 Marcador de pie de página"/>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C05A63E-3B87-4909-9F16-4A447DB25116}" type="slidenum">
              <a:rPr lang="es-ES" smtClean="0"/>
              <a:pPr/>
              <a:t>‹Nº›</a:t>
            </a:fld>
            <a:endParaRPr lang="es-ES"/>
          </a:p>
        </p:txBody>
      </p:sp>
    </p:spTree>
    <p:extLst>
      <p:ext uri="{BB962C8B-B14F-4D97-AF65-F5344CB8AC3E}">
        <p14:creationId xmlns:p14="http://schemas.microsoft.com/office/powerpoint/2010/main" val="11082601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2489487-D381-4CDC-BB9C-72A2A8A25038}" type="datetimeFigureOut">
              <a:rPr lang="es-ES" smtClean="0"/>
              <a:pPr/>
              <a:t>21/03/2019</a:t>
            </a:fld>
            <a:endParaRPr lang="es-ES"/>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202E361-6CFA-4694-A02F-A8D0A4FD74FF}" type="slidenum">
              <a:rPr lang="es-ES" smtClean="0"/>
              <a:pPr/>
              <a:t>‹Nº›</a:t>
            </a:fld>
            <a:endParaRPr lang="es-ES"/>
          </a:p>
        </p:txBody>
      </p:sp>
    </p:spTree>
    <p:extLst>
      <p:ext uri="{BB962C8B-B14F-4D97-AF65-F5344CB8AC3E}">
        <p14:creationId xmlns:p14="http://schemas.microsoft.com/office/powerpoint/2010/main" val="2767942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C4E3E471-A1A9-4416-850C-CB4CE9EF4C72}" type="datetime1">
              <a:rPr lang="es-ES" smtClean="0">
                <a:solidFill>
                  <a:prstClr val="black">
                    <a:tint val="75000"/>
                  </a:prstClr>
                </a:solidFill>
              </a:rPr>
              <a:t>21/03/2019</a:t>
            </a:fld>
            <a:endParaRPr lang="es-ES">
              <a:solidFill>
                <a:prstClr val="black">
                  <a:tint val="75000"/>
                </a:prstClr>
              </a:solidFill>
            </a:endParaRPr>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2AF9FA0-7503-4798-BD2B-30587DBC43FE}" type="datetime1">
              <a:rPr lang="es-ES" smtClean="0">
                <a:solidFill>
                  <a:prstClr val="black">
                    <a:tint val="75000"/>
                  </a:prstClr>
                </a:solidFill>
              </a:rPr>
              <a:t>21/03/2019</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extLst/>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11846FD-7533-406B-B429-03A88DF6AB64}" type="datetime1">
              <a:rPr lang="es-ES" smtClean="0">
                <a:solidFill>
                  <a:prstClr val="black">
                    <a:tint val="75000"/>
                  </a:prstClr>
                </a:solidFill>
              </a:rPr>
              <a:t>21/03/2019</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extLst/>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23A97B55-F3F6-430A-831B-9D7F5BCED285}" type="datetime1">
              <a:rPr lang="es-ES" smtClean="0"/>
              <a:t>21/03/2019</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r>
              <a:rPr lang="es-ES" smtClean="0"/>
              <a:t>Los convenios en la Ley 40/2015</a:t>
            </a:r>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AAC34F87-EF80-4AD4-84AE-DD51B0D0FB32}" type="slidenum">
              <a:rPr lang="es-ES" smtClean="0"/>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1F75571-445E-4FE2-A462-389C553C5E3E}" type="datetime1">
              <a:rPr lang="es-ES" smtClean="0"/>
              <a:t>21/03/2019</a:t>
            </a:fld>
            <a:endParaRPr lang="es-ES"/>
          </a:p>
        </p:txBody>
      </p:sp>
      <p:sp>
        <p:nvSpPr>
          <p:cNvPr id="5" name="4 Marcador de pie de página"/>
          <p:cNvSpPr>
            <a:spLocks noGrp="1"/>
          </p:cNvSpPr>
          <p:nvPr>
            <p:ph type="ftr" sz="quarter" idx="11"/>
          </p:nvPr>
        </p:nvSpPr>
        <p:spPr/>
        <p:txBody>
          <a:bodyPr/>
          <a:lstStyle>
            <a:extLst/>
          </a:lstStyle>
          <a:p>
            <a:r>
              <a:rPr lang="es-ES" smtClean="0"/>
              <a:t>Los convenios en la Ley 40/2015</a:t>
            </a:r>
            <a:endParaRPr lang="es-ES"/>
          </a:p>
        </p:txBody>
      </p:sp>
      <p:sp>
        <p:nvSpPr>
          <p:cNvPr id="6" name="5 Marcador de número de diapositiva"/>
          <p:cNvSpPr>
            <a:spLocks noGrp="1"/>
          </p:cNvSpPr>
          <p:nvPr>
            <p:ph type="sldNum" sz="quarter" idx="12"/>
          </p:nvPr>
        </p:nvSpPr>
        <p:spPr/>
        <p:txBody>
          <a:bodyPr/>
          <a:lstStyle>
            <a:extLst/>
          </a:lstStyle>
          <a:p>
            <a:fld id="{AAC34F87-EF80-4AD4-84AE-DD51B0D0FB32}"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BB19343B-C1BA-4053-AC6F-37E5DE3934D7}" type="datetime1">
              <a:rPr lang="es-ES" smtClean="0"/>
              <a:t>21/03/2019</a:t>
            </a:fld>
            <a:endParaRPr lang="es-ES"/>
          </a:p>
        </p:txBody>
      </p:sp>
      <p:sp>
        <p:nvSpPr>
          <p:cNvPr id="5" name="4 Marcador de pie de página"/>
          <p:cNvSpPr>
            <a:spLocks noGrp="1"/>
          </p:cNvSpPr>
          <p:nvPr>
            <p:ph type="ftr" sz="quarter" idx="11"/>
          </p:nvPr>
        </p:nvSpPr>
        <p:spPr/>
        <p:txBody>
          <a:bodyPr/>
          <a:lstStyle>
            <a:extLst/>
          </a:lstStyle>
          <a:p>
            <a:r>
              <a:rPr lang="es-ES" smtClean="0"/>
              <a:t>Los convenios en la Ley 40/2015</a:t>
            </a:r>
            <a:endParaRPr lang="es-ES"/>
          </a:p>
        </p:txBody>
      </p:sp>
      <p:sp>
        <p:nvSpPr>
          <p:cNvPr id="6" name="5 Marcador de número de diapositiva"/>
          <p:cNvSpPr>
            <a:spLocks noGrp="1"/>
          </p:cNvSpPr>
          <p:nvPr>
            <p:ph type="sldNum" sz="quarter" idx="12"/>
          </p:nvPr>
        </p:nvSpPr>
        <p:spPr/>
        <p:txBody>
          <a:bodyPr/>
          <a:lstStyle>
            <a:extLst/>
          </a:lstStyle>
          <a:p>
            <a:fld id="{AAC34F87-EF80-4AD4-84AE-DD51B0D0FB32}"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DFA2587-847D-4A48-874F-4D95CE74D7DA}" type="datetime1">
              <a:rPr lang="es-ES" smtClean="0"/>
              <a:t>21/03/2019</a:t>
            </a:fld>
            <a:endParaRPr lang="es-ES"/>
          </a:p>
        </p:txBody>
      </p:sp>
      <p:sp>
        <p:nvSpPr>
          <p:cNvPr id="6" name="5 Marcador de pie de página"/>
          <p:cNvSpPr>
            <a:spLocks noGrp="1"/>
          </p:cNvSpPr>
          <p:nvPr>
            <p:ph type="ftr" sz="quarter" idx="11"/>
          </p:nvPr>
        </p:nvSpPr>
        <p:spPr/>
        <p:txBody>
          <a:bodyPr/>
          <a:lstStyle>
            <a:extLst/>
          </a:lstStyle>
          <a:p>
            <a:r>
              <a:rPr lang="es-ES" smtClean="0"/>
              <a:t>Los convenios en la Ley 40/2015</a:t>
            </a:r>
            <a:endParaRPr lang="es-ES"/>
          </a:p>
        </p:txBody>
      </p:sp>
      <p:sp>
        <p:nvSpPr>
          <p:cNvPr id="7" name="6 Marcador de número de diapositiva"/>
          <p:cNvSpPr>
            <a:spLocks noGrp="1"/>
          </p:cNvSpPr>
          <p:nvPr>
            <p:ph type="sldNum" sz="quarter" idx="12"/>
          </p:nvPr>
        </p:nvSpPr>
        <p:spPr/>
        <p:txBody>
          <a:bodyPr/>
          <a:lstStyle>
            <a:extLst/>
          </a:lstStyle>
          <a:p>
            <a:fld id="{AAC34F87-EF80-4AD4-84AE-DD51B0D0FB32}"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2D56A39E-7645-413C-9B85-71BF13B95A21}" type="datetime1">
              <a:rPr lang="es-ES" smtClean="0"/>
              <a:t>21/03/2019</a:t>
            </a:fld>
            <a:endParaRPr lang="es-ES"/>
          </a:p>
        </p:txBody>
      </p:sp>
      <p:sp>
        <p:nvSpPr>
          <p:cNvPr id="8" name="7 Marcador de pie de página"/>
          <p:cNvSpPr>
            <a:spLocks noGrp="1"/>
          </p:cNvSpPr>
          <p:nvPr>
            <p:ph type="ftr" sz="quarter" idx="11"/>
          </p:nvPr>
        </p:nvSpPr>
        <p:spPr/>
        <p:txBody>
          <a:bodyPr/>
          <a:lstStyle>
            <a:extLst/>
          </a:lstStyle>
          <a:p>
            <a:r>
              <a:rPr lang="es-ES" smtClean="0"/>
              <a:t>Los convenios en la Ley 40/2015</a:t>
            </a:r>
            <a:endParaRPr lang="es-ES"/>
          </a:p>
        </p:txBody>
      </p:sp>
      <p:sp>
        <p:nvSpPr>
          <p:cNvPr id="9" name="8 Marcador de número de diapositiva"/>
          <p:cNvSpPr>
            <a:spLocks noGrp="1"/>
          </p:cNvSpPr>
          <p:nvPr>
            <p:ph type="sldNum" sz="quarter" idx="12"/>
          </p:nvPr>
        </p:nvSpPr>
        <p:spPr/>
        <p:txBody>
          <a:bodyPr/>
          <a:lstStyle>
            <a:extLst/>
          </a:lstStyle>
          <a:p>
            <a:fld id="{AAC34F87-EF80-4AD4-84AE-DD51B0D0FB32}"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9147D307-1754-4D25-A313-460377D35D86}" type="datetime1">
              <a:rPr lang="es-ES" smtClean="0"/>
              <a:t>21/03/2019</a:t>
            </a:fld>
            <a:endParaRPr lang="es-ES"/>
          </a:p>
        </p:txBody>
      </p:sp>
      <p:sp>
        <p:nvSpPr>
          <p:cNvPr id="4" name="3 Marcador de pie de página"/>
          <p:cNvSpPr>
            <a:spLocks noGrp="1"/>
          </p:cNvSpPr>
          <p:nvPr>
            <p:ph type="ftr" sz="quarter" idx="11"/>
          </p:nvPr>
        </p:nvSpPr>
        <p:spPr/>
        <p:txBody>
          <a:bodyPr/>
          <a:lstStyle>
            <a:extLst/>
          </a:lstStyle>
          <a:p>
            <a:r>
              <a:rPr lang="es-ES" smtClean="0"/>
              <a:t>Los convenios en la Ley 40/2015</a:t>
            </a:r>
            <a:endParaRPr lang="es-ES"/>
          </a:p>
        </p:txBody>
      </p:sp>
      <p:sp>
        <p:nvSpPr>
          <p:cNvPr id="5" name="4 Marcador de número de diapositiva"/>
          <p:cNvSpPr>
            <a:spLocks noGrp="1"/>
          </p:cNvSpPr>
          <p:nvPr>
            <p:ph type="sldNum" sz="quarter" idx="12"/>
          </p:nvPr>
        </p:nvSpPr>
        <p:spPr/>
        <p:txBody>
          <a:bodyPr/>
          <a:lstStyle>
            <a:extLst/>
          </a:lstStyle>
          <a:p>
            <a:fld id="{AAC34F87-EF80-4AD4-84AE-DD51B0D0FB32}"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D12D286F-1264-4CE8-824E-580C8F04D9D3}" type="datetime1">
              <a:rPr lang="es-ES" smtClean="0"/>
              <a:t>21/03/2019</a:t>
            </a:fld>
            <a:endParaRPr lang="es-ES"/>
          </a:p>
        </p:txBody>
      </p:sp>
      <p:sp>
        <p:nvSpPr>
          <p:cNvPr id="3" name="2 Marcador de pie de página"/>
          <p:cNvSpPr>
            <a:spLocks noGrp="1"/>
          </p:cNvSpPr>
          <p:nvPr>
            <p:ph type="ftr" sz="quarter" idx="11"/>
          </p:nvPr>
        </p:nvSpPr>
        <p:spPr/>
        <p:txBody>
          <a:bodyPr/>
          <a:lstStyle>
            <a:extLst/>
          </a:lstStyle>
          <a:p>
            <a:r>
              <a:rPr lang="es-ES" smtClean="0"/>
              <a:t>Los convenios en la Ley 40/2015</a:t>
            </a:r>
            <a:endParaRPr lang="es-ES"/>
          </a:p>
        </p:txBody>
      </p:sp>
      <p:sp>
        <p:nvSpPr>
          <p:cNvPr id="4" name="3 Marcador de número de diapositiva"/>
          <p:cNvSpPr>
            <a:spLocks noGrp="1"/>
          </p:cNvSpPr>
          <p:nvPr>
            <p:ph type="sldNum" sz="quarter" idx="12"/>
          </p:nvPr>
        </p:nvSpPr>
        <p:spPr/>
        <p:txBody>
          <a:bodyPr/>
          <a:lstStyle>
            <a:extLst/>
          </a:lstStyle>
          <a:p>
            <a:fld id="{AAC34F87-EF80-4AD4-84AE-DD51B0D0FB32}" type="slidenum">
              <a:rPr lang="es-ES" smtClean="0"/>
              <a:pPr/>
              <a:t>‹Nº›</a:t>
            </a:fld>
            <a:endParaRPr lang="es-E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563C2AF6-5672-4D63-B2E3-9D38882A5395}" type="datetime1">
              <a:rPr lang="es-ES" smtClean="0"/>
              <a:t>21/03/2019</a:t>
            </a:fld>
            <a:endParaRPr lang="es-ES"/>
          </a:p>
        </p:txBody>
      </p:sp>
      <p:sp>
        <p:nvSpPr>
          <p:cNvPr id="6" name="5 Marcador de pie de página"/>
          <p:cNvSpPr>
            <a:spLocks noGrp="1"/>
          </p:cNvSpPr>
          <p:nvPr>
            <p:ph type="ftr" sz="quarter" idx="11"/>
          </p:nvPr>
        </p:nvSpPr>
        <p:spPr/>
        <p:txBody>
          <a:bodyPr/>
          <a:lstStyle>
            <a:extLst/>
          </a:lstStyle>
          <a:p>
            <a:r>
              <a:rPr lang="es-ES" smtClean="0"/>
              <a:t>Los convenios en la Ley 40/2015</a:t>
            </a:r>
            <a:endParaRPr lang="es-ES"/>
          </a:p>
        </p:txBody>
      </p:sp>
      <p:sp>
        <p:nvSpPr>
          <p:cNvPr id="7" name="6 Marcador de número de diapositiva"/>
          <p:cNvSpPr>
            <a:spLocks noGrp="1"/>
          </p:cNvSpPr>
          <p:nvPr>
            <p:ph type="sldNum" sz="quarter" idx="12"/>
          </p:nvPr>
        </p:nvSpPr>
        <p:spPr/>
        <p:txBody>
          <a:bodyPr/>
          <a:lstStyle>
            <a:extLst/>
          </a:lstStyle>
          <a:p>
            <a:fld id="{AAC34F87-EF80-4AD4-84AE-DD51B0D0FB32}"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CEF2901-D49F-41E2-B31B-D937792F3AC3}" type="datetime1">
              <a:rPr lang="es-ES" smtClean="0">
                <a:solidFill>
                  <a:prstClr val="black">
                    <a:tint val="75000"/>
                  </a:prstClr>
                </a:solidFill>
              </a:rPr>
              <a:t>21/03/2019</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extLst/>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1B113A95-E43C-45A2-BDE2-EEEF6B6CBB88}" type="datetime1">
              <a:rPr lang="es-ES" smtClean="0"/>
              <a:t>21/03/2019</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s-ES" smtClean="0"/>
              <a:t>Los convenios en la Ley 40/2015</a:t>
            </a:r>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AAC34F87-EF80-4AD4-84AE-DD51B0D0FB32}"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B3718CF-138B-41E7-98A8-3C99D951254E}" type="datetime1">
              <a:rPr lang="es-ES" smtClean="0"/>
              <a:t>21/03/2019</a:t>
            </a:fld>
            <a:endParaRPr lang="es-ES"/>
          </a:p>
        </p:txBody>
      </p:sp>
      <p:sp>
        <p:nvSpPr>
          <p:cNvPr id="5" name="4 Marcador de pie de página"/>
          <p:cNvSpPr>
            <a:spLocks noGrp="1"/>
          </p:cNvSpPr>
          <p:nvPr>
            <p:ph type="ftr" sz="quarter" idx="11"/>
          </p:nvPr>
        </p:nvSpPr>
        <p:spPr/>
        <p:txBody>
          <a:bodyPr/>
          <a:lstStyle>
            <a:extLst/>
          </a:lstStyle>
          <a:p>
            <a:r>
              <a:rPr lang="es-ES" smtClean="0"/>
              <a:t>Los convenios en la Ley 40/2015</a:t>
            </a:r>
            <a:endParaRPr lang="es-ES"/>
          </a:p>
        </p:txBody>
      </p:sp>
      <p:sp>
        <p:nvSpPr>
          <p:cNvPr id="6" name="5 Marcador de número de diapositiva"/>
          <p:cNvSpPr>
            <a:spLocks noGrp="1"/>
          </p:cNvSpPr>
          <p:nvPr>
            <p:ph type="sldNum" sz="quarter" idx="12"/>
          </p:nvPr>
        </p:nvSpPr>
        <p:spPr/>
        <p:txBody>
          <a:bodyPr/>
          <a:lstStyle>
            <a:extLst/>
          </a:lstStyle>
          <a:p>
            <a:fld id="{AAC34F87-EF80-4AD4-84AE-DD51B0D0FB32}" type="slidenum">
              <a:rPr lang="es-ES" smtClean="0"/>
              <a:pPr/>
              <a:t>‹Nº›</a:t>
            </a:fld>
            <a:endParaRPr lang="es-E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CBF6A6D-20A0-459F-AA52-91CD08C16046}" type="datetime1">
              <a:rPr lang="es-ES" smtClean="0"/>
              <a:t>21/03/2019</a:t>
            </a:fld>
            <a:endParaRPr lang="es-ES"/>
          </a:p>
        </p:txBody>
      </p:sp>
      <p:sp>
        <p:nvSpPr>
          <p:cNvPr id="5" name="4 Marcador de pie de página"/>
          <p:cNvSpPr>
            <a:spLocks noGrp="1"/>
          </p:cNvSpPr>
          <p:nvPr>
            <p:ph type="ftr" sz="quarter" idx="11"/>
          </p:nvPr>
        </p:nvSpPr>
        <p:spPr/>
        <p:txBody>
          <a:bodyPr/>
          <a:lstStyle>
            <a:extLst/>
          </a:lstStyle>
          <a:p>
            <a:r>
              <a:rPr lang="es-ES" smtClean="0"/>
              <a:t>Los convenios en la Ley 40/2015</a:t>
            </a:r>
            <a:endParaRPr lang="es-ES"/>
          </a:p>
        </p:txBody>
      </p:sp>
      <p:sp>
        <p:nvSpPr>
          <p:cNvPr id="6" name="5 Marcador de número de diapositiva"/>
          <p:cNvSpPr>
            <a:spLocks noGrp="1"/>
          </p:cNvSpPr>
          <p:nvPr>
            <p:ph type="sldNum" sz="quarter" idx="12"/>
          </p:nvPr>
        </p:nvSpPr>
        <p:spPr/>
        <p:txBody>
          <a:bodyPr/>
          <a:lstStyle>
            <a:extLst/>
          </a:lstStyle>
          <a:p>
            <a:fld id="{AAC34F87-EF80-4AD4-84AE-DD51B0D0FB32}"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B106E25A-E53A-4A26-AF2F-44886ECF6DEF}" type="datetime1">
              <a:rPr lang="es-ES" smtClean="0">
                <a:solidFill>
                  <a:prstClr val="black">
                    <a:tint val="75000"/>
                  </a:prstClr>
                </a:solidFill>
              </a:rPr>
              <a:t>21/03/2019</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extLst/>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53DFD179-376D-4B54-AF69-50DD47724D5D}" type="datetime1">
              <a:rPr lang="es-ES" smtClean="0">
                <a:solidFill>
                  <a:prstClr val="black">
                    <a:tint val="75000"/>
                  </a:prstClr>
                </a:solidFill>
              </a:rPr>
              <a:t>21/03/2019</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extLst/>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6143180A-9890-4E1A-870A-6154EA123402}" type="datetime1">
              <a:rPr lang="es-ES" smtClean="0">
                <a:solidFill>
                  <a:prstClr val="black">
                    <a:tint val="75000"/>
                  </a:prstClr>
                </a:solidFill>
              </a:rPr>
              <a:t>21/03/2019</a:t>
            </a:fld>
            <a:endParaRPr lang="es-ES">
              <a:solidFill>
                <a:prstClr val="black">
                  <a:tint val="75000"/>
                </a:prstClr>
              </a:solidFill>
            </a:endParaRPr>
          </a:p>
        </p:txBody>
      </p:sp>
      <p:sp>
        <p:nvSpPr>
          <p:cNvPr id="8" name="7 Marcador de pie de página"/>
          <p:cNvSpPr>
            <a:spLocks noGrp="1"/>
          </p:cNvSpPr>
          <p:nvPr>
            <p:ph type="ftr" sz="quarter" idx="11"/>
          </p:nvPr>
        </p:nvSpPr>
        <p:spPr/>
        <p:txBody>
          <a:bodyPr/>
          <a:lstStyle>
            <a:extLst/>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9" name="8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FDA6A378-E723-4482-A8AE-E77D7040B020}" type="datetime1">
              <a:rPr lang="es-ES" smtClean="0">
                <a:solidFill>
                  <a:prstClr val="black">
                    <a:tint val="75000"/>
                  </a:prstClr>
                </a:solidFill>
              </a:rPr>
              <a:t>21/03/2019</a:t>
            </a:fld>
            <a:endParaRPr lang="es-ES">
              <a:solidFill>
                <a:prstClr val="black">
                  <a:tint val="75000"/>
                </a:prstClr>
              </a:solidFill>
            </a:endParaRPr>
          </a:p>
        </p:txBody>
      </p:sp>
      <p:sp>
        <p:nvSpPr>
          <p:cNvPr id="4" name="3 Marcador de pie de página"/>
          <p:cNvSpPr>
            <a:spLocks noGrp="1"/>
          </p:cNvSpPr>
          <p:nvPr>
            <p:ph type="ftr" sz="quarter" idx="11"/>
          </p:nvPr>
        </p:nvSpPr>
        <p:spPr/>
        <p:txBody>
          <a:bodyPr/>
          <a:lstStyle>
            <a:extLst/>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5" name="4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E23CBB8D-6464-4D9C-A10D-C4973BB79723}" type="datetime1">
              <a:rPr lang="es-ES" smtClean="0">
                <a:solidFill>
                  <a:prstClr val="black">
                    <a:tint val="75000"/>
                  </a:prstClr>
                </a:solidFill>
              </a:rPr>
              <a:t>21/03/2019</a:t>
            </a:fld>
            <a:endParaRPr lang="es-ES">
              <a:solidFill>
                <a:prstClr val="black">
                  <a:tint val="75000"/>
                </a:prstClr>
              </a:solidFill>
            </a:endParaRPr>
          </a:p>
        </p:txBody>
      </p:sp>
      <p:sp>
        <p:nvSpPr>
          <p:cNvPr id="3" name="2 Marcador de pie de página"/>
          <p:cNvSpPr>
            <a:spLocks noGrp="1"/>
          </p:cNvSpPr>
          <p:nvPr>
            <p:ph type="ftr" sz="quarter" idx="11"/>
          </p:nvPr>
        </p:nvSpPr>
        <p:spPr/>
        <p:txBody>
          <a:bodyPr/>
          <a:lstStyle>
            <a:extLst/>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1938D42E-AE59-4908-AE75-CD64DFC0F6E7}" type="datetime1">
              <a:rPr lang="es-ES" smtClean="0">
                <a:solidFill>
                  <a:prstClr val="black">
                    <a:tint val="75000"/>
                  </a:prstClr>
                </a:solidFill>
              </a:rPr>
              <a:t>21/03/2019</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extLst/>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1AD56F2C-853F-400B-9E13-D1BF0E56BE4B}" type="datetime1">
              <a:rPr lang="es-ES" smtClean="0">
                <a:solidFill>
                  <a:prstClr val="black">
                    <a:tint val="75000"/>
                  </a:prstClr>
                </a:solidFill>
              </a:rPr>
              <a:t>21/03/2019</a:t>
            </a:fld>
            <a:endParaRPr lang="es-ES">
              <a:solidFill>
                <a:prstClr val="black">
                  <a:tint val="75000"/>
                </a:prstClr>
              </a:solidFill>
            </a:endParaRPr>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4182A2-50F6-470B-9AFC-7829BAAAA47A}" type="datetime1">
              <a:rPr lang="es-ES" smtClean="0"/>
              <a:t>21/03/2019</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s-ES" smtClean="0"/>
              <a:t>Los convenios en la Ley 40/2015</a:t>
            </a:r>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AC34F87-EF80-4AD4-84AE-DD51B0D0FB32}"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B636C3F-FF18-4839-AB11-828D79DED070}" type="datetime1">
              <a:rPr lang="es-ES" smtClean="0"/>
              <a:t>21/03/2019</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s-ES" smtClean="0"/>
              <a:t>Los convenios en la Ley 40/2015</a:t>
            </a:r>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AC34F87-EF80-4AD4-84AE-DD51B0D0FB32}"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hyperlink" Target="http://transparencia.gob.es/transparencia/transparencia_Home/index/categorias/Contratos-convenios-subvenciones-bienesinmuebles/Convenios-encomiendas.html"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1"/>
            <a:ext cx="8229600" cy="3989040"/>
          </a:xfrm>
        </p:spPr>
        <p:txBody>
          <a:bodyPr/>
          <a:lstStyle/>
          <a:p>
            <a:pPr>
              <a:buNone/>
            </a:pPr>
            <a:endParaRPr lang="es-ES" dirty="0" smtClean="0"/>
          </a:p>
          <a:p>
            <a:pPr>
              <a:buNone/>
            </a:pPr>
            <a:endParaRPr lang="es-ES" dirty="0" smtClean="0"/>
          </a:p>
          <a:p>
            <a:pPr algn="ctr">
              <a:buNone/>
            </a:pPr>
            <a:endParaRPr lang="es-ES" dirty="0" smtClean="0"/>
          </a:p>
          <a:p>
            <a:pPr algn="ctr">
              <a:buNone/>
            </a:pPr>
            <a:endParaRPr lang="es-ES" dirty="0"/>
          </a:p>
          <a:p>
            <a:pPr lvl="0" algn="ctr">
              <a:buNone/>
            </a:pPr>
            <a:r>
              <a:rPr lang="es-ES" sz="1800" dirty="0">
                <a:solidFill>
                  <a:prstClr val="black"/>
                </a:solidFill>
                <a:latin typeface="Arial" pitchFamily="34" charset="0"/>
                <a:cs typeface="Arial" pitchFamily="34" charset="0"/>
              </a:rPr>
              <a:t>SEGUNDA SEMANA</a:t>
            </a:r>
          </a:p>
        </p:txBody>
      </p:sp>
      <p:sp>
        <p:nvSpPr>
          <p:cNvPr id="4" name="3 Marcador de número de diapositiva"/>
          <p:cNvSpPr>
            <a:spLocks noGrp="1"/>
          </p:cNvSpPr>
          <p:nvPr>
            <p:ph type="sldNum" sz="quarter" idx="12"/>
          </p:nvPr>
        </p:nvSpPr>
        <p:spPr/>
        <p:txBody>
          <a:bodyPr/>
          <a:lstStyle/>
          <a:p>
            <a:fld id="{AAC34F87-EF80-4AD4-84AE-DD51B0D0FB32}" type="slidenum">
              <a:rPr lang="es-ES" smtClean="0">
                <a:solidFill>
                  <a:prstClr val="black">
                    <a:tint val="75000"/>
                  </a:prstClr>
                </a:solidFill>
              </a:rPr>
              <a:pPr/>
              <a:t>1</a:t>
            </a:fld>
            <a:endParaRPr lang="es-ES">
              <a:solidFill>
                <a:prstClr val="black">
                  <a:tint val="75000"/>
                </a:prstClr>
              </a:solidFill>
            </a:endParaRPr>
          </a:p>
        </p:txBody>
      </p:sp>
      <p:sp>
        <p:nvSpPr>
          <p:cNvPr id="2" name="1 Título"/>
          <p:cNvSpPr>
            <a:spLocks noGrp="1"/>
          </p:cNvSpPr>
          <p:nvPr>
            <p:ph type="title"/>
          </p:nvPr>
        </p:nvSpPr>
        <p:spPr/>
        <p:txBody>
          <a:bodyPr>
            <a:normAutofit fontScale="90000"/>
          </a:bodyPr>
          <a:lstStyle/>
          <a:p>
            <a:pPr algn="ctr"/>
            <a:r>
              <a:rPr lang="es-ES" dirty="0" smtClean="0"/>
              <a:t/>
            </a:r>
            <a:br>
              <a:rPr lang="es-ES" dirty="0" smtClean="0"/>
            </a:br>
            <a:r>
              <a:rPr lang="es-ES" dirty="0"/>
              <a:t/>
            </a:r>
            <a:br>
              <a:rPr lang="es-ES" dirty="0"/>
            </a:br>
            <a:r>
              <a:rPr lang="es-ES" dirty="0" smtClean="0"/>
              <a:t/>
            </a:r>
            <a:br>
              <a:rPr lang="es-ES" dirty="0" smtClean="0"/>
            </a:br>
            <a:r>
              <a:rPr lang="es-ES" dirty="0" smtClean="0"/>
              <a:t/>
            </a:r>
            <a:br>
              <a:rPr lang="es-ES" dirty="0" smtClean="0"/>
            </a:br>
            <a:r>
              <a:rPr lang="es-ES" dirty="0"/>
              <a:t/>
            </a:r>
            <a:br>
              <a:rPr lang="es-ES" dirty="0"/>
            </a:br>
            <a:r>
              <a:rPr lang="es-ES" dirty="0" smtClean="0"/>
              <a:t>LOS CONVENIOS </a:t>
            </a:r>
            <a:r>
              <a:rPr lang="es-ES" dirty="0" smtClean="0"/>
              <a:t>EN LA LEY 40/2015</a:t>
            </a:r>
            <a:endParaRPr lang="es-ES" dirty="0"/>
          </a:p>
        </p:txBody>
      </p:sp>
      <p:pic>
        <p:nvPicPr>
          <p:cNvPr id="1026" name="Picture 2" descr="C:\Users\jalopez\Documents\escritos DIRECTIVOS 2017\GobE-MHAFP-INAP.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80112" y="404664"/>
            <a:ext cx="2824163" cy="59848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jalopez\Documents\escritos DIRECTIVOS 2017\licenci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8023" y="5589240"/>
            <a:ext cx="3528393" cy="821432"/>
          </a:xfrm>
          <a:prstGeom prst="rect">
            <a:avLst/>
          </a:prstGeom>
          <a:noFill/>
          <a:extLst>
            <a:ext uri="{909E8E84-426E-40DD-AFC4-6F175D3DCCD1}">
              <a14:hiddenFill xmlns:a14="http://schemas.microsoft.com/office/drawing/2010/main">
                <a:solidFill>
                  <a:srgbClr val="FFFFFF"/>
                </a:solidFill>
              </a14:hiddenFill>
            </a:ext>
          </a:extLst>
        </p:spPr>
      </p:pic>
      <p:sp>
        <p:nvSpPr>
          <p:cNvPr id="7" name="6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Tree>
    <p:extLst>
      <p:ext uri="{BB962C8B-B14F-4D97-AF65-F5344CB8AC3E}">
        <p14:creationId xmlns:p14="http://schemas.microsoft.com/office/powerpoint/2010/main" val="2283574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pie de página"/>
          <p:cNvSpPr>
            <a:spLocks noGrp="1"/>
          </p:cNvSpPr>
          <p:nvPr>
            <p:ph type="ftr" sz="quarter" idx="11"/>
          </p:nvPr>
        </p:nvSpPr>
        <p:spPr/>
        <p:txBody>
          <a:bodyPr/>
          <a:lstStyle/>
          <a:p>
            <a:r>
              <a:rPr lang="es-ES" smtClean="0"/>
              <a:t>Los convenios en la Ley 40/2015</a:t>
            </a:r>
            <a:endParaRPr lang="es-ES"/>
          </a:p>
        </p:txBody>
      </p:sp>
      <p:sp>
        <p:nvSpPr>
          <p:cNvPr id="4" name="3 Marcador de número de diapositiva"/>
          <p:cNvSpPr>
            <a:spLocks noGrp="1"/>
          </p:cNvSpPr>
          <p:nvPr>
            <p:ph type="sldNum" sz="quarter" idx="12"/>
          </p:nvPr>
        </p:nvSpPr>
        <p:spPr/>
        <p:txBody>
          <a:bodyPr/>
          <a:lstStyle/>
          <a:p>
            <a:fld id="{AAC34F87-EF80-4AD4-84AE-DD51B0D0FB32}" type="slidenum">
              <a:rPr lang="es-ES" smtClean="0"/>
              <a:pPr/>
              <a:t>10</a:t>
            </a:fld>
            <a:endParaRPr lang="es-ES"/>
          </a:p>
        </p:txBody>
      </p:sp>
      <p:sp>
        <p:nvSpPr>
          <p:cNvPr id="5" name="4 Título"/>
          <p:cNvSpPr>
            <a:spLocks noGrp="1"/>
          </p:cNvSpPr>
          <p:nvPr>
            <p:ph type="title"/>
          </p:nvPr>
        </p:nvSpPr>
        <p:spPr/>
        <p:txBody>
          <a:bodyPr>
            <a:normAutofit fontScale="90000"/>
          </a:bodyPr>
          <a:lstStyle/>
          <a:p>
            <a:pPr algn="ctr"/>
            <a:r>
              <a:rPr lang="es-ES" dirty="0" smtClean="0"/>
              <a:t>Convenios 2018</a:t>
            </a:r>
            <a:br>
              <a:rPr lang="es-ES" dirty="0" smtClean="0"/>
            </a:br>
            <a:r>
              <a:rPr lang="es-ES" dirty="0" smtClean="0"/>
              <a:t>por ministerios</a:t>
            </a:r>
            <a:endParaRPr lang="es-ES" dirty="0"/>
          </a:p>
        </p:txBody>
      </p:sp>
      <p:sp>
        <p:nvSpPr>
          <p:cNvPr id="2" name="1 CuadroTexto"/>
          <p:cNvSpPr txBox="1"/>
          <p:nvPr/>
        </p:nvSpPr>
        <p:spPr>
          <a:xfrm>
            <a:off x="6948264" y="6000382"/>
            <a:ext cx="1584176" cy="246221"/>
          </a:xfrm>
          <a:prstGeom prst="rect">
            <a:avLst/>
          </a:prstGeom>
          <a:noFill/>
        </p:spPr>
        <p:txBody>
          <a:bodyPr wrap="square" rtlCol="0">
            <a:spAutoFit/>
          </a:bodyPr>
          <a:lstStyle/>
          <a:p>
            <a:r>
              <a:rPr lang="es-ES" sz="1000" b="1" dirty="0" smtClean="0"/>
              <a:t>Fuente: REOICO</a:t>
            </a:r>
            <a:endParaRPr lang="es-ES" sz="1000" b="1" dirty="0"/>
          </a:p>
        </p:txBody>
      </p:sp>
      <p:graphicFrame>
        <p:nvGraphicFramePr>
          <p:cNvPr id="7" name="6 Marcador de contenido"/>
          <p:cNvGraphicFramePr>
            <a:graphicFrameLocks noGrp="1"/>
          </p:cNvGraphicFramePr>
          <p:nvPr>
            <p:ph idx="1"/>
            <p:extLst>
              <p:ext uri="{D42A27DB-BD31-4B8C-83A1-F6EECF244321}">
                <p14:modId xmlns:p14="http://schemas.microsoft.com/office/powerpoint/2010/main" val="2966803913"/>
              </p:ext>
            </p:extLst>
          </p:nvPr>
        </p:nvGraphicFramePr>
        <p:xfrm>
          <a:off x="1060450" y="1484785"/>
          <a:ext cx="7183958" cy="4271014"/>
        </p:xfrm>
        <a:graphic>
          <a:graphicData uri="http://schemas.openxmlformats.org/drawingml/2006/table">
            <a:tbl>
              <a:tblPr/>
              <a:tblGrid>
                <a:gridCol w="4383778"/>
                <a:gridCol w="1717102"/>
                <a:gridCol w="1083078"/>
              </a:tblGrid>
              <a:tr h="194137">
                <a:tc>
                  <a:txBody>
                    <a:bodyPr/>
                    <a:lstStyle/>
                    <a:p>
                      <a:pPr algn="l" fontAlgn="b"/>
                      <a:r>
                        <a:rPr lang="es-ES" sz="1100" b="1" i="0" u="none" strike="noStrike" dirty="0" smtClean="0">
                          <a:solidFill>
                            <a:srgbClr val="000000"/>
                          </a:solidFill>
                          <a:effectLst/>
                          <a:latin typeface="Calibri"/>
                        </a:rPr>
                        <a:t>Ministerio</a:t>
                      </a:r>
                      <a:r>
                        <a:rPr lang="es-ES" sz="1100" b="1" i="0" u="none" strike="noStrike" baseline="0" dirty="0" smtClean="0">
                          <a:solidFill>
                            <a:srgbClr val="000000"/>
                          </a:solidFill>
                          <a:effectLst/>
                          <a:latin typeface="Calibri"/>
                        </a:rPr>
                        <a:t> promotor</a:t>
                      </a:r>
                      <a:endParaRPr lang="es-ES" sz="1100" b="1" i="0" u="none" strike="noStrike" dirty="0">
                        <a:solidFill>
                          <a:srgbClr val="000000"/>
                        </a:solidFill>
                        <a:effectLst/>
                        <a:latin typeface="Calibri"/>
                      </a:endParaRPr>
                    </a:p>
                  </a:txBody>
                  <a:tcPr marL="7620" marR="7620" marT="7620" marB="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ctr" fontAlgn="b"/>
                      <a:r>
                        <a:rPr lang="es-ES" sz="1100" b="1" i="0" u="none" strike="noStrike" dirty="0" smtClean="0">
                          <a:solidFill>
                            <a:srgbClr val="000000"/>
                          </a:solidFill>
                          <a:effectLst/>
                          <a:latin typeface="Calibri"/>
                        </a:rPr>
                        <a:t>Importe</a:t>
                      </a:r>
                      <a:endParaRPr lang="es-ES" sz="1100" b="1" i="0" u="none" strike="noStrike" dirty="0">
                        <a:solidFill>
                          <a:srgbClr val="000000"/>
                        </a:solidFill>
                        <a:effectLst/>
                        <a:latin typeface="Calibri"/>
                      </a:endParaRPr>
                    </a:p>
                  </a:txBody>
                  <a:tcPr marL="7620" marR="7620" marT="7620" marB="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l" fontAlgn="b"/>
                      <a:r>
                        <a:rPr lang="es-ES" sz="1100" b="1" i="0" u="none" strike="noStrike" dirty="0" smtClean="0">
                          <a:solidFill>
                            <a:srgbClr val="000000"/>
                          </a:solidFill>
                          <a:effectLst/>
                          <a:latin typeface="Calibri"/>
                        </a:rPr>
                        <a:t>Nº </a:t>
                      </a:r>
                      <a:r>
                        <a:rPr lang="es-ES" sz="1100" b="1" i="0" u="none" strike="noStrike" dirty="0">
                          <a:solidFill>
                            <a:srgbClr val="000000"/>
                          </a:solidFill>
                          <a:effectLst/>
                          <a:latin typeface="Calibri"/>
                        </a:rPr>
                        <a:t>de </a:t>
                      </a:r>
                      <a:r>
                        <a:rPr lang="es-ES" sz="1100" b="1" i="0" u="none" strike="noStrike" dirty="0" smtClean="0">
                          <a:solidFill>
                            <a:srgbClr val="000000"/>
                          </a:solidFill>
                          <a:effectLst/>
                          <a:latin typeface="Calibri"/>
                        </a:rPr>
                        <a:t>Convenios</a:t>
                      </a:r>
                      <a:endParaRPr lang="es-ES" sz="1100" b="1" i="0" u="none" strike="noStrike" dirty="0">
                        <a:solidFill>
                          <a:srgbClr val="000000"/>
                        </a:solidFill>
                        <a:effectLst/>
                        <a:latin typeface="Calibri"/>
                      </a:endParaRPr>
                    </a:p>
                  </a:txBody>
                  <a:tcPr marL="7620" marR="7620" marT="7620" marB="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r>
              <a:tr h="194137">
                <a:tc>
                  <a:txBody>
                    <a:bodyPr/>
                    <a:lstStyle/>
                    <a:p>
                      <a:pPr algn="l" fontAlgn="b"/>
                      <a:r>
                        <a:rPr lang="es-ES" sz="1100" b="0" i="0" u="none" strike="noStrike" dirty="0">
                          <a:solidFill>
                            <a:srgbClr val="000000"/>
                          </a:solidFill>
                          <a:effectLst/>
                          <a:latin typeface="Calibri"/>
                        </a:rPr>
                        <a:t>Ministerio de Agricultura y Pesca, Alimentación y Medio Ambiente</a:t>
                      </a:r>
                    </a:p>
                  </a:txBody>
                  <a:tcPr marL="7620" marR="7620" marT="762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r" fontAlgn="b"/>
                      <a:r>
                        <a:rPr lang="es-ES" sz="1100" b="0" i="0" u="none" strike="noStrike">
                          <a:solidFill>
                            <a:srgbClr val="000000"/>
                          </a:solidFill>
                          <a:effectLst/>
                          <a:latin typeface="Calibri"/>
                        </a:rPr>
                        <a:t>325.403.017,93 €</a:t>
                      </a:r>
                    </a:p>
                  </a:txBody>
                  <a:tcPr marL="7620" marR="7620" marT="762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r" fontAlgn="b"/>
                      <a:r>
                        <a:rPr lang="es-ES" sz="1100" b="0" i="0" u="none" strike="noStrike">
                          <a:solidFill>
                            <a:srgbClr val="000000"/>
                          </a:solidFill>
                          <a:effectLst/>
                          <a:latin typeface="Calibri"/>
                        </a:rPr>
                        <a:t>190</a:t>
                      </a:r>
                    </a:p>
                  </a:txBody>
                  <a:tcPr marL="7620" marR="7620" marT="7620" marB="0" anchor="b">
                    <a:lnL>
                      <a:noFill/>
                    </a:lnL>
                    <a:lnR>
                      <a:noFill/>
                    </a:lnR>
                    <a:lnT w="6350" cap="flat" cmpd="sng" algn="ctr">
                      <a:solidFill>
                        <a:srgbClr val="95B3D7"/>
                      </a:solidFill>
                      <a:prstDash val="solid"/>
                      <a:round/>
                      <a:headEnd type="none" w="med" len="med"/>
                      <a:tailEnd type="none" w="med" len="med"/>
                    </a:lnT>
                    <a:lnB>
                      <a:noFill/>
                    </a:lnB>
                  </a:tcPr>
                </a:tc>
              </a:tr>
              <a:tr h="194137">
                <a:tc>
                  <a:txBody>
                    <a:bodyPr/>
                    <a:lstStyle/>
                    <a:p>
                      <a:pPr algn="l" fontAlgn="b"/>
                      <a:r>
                        <a:rPr lang="es-ES" sz="1100" b="0" i="0" u="none" strike="noStrike">
                          <a:solidFill>
                            <a:srgbClr val="000000"/>
                          </a:solidFill>
                          <a:effectLst/>
                          <a:latin typeface="Calibri"/>
                        </a:rPr>
                        <a:t>Ministerio de Agricultura, Pesca y Alimentación</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33.790.973,10 €</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33</a:t>
                      </a:r>
                    </a:p>
                  </a:txBody>
                  <a:tcPr marL="7620" marR="7620" marT="7620" marB="0" anchor="b">
                    <a:lnL>
                      <a:noFill/>
                    </a:lnL>
                    <a:lnR>
                      <a:noFill/>
                    </a:lnR>
                    <a:lnT>
                      <a:noFill/>
                    </a:lnT>
                    <a:lnB>
                      <a:noFill/>
                    </a:lnB>
                  </a:tcPr>
                </a:tc>
              </a:tr>
              <a:tr h="194137">
                <a:tc>
                  <a:txBody>
                    <a:bodyPr/>
                    <a:lstStyle/>
                    <a:p>
                      <a:pPr algn="l" fontAlgn="b"/>
                      <a:r>
                        <a:rPr lang="es-ES" sz="1100" b="0" i="0" u="none" strike="noStrike">
                          <a:solidFill>
                            <a:srgbClr val="000000"/>
                          </a:solidFill>
                          <a:effectLst/>
                          <a:latin typeface="Calibri"/>
                        </a:rPr>
                        <a:t>Ministerio de Asuntos Exteriores, Unión Europea y Cooperación</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18.157.562,69 €</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243</a:t>
                      </a:r>
                    </a:p>
                  </a:txBody>
                  <a:tcPr marL="7620" marR="7620" marT="7620" marB="0" anchor="b">
                    <a:lnL>
                      <a:noFill/>
                    </a:lnL>
                    <a:lnR>
                      <a:noFill/>
                    </a:lnR>
                    <a:lnT>
                      <a:noFill/>
                    </a:lnT>
                    <a:lnB>
                      <a:noFill/>
                    </a:lnB>
                  </a:tcPr>
                </a:tc>
              </a:tr>
              <a:tr h="194137">
                <a:tc>
                  <a:txBody>
                    <a:bodyPr/>
                    <a:lstStyle/>
                    <a:p>
                      <a:pPr algn="l" fontAlgn="b"/>
                      <a:r>
                        <a:rPr lang="es-ES" sz="1100" b="0" i="0" u="none" strike="noStrike">
                          <a:solidFill>
                            <a:srgbClr val="000000"/>
                          </a:solidFill>
                          <a:effectLst/>
                          <a:latin typeface="Calibri"/>
                        </a:rPr>
                        <a:t>Ministerio de Ciencia, Innovación y Universidades</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22.739.077,55 €</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397</a:t>
                      </a:r>
                    </a:p>
                  </a:txBody>
                  <a:tcPr marL="7620" marR="7620" marT="7620" marB="0" anchor="b">
                    <a:lnL>
                      <a:noFill/>
                    </a:lnL>
                    <a:lnR>
                      <a:noFill/>
                    </a:lnR>
                    <a:lnT>
                      <a:noFill/>
                    </a:lnT>
                    <a:lnB>
                      <a:noFill/>
                    </a:lnB>
                  </a:tcPr>
                </a:tc>
              </a:tr>
              <a:tr h="194137">
                <a:tc>
                  <a:txBody>
                    <a:bodyPr/>
                    <a:lstStyle/>
                    <a:p>
                      <a:pPr algn="l" fontAlgn="b"/>
                      <a:r>
                        <a:rPr lang="es-ES" sz="1100" b="0" i="0" u="none" strike="noStrike">
                          <a:solidFill>
                            <a:srgbClr val="000000"/>
                          </a:solidFill>
                          <a:effectLst/>
                          <a:latin typeface="Calibri"/>
                        </a:rPr>
                        <a:t>Ministerio de Cultura y Deporte</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30.535.967,97 €</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346</a:t>
                      </a:r>
                    </a:p>
                  </a:txBody>
                  <a:tcPr marL="7620" marR="7620" marT="7620" marB="0" anchor="b">
                    <a:lnL>
                      <a:noFill/>
                    </a:lnL>
                    <a:lnR>
                      <a:noFill/>
                    </a:lnR>
                    <a:lnT>
                      <a:noFill/>
                    </a:lnT>
                    <a:lnB>
                      <a:noFill/>
                    </a:lnB>
                  </a:tcPr>
                </a:tc>
              </a:tr>
              <a:tr h="194137">
                <a:tc>
                  <a:txBody>
                    <a:bodyPr/>
                    <a:lstStyle/>
                    <a:p>
                      <a:pPr algn="l" fontAlgn="b"/>
                      <a:r>
                        <a:rPr lang="es-ES" sz="1100" b="0" i="0" u="none" strike="noStrike">
                          <a:solidFill>
                            <a:srgbClr val="000000"/>
                          </a:solidFill>
                          <a:effectLst/>
                          <a:latin typeface="Calibri"/>
                        </a:rPr>
                        <a:t>Ministerio de Defensa</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5.754.234.892,95 €</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136</a:t>
                      </a:r>
                    </a:p>
                  </a:txBody>
                  <a:tcPr marL="7620" marR="7620" marT="7620" marB="0" anchor="b">
                    <a:lnL>
                      <a:noFill/>
                    </a:lnL>
                    <a:lnR>
                      <a:noFill/>
                    </a:lnR>
                    <a:lnT>
                      <a:noFill/>
                    </a:lnT>
                    <a:lnB>
                      <a:noFill/>
                    </a:lnB>
                  </a:tcPr>
                </a:tc>
              </a:tr>
              <a:tr h="194137">
                <a:tc>
                  <a:txBody>
                    <a:bodyPr/>
                    <a:lstStyle/>
                    <a:p>
                      <a:pPr algn="l" fontAlgn="b"/>
                      <a:r>
                        <a:rPr lang="es-ES" sz="1100" b="0" i="0" u="none" strike="noStrike">
                          <a:solidFill>
                            <a:srgbClr val="000000"/>
                          </a:solidFill>
                          <a:effectLst/>
                          <a:latin typeface="Calibri"/>
                        </a:rPr>
                        <a:t>Ministerio de Economía y Empresa</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116.365.735,33 €</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90</a:t>
                      </a:r>
                    </a:p>
                  </a:txBody>
                  <a:tcPr marL="7620" marR="7620" marT="7620" marB="0" anchor="b">
                    <a:lnL>
                      <a:noFill/>
                    </a:lnL>
                    <a:lnR>
                      <a:noFill/>
                    </a:lnR>
                    <a:lnT>
                      <a:noFill/>
                    </a:lnT>
                    <a:lnB>
                      <a:noFill/>
                    </a:lnB>
                  </a:tcPr>
                </a:tc>
              </a:tr>
              <a:tr h="194137">
                <a:tc>
                  <a:txBody>
                    <a:bodyPr/>
                    <a:lstStyle/>
                    <a:p>
                      <a:pPr algn="l" fontAlgn="b"/>
                      <a:r>
                        <a:rPr lang="es-ES" sz="1100" b="0" i="0" u="none" strike="noStrike">
                          <a:solidFill>
                            <a:srgbClr val="000000"/>
                          </a:solidFill>
                          <a:effectLst/>
                          <a:latin typeface="Calibri"/>
                        </a:rPr>
                        <a:t>Ministerio de Economía, Industria y Competitividad</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185.562.923,99 €</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203</a:t>
                      </a:r>
                    </a:p>
                  </a:txBody>
                  <a:tcPr marL="7620" marR="7620" marT="7620" marB="0" anchor="b">
                    <a:lnL>
                      <a:noFill/>
                    </a:lnL>
                    <a:lnR>
                      <a:noFill/>
                    </a:lnR>
                    <a:lnT>
                      <a:noFill/>
                    </a:lnT>
                    <a:lnB>
                      <a:noFill/>
                    </a:lnB>
                  </a:tcPr>
                </a:tc>
              </a:tr>
              <a:tr h="194137">
                <a:tc>
                  <a:txBody>
                    <a:bodyPr/>
                    <a:lstStyle/>
                    <a:p>
                      <a:pPr algn="l" fontAlgn="b"/>
                      <a:r>
                        <a:rPr lang="es-ES" sz="1100" b="0" i="0" u="none" strike="noStrike">
                          <a:solidFill>
                            <a:srgbClr val="000000"/>
                          </a:solidFill>
                          <a:effectLst/>
                          <a:latin typeface="Calibri"/>
                        </a:rPr>
                        <a:t>Ministerio de Educación y Formación Profesional</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12.843.847,80 €</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38</a:t>
                      </a:r>
                    </a:p>
                  </a:txBody>
                  <a:tcPr marL="7620" marR="7620" marT="7620" marB="0" anchor="b">
                    <a:lnL>
                      <a:noFill/>
                    </a:lnL>
                    <a:lnR>
                      <a:noFill/>
                    </a:lnR>
                    <a:lnT>
                      <a:noFill/>
                    </a:lnT>
                    <a:lnB>
                      <a:noFill/>
                    </a:lnB>
                  </a:tcPr>
                </a:tc>
              </a:tr>
              <a:tr h="194137">
                <a:tc>
                  <a:txBody>
                    <a:bodyPr/>
                    <a:lstStyle/>
                    <a:p>
                      <a:pPr algn="l" fontAlgn="b"/>
                      <a:r>
                        <a:rPr lang="es-ES" sz="1100" b="0" i="0" u="none" strike="noStrike">
                          <a:solidFill>
                            <a:srgbClr val="000000"/>
                          </a:solidFill>
                          <a:effectLst/>
                          <a:latin typeface="Calibri"/>
                        </a:rPr>
                        <a:t>Ministerio de Energía, Turismo y Agenda Digital</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103.673.669,82 €</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59</a:t>
                      </a:r>
                    </a:p>
                  </a:txBody>
                  <a:tcPr marL="7620" marR="7620" marT="7620" marB="0" anchor="b">
                    <a:lnL>
                      <a:noFill/>
                    </a:lnL>
                    <a:lnR>
                      <a:noFill/>
                    </a:lnR>
                    <a:lnT>
                      <a:noFill/>
                    </a:lnT>
                    <a:lnB>
                      <a:noFill/>
                    </a:lnB>
                  </a:tcPr>
                </a:tc>
              </a:tr>
              <a:tr h="194137">
                <a:tc>
                  <a:txBody>
                    <a:bodyPr/>
                    <a:lstStyle/>
                    <a:p>
                      <a:pPr algn="l" fontAlgn="b"/>
                      <a:r>
                        <a:rPr lang="es-ES" sz="1100" b="0" i="0" u="none" strike="noStrike">
                          <a:solidFill>
                            <a:srgbClr val="000000"/>
                          </a:solidFill>
                          <a:effectLst/>
                          <a:latin typeface="Calibri"/>
                        </a:rPr>
                        <a:t>Ministerio de Fomento</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3.657.388.034,01 €</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255</a:t>
                      </a:r>
                    </a:p>
                  </a:txBody>
                  <a:tcPr marL="7620" marR="7620" marT="7620" marB="0" anchor="b">
                    <a:lnL>
                      <a:noFill/>
                    </a:lnL>
                    <a:lnR>
                      <a:noFill/>
                    </a:lnR>
                    <a:lnT>
                      <a:noFill/>
                    </a:lnT>
                    <a:lnB>
                      <a:noFill/>
                    </a:lnB>
                  </a:tcPr>
                </a:tc>
              </a:tr>
              <a:tr h="194137">
                <a:tc>
                  <a:txBody>
                    <a:bodyPr/>
                    <a:lstStyle/>
                    <a:p>
                      <a:pPr algn="l" fontAlgn="b"/>
                      <a:r>
                        <a:rPr lang="es-ES" sz="1100" b="0" i="0" u="none" strike="noStrike">
                          <a:solidFill>
                            <a:srgbClr val="000000"/>
                          </a:solidFill>
                          <a:effectLst/>
                          <a:latin typeface="Calibri"/>
                        </a:rPr>
                        <a:t>Ministerio de Hacienda</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192.404.519,36 €</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244</a:t>
                      </a:r>
                    </a:p>
                  </a:txBody>
                  <a:tcPr marL="7620" marR="7620" marT="7620" marB="0" anchor="b">
                    <a:lnL>
                      <a:noFill/>
                    </a:lnL>
                    <a:lnR>
                      <a:noFill/>
                    </a:lnR>
                    <a:lnT>
                      <a:noFill/>
                    </a:lnT>
                    <a:lnB>
                      <a:noFill/>
                    </a:lnB>
                  </a:tcPr>
                </a:tc>
              </a:tr>
              <a:tr h="194137">
                <a:tc>
                  <a:txBody>
                    <a:bodyPr/>
                    <a:lstStyle/>
                    <a:p>
                      <a:pPr algn="l" fontAlgn="b"/>
                      <a:r>
                        <a:rPr lang="es-ES" sz="1100" b="0" i="0" u="none" strike="noStrike">
                          <a:solidFill>
                            <a:srgbClr val="000000"/>
                          </a:solidFill>
                          <a:effectLst/>
                          <a:latin typeface="Calibri"/>
                        </a:rPr>
                        <a:t>Ministerio de Justicia</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7.637.438,01 €</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163</a:t>
                      </a:r>
                    </a:p>
                  </a:txBody>
                  <a:tcPr marL="7620" marR="7620" marT="7620" marB="0" anchor="b">
                    <a:lnL>
                      <a:noFill/>
                    </a:lnL>
                    <a:lnR>
                      <a:noFill/>
                    </a:lnR>
                    <a:lnT>
                      <a:noFill/>
                    </a:lnT>
                    <a:lnB>
                      <a:noFill/>
                    </a:lnB>
                  </a:tcPr>
                </a:tc>
              </a:tr>
              <a:tr h="194137">
                <a:tc>
                  <a:txBody>
                    <a:bodyPr/>
                    <a:lstStyle/>
                    <a:p>
                      <a:pPr algn="l" fontAlgn="b"/>
                      <a:r>
                        <a:rPr lang="es-ES" sz="1100" b="0" i="0" u="none" strike="noStrike">
                          <a:solidFill>
                            <a:srgbClr val="000000"/>
                          </a:solidFill>
                          <a:effectLst/>
                          <a:latin typeface="Calibri"/>
                        </a:rPr>
                        <a:t>Ministerio de la Presidencia, Relaciones con las Cortes e Igualdad</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10.233.199,10 €</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67</a:t>
                      </a:r>
                    </a:p>
                  </a:txBody>
                  <a:tcPr marL="7620" marR="7620" marT="7620" marB="0" anchor="b">
                    <a:lnL>
                      <a:noFill/>
                    </a:lnL>
                    <a:lnR>
                      <a:noFill/>
                    </a:lnR>
                    <a:lnT>
                      <a:noFill/>
                    </a:lnT>
                    <a:lnB>
                      <a:noFill/>
                    </a:lnB>
                  </a:tcPr>
                </a:tc>
              </a:tr>
              <a:tr h="194137">
                <a:tc>
                  <a:txBody>
                    <a:bodyPr/>
                    <a:lstStyle/>
                    <a:p>
                      <a:pPr algn="l" fontAlgn="b"/>
                      <a:r>
                        <a:rPr lang="es-ES" sz="1100" b="0" i="0" u="none" strike="noStrike">
                          <a:solidFill>
                            <a:srgbClr val="000000"/>
                          </a:solidFill>
                          <a:effectLst/>
                          <a:latin typeface="Calibri"/>
                        </a:rPr>
                        <a:t>Ministerio de Política Territorial y Función Pública</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39.005.079,45 €</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106</a:t>
                      </a:r>
                    </a:p>
                  </a:txBody>
                  <a:tcPr marL="7620" marR="7620" marT="7620" marB="0" anchor="b">
                    <a:lnL>
                      <a:noFill/>
                    </a:lnL>
                    <a:lnR>
                      <a:noFill/>
                    </a:lnR>
                    <a:lnT>
                      <a:noFill/>
                    </a:lnT>
                    <a:lnB>
                      <a:noFill/>
                    </a:lnB>
                  </a:tcPr>
                </a:tc>
              </a:tr>
              <a:tr h="194137">
                <a:tc>
                  <a:txBody>
                    <a:bodyPr/>
                    <a:lstStyle/>
                    <a:p>
                      <a:pPr algn="l" fontAlgn="b"/>
                      <a:r>
                        <a:rPr lang="es-ES" sz="1100" b="0" i="0" u="none" strike="noStrike">
                          <a:solidFill>
                            <a:srgbClr val="000000"/>
                          </a:solidFill>
                          <a:effectLst/>
                          <a:latin typeface="Calibri"/>
                        </a:rPr>
                        <a:t>Ministerio de Sanidad, Consumo y Bienestar Social</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68.001.378,69 €</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183</a:t>
                      </a:r>
                    </a:p>
                  </a:txBody>
                  <a:tcPr marL="7620" marR="7620" marT="7620" marB="0" anchor="b">
                    <a:lnL>
                      <a:noFill/>
                    </a:lnL>
                    <a:lnR>
                      <a:noFill/>
                    </a:lnR>
                    <a:lnT>
                      <a:noFill/>
                    </a:lnT>
                    <a:lnB>
                      <a:noFill/>
                    </a:lnB>
                  </a:tcPr>
                </a:tc>
              </a:tr>
              <a:tr h="194137">
                <a:tc>
                  <a:txBody>
                    <a:bodyPr/>
                    <a:lstStyle/>
                    <a:p>
                      <a:pPr algn="l" fontAlgn="b"/>
                      <a:r>
                        <a:rPr lang="es-ES" sz="1100" b="0" i="0" u="none" strike="noStrike">
                          <a:solidFill>
                            <a:srgbClr val="000000"/>
                          </a:solidFill>
                          <a:effectLst/>
                          <a:latin typeface="Calibri"/>
                        </a:rPr>
                        <a:t>Ministerio de Trabajo, Migraciones y Seguridad Social</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19.229.533,27 €</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99</a:t>
                      </a:r>
                    </a:p>
                  </a:txBody>
                  <a:tcPr marL="7620" marR="7620" marT="7620" marB="0" anchor="b">
                    <a:lnL>
                      <a:noFill/>
                    </a:lnL>
                    <a:lnR>
                      <a:noFill/>
                    </a:lnR>
                    <a:lnT>
                      <a:noFill/>
                    </a:lnT>
                    <a:lnB>
                      <a:noFill/>
                    </a:lnB>
                  </a:tcPr>
                </a:tc>
              </a:tr>
              <a:tr h="194137">
                <a:tc>
                  <a:txBody>
                    <a:bodyPr/>
                    <a:lstStyle/>
                    <a:p>
                      <a:pPr algn="l" fontAlgn="b"/>
                      <a:r>
                        <a:rPr lang="es-ES" sz="1100" b="0" i="0" u="none" strike="noStrike">
                          <a:solidFill>
                            <a:srgbClr val="000000"/>
                          </a:solidFill>
                          <a:effectLst/>
                          <a:latin typeface="Calibri"/>
                        </a:rPr>
                        <a:t>Ministerio del Interior</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559.835,86 €</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72</a:t>
                      </a:r>
                    </a:p>
                  </a:txBody>
                  <a:tcPr marL="7620" marR="7620" marT="7620" marB="0" anchor="b">
                    <a:lnL>
                      <a:noFill/>
                    </a:lnL>
                    <a:lnR>
                      <a:noFill/>
                    </a:lnR>
                    <a:lnT>
                      <a:noFill/>
                    </a:lnT>
                    <a:lnB>
                      <a:noFill/>
                    </a:lnB>
                  </a:tcPr>
                </a:tc>
              </a:tr>
              <a:tr h="194137">
                <a:tc>
                  <a:txBody>
                    <a:bodyPr/>
                    <a:lstStyle/>
                    <a:p>
                      <a:pPr algn="l" fontAlgn="b"/>
                      <a:r>
                        <a:rPr lang="es-ES" sz="1100" b="0" i="0" u="none" strike="noStrike">
                          <a:solidFill>
                            <a:srgbClr val="000000"/>
                          </a:solidFill>
                          <a:effectLst/>
                          <a:latin typeface="Calibri"/>
                        </a:rPr>
                        <a:t>Ministerio para la Transición Ecológica</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88.782.483,31 €</a:t>
                      </a:r>
                    </a:p>
                  </a:txBody>
                  <a:tcPr marL="7620" marR="7620" marT="7620" marB="0" anchor="b">
                    <a:lnL>
                      <a:noFill/>
                    </a:lnL>
                    <a:lnR>
                      <a:noFill/>
                    </a:lnR>
                    <a:lnT>
                      <a:noFill/>
                    </a:lnT>
                    <a:lnB>
                      <a:noFill/>
                    </a:lnB>
                  </a:tcPr>
                </a:tc>
                <a:tc>
                  <a:txBody>
                    <a:bodyPr/>
                    <a:lstStyle/>
                    <a:p>
                      <a:pPr algn="r" fontAlgn="b"/>
                      <a:r>
                        <a:rPr lang="es-ES" sz="1100" b="0" i="0" u="none" strike="noStrike">
                          <a:solidFill>
                            <a:srgbClr val="000000"/>
                          </a:solidFill>
                          <a:effectLst/>
                          <a:latin typeface="Calibri"/>
                        </a:rPr>
                        <a:t>166</a:t>
                      </a:r>
                    </a:p>
                  </a:txBody>
                  <a:tcPr marL="7620" marR="7620" marT="7620" marB="0" anchor="b">
                    <a:lnL>
                      <a:noFill/>
                    </a:lnL>
                    <a:lnR>
                      <a:noFill/>
                    </a:lnR>
                    <a:lnT>
                      <a:noFill/>
                    </a:lnT>
                    <a:lnB>
                      <a:noFill/>
                    </a:lnB>
                  </a:tcPr>
                </a:tc>
              </a:tr>
              <a:tr h="194137">
                <a:tc>
                  <a:txBody>
                    <a:bodyPr/>
                    <a:lstStyle/>
                    <a:p>
                      <a:pPr algn="l" fontAlgn="b"/>
                      <a:r>
                        <a:rPr lang="es-ES" sz="1100" b="1" i="0" u="none" strike="noStrike">
                          <a:solidFill>
                            <a:srgbClr val="000000"/>
                          </a:solidFill>
                          <a:effectLst/>
                          <a:latin typeface="Calibri"/>
                        </a:rPr>
                        <a:t>Total general</a:t>
                      </a:r>
                    </a:p>
                  </a:txBody>
                  <a:tcPr marL="7620" marR="7620" marT="7620"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r" fontAlgn="b"/>
                      <a:r>
                        <a:rPr lang="es-ES" sz="1100" b="1" i="0" u="none" strike="noStrike" dirty="0">
                          <a:solidFill>
                            <a:srgbClr val="000000"/>
                          </a:solidFill>
                          <a:effectLst/>
                          <a:latin typeface="Calibri"/>
                        </a:rPr>
                        <a:t>10.686.549.170,19 €</a:t>
                      </a:r>
                    </a:p>
                  </a:txBody>
                  <a:tcPr marL="7620" marR="7620" marT="7620"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r" fontAlgn="b"/>
                      <a:r>
                        <a:rPr lang="es-ES" sz="1100" b="1" i="0" u="none" strike="noStrike">
                          <a:solidFill>
                            <a:srgbClr val="000000"/>
                          </a:solidFill>
                          <a:effectLst/>
                          <a:latin typeface="Calibri"/>
                        </a:rPr>
                        <a:t>3090</a:t>
                      </a:r>
                    </a:p>
                  </a:txBody>
                  <a:tcPr marL="7620" marR="7620" marT="7620" marB="0" anchor="b">
                    <a:lnL>
                      <a:noFill/>
                    </a:lnL>
                    <a:lnR>
                      <a:noFill/>
                    </a:lnR>
                    <a:lnT>
                      <a:noFill/>
                    </a:lnT>
                    <a:lnB w="6350" cap="flat" cmpd="sng" algn="ctr">
                      <a:solidFill>
                        <a:srgbClr val="95B3D7"/>
                      </a:solidFill>
                      <a:prstDash val="solid"/>
                      <a:round/>
                      <a:headEnd type="none" w="med" len="med"/>
                      <a:tailEnd type="none" w="med" len="med"/>
                    </a:lnB>
                  </a:tcPr>
                </a:tc>
              </a:tr>
              <a:tr h="194137">
                <a:tc>
                  <a:txBody>
                    <a:bodyPr/>
                    <a:lstStyle/>
                    <a:p>
                      <a:pPr algn="l" fontAlgn="b"/>
                      <a:endParaRPr lang="es-ES" sz="1100" b="0" i="0" u="none" strike="noStrike">
                        <a:solidFill>
                          <a:srgbClr val="000000"/>
                        </a:solidFill>
                        <a:effectLst/>
                        <a:latin typeface="Calibri"/>
                      </a:endParaRPr>
                    </a:p>
                  </a:txBody>
                  <a:tcPr marL="7620" marR="7620" marT="7620"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c>
                  <a:txBody>
                    <a:bodyPr/>
                    <a:lstStyle/>
                    <a:p>
                      <a:pPr algn="l" fontAlgn="b"/>
                      <a:endParaRPr lang="es-ES" sz="1100" b="0" i="0" u="none" strike="noStrike">
                        <a:solidFill>
                          <a:srgbClr val="000000"/>
                        </a:solidFill>
                        <a:effectLst/>
                        <a:latin typeface="Calibri"/>
                      </a:endParaRPr>
                    </a:p>
                  </a:txBody>
                  <a:tcPr marL="7620" marR="7620" marT="7620"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c>
                  <a:txBody>
                    <a:bodyPr/>
                    <a:lstStyle/>
                    <a:p>
                      <a:pPr algn="l" fontAlgn="b"/>
                      <a:endParaRPr lang="es-ES" sz="1100" b="0" i="0" u="none" strike="noStrike" dirty="0">
                        <a:solidFill>
                          <a:srgbClr val="000000"/>
                        </a:solidFill>
                        <a:effectLst/>
                        <a:latin typeface="Calibri"/>
                      </a:endParaRPr>
                    </a:p>
                  </a:txBody>
                  <a:tcPr marL="7620" marR="7620" marT="7620"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AAC34F87-EF80-4AD4-84AE-DD51B0D0FB32}" type="slidenum">
              <a:rPr lang="es-ES" smtClean="0">
                <a:solidFill>
                  <a:prstClr val="black">
                    <a:tint val="75000"/>
                  </a:prstClr>
                </a:solidFill>
              </a:rPr>
              <a:pPr/>
              <a:t>11</a:t>
            </a:fld>
            <a:endParaRPr lang="es-ES">
              <a:solidFill>
                <a:prstClr val="black">
                  <a:tint val="75000"/>
                </a:prstClr>
              </a:solidFill>
            </a:endParaRPr>
          </a:p>
        </p:txBody>
      </p:sp>
      <p:sp>
        <p:nvSpPr>
          <p:cNvPr id="5" name="4 Título"/>
          <p:cNvSpPr>
            <a:spLocks noGrp="1"/>
          </p:cNvSpPr>
          <p:nvPr>
            <p:ph type="title" idx="4294967295"/>
          </p:nvPr>
        </p:nvSpPr>
        <p:spPr>
          <a:xfrm>
            <a:off x="0" y="549275"/>
            <a:ext cx="7481888" cy="457200"/>
          </a:xfrm>
        </p:spPr>
        <p:txBody>
          <a:bodyPr>
            <a:normAutofit fontScale="90000"/>
          </a:bodyPr>
          <a:lstStyle/>
          <a:p>
            <a:r>
              <a:rPr lang="es-ES" sz="2000" dirty="0" smtClean="0">
                <a:latin typeface="Arial" pitchFamily="34" charset="0"/>
                <a:cs typeface="Arial" pitchFamily="34" charset="0"/>
              </a:rPr>
              <a:t>Convenios por CCAA y Ciudades con Estatuto de Autonomía 2018</a:t>
            </a:r>
            <a:endParaRPr lang="es-ES" sz="2000" dirty="0">
              <a:latin typeface="Arial" pitchFamily="34" charset="0"/>
              <a:cs typeface="Arial" pitchFamily="34" charset="0"/>
            </a:endParaRPr>
          </a:p>
        </p:txBody>
      </p:sp>
      <p:graphicFrame>
        <p:nvGraphicFramePr>
          <p:cNvPr id="6" name="5 Marcador de contenido"/>
          <p:cNvGraphicFramePr>
            <a:graphicFrameLocks noGrp="1"/>
          </p:cNvGraphicFramePr>
          <p:nvPr>
            <p:ph sz="half" idx="4294967295"/>
            <p:extLst>
              <p:ext uri="{D42A27DB-BD31-4B8C-83A1-F6EECF244321}">
                <p14:modId xmlns:p14="http://schemas.microsoft.com/office/powerpoint/2010/main" val="2732515834"/>
              </p:ext>
            </p:extLst>
          </p:nvPr>
        </p:nvGraphicFramePr>
        <p:xfrm>
          <a:off x="251520" y="1340768"/>
          <a:ext cx="3917999" cy="3657600"/>
        </p:xfrm>
        <a:graphic>
          <a:graphicData uri="http://schemas.openxmlformats.org/drawingml/2006/table">
            <a:tbl>
              <a:tblPr>
                <a:tableStyleId>{5C22544A-7EE6-4342-B048-85BDC9FD1C3A}</a:tableStyleId>
              </a:tblPr>
              <a:tblGrid>
                <a:gridCol w="1884874"/>
                <a:gridCol w="2033125"/>
              </a:tblGrid>
              <a:tr h="182880">
                <a:tc>
                  <a:txBody>
                    <a:bodyPr/>
                    <a:lstStyle/>
                    <a:p>
                      <a:pPr algn="l" fontAlgn="b"/>
                      <a:r>
                        <a:rPr lang="es-ES" sz="1100" b="1" u="none" strike="noStrike" dirty="0" smtClean="0">
                          <a:effectLst/>
                        </a:rPr>
                        <a:t>ANDALUCIA</a:t>
                      </a:r>
                      <a:endParaRPr lang="es-ES" sz="1100" b="1" i="0" u="none" strike="noStrike" dirty="0">
                        <a:solidFill>
                          <a:srgbClr val="000000"/>
                        </a:solidFill>
                        <a:effectLst/>
                        <a:latin typeface="Calibri"/>
                      </a:endParaRPr>
                    </a:p>
                  </a:txBody>
                  <a:tcPr marL="10021" marR="10021" marT="7620" marB="0" anchor="b"/>
                </a:tc>
                <a:tc>
                  <a:txBody>
                    <a:bodyPr/>
                    <a:lstStyle/>
                    <a:p>
                      <a:pPr algn="r" fontAlgn="b"/>
                      <a:r>
                        <a:rPr lang="es-ES" sz="1100" b="1" u="none" strike="noStrike">
                          <a:effectLst/>
                        </a:rPr>
                        <a:t>69</a:t>
                      </a:r>
                      <a:endParaRPr lang="es-ES" sz="1100" b="1" i="0" u="none" strike="noStrike">
                        <a:solidFill>
                          <a:srgbClr val="000000"/>
                        </a:solidFill>
                        <a:effectLst/>
                        <a:latin typeface="Calibri"/>
                      </a:endParaRPr>
                    </a:p>
                  </a:txBody>
                  <a:tcPr marL="10021" marR="10021" marT="7620" marB="0" anchor="b"/>
                </a:tc>
              </a:tr>
              <a:tr h="182880">
                <a:tc>
                  <a:txBody>
                    <a:bodyPr/>
                    <a:lstStyle/>
                    <a:p>
                      <a:pPr algn="l" fontAlgn="b"/>
                      <a:r>
                        <a:rPr lang="es-ES" sz="1100" b="1" u="none" strike="noStrike" dirty="0" smtClean="0">
                          <a:effectLst/>
                        </a:rPr>
                        <a:t>ARAGÓN </a:t>
                      </a:r>
                      <a:endParaRPr lang="es-ES" sz="1100" b="1" i="0" u="none" strike="noStrike" dirty="0">
                        <a:solidFill>
                          <a:srgbClr val="000000"/>
                        </a:solidFill>
                        <a:effectLst/>
                        <a:latin typeface="Calibri"/>
                      </a:endParaRPr>
                    </a:p>
                  </a:txBody>
                  <a:tcPr marL="10021" marR="10021" marT="7620" marB="0" anchor="b"/>
                </a:tc>
                <a:tc>
                  <a:txBody>
                    <a:bodyPr/>
                    <a:lstStyle/>
                    <a:p>
                      <a:pPr algn="r" fontAlgn="b"/>
                      <a:r>
                        <a:rPr lang="es-ES" sz="1100" b="1" u="none" strike="noStrike">
                          <a:effectLst/>
                        </a:rPr>
                        <a:t>44</a:t>
                      </a:r>
                      <a:endParaRPr lang="es-ES" sz="1100" b="1" i="0" u="none" strike="noStrike">
                        <a:solidFill>
                          <a:srgbClr val="000000"/>
                        </a:solidFill>
                        <a:effectLst/>
                        <a:latin typeface="Calibri"/>
                      </a:endParaRPr>
                    </a:p>
                  </a:txBody>
                  <a:tcPr marL="10021" marR="10021" marT="7620" marB="0" anchor="b"/>
                </a:tc>
              </a:tr>
              <a:tr h="182880">
                <a:tc>
                  <a:txBody>
                    <a:bodyPr/>
                    <a:lstStyle/>
                    <a:p>
                      <a:pPr algn="l" fontAlgn="b"/>
                      <a:r>
                        <a:rPr lang="es-ES" sz="1100" b="1" u="none" strike="noStrike" dirty="0" smtClean="0">
                          <a:effectLst/>
                        </a:rPr>
                        <a:t>ASTURIAS</a:t>
                      </a:r>
                      <a:endParaRPr lang="es-ES" sz="1100" b="1" i="0" u="none" strike="noStrike" dirty="0">
                        <a:solidFill>
                          <a:srgbClr val="000000"/>
                        </a:solidFill>
                        <a:effectLst/>
                        <a:latin typeface="Calibri"/>
                      </a:endParaRPr>
                    </a:p>
                  </a:txBody>
                  <a:tcPr marL="10021" marR="10021" marT="7620" marB="0" anchor="b"/>
                </a:tc>
                <a:tc>
                  <a:txBody>
                    <a:bodyPr/>
                    <a:lstStyle/>
                    <a:p>
                      <a:pPr algn="r" fontAlgn="b"/>
                      <a:r>
                        <a:rPr lang="es-ES" sz="1100" b="1" u="none" strike="noStrike">
                          <a:effectLst/>
                        </a:rPr>
                        <a:t>34</a:t>
                      </a:r>
                      <a:endParaRPr lang="es-ES" sz="1100" b="1" i="0" u="none" strike="noStrike">
                        <a:solidFill>
                          <a:srgbClr val="000000"/>
                        </a:solidFill>
                        <a:effectLst/>
                        <a:latin typeface="Calibri"/>
                      </a:endParaRPr>
                    </a:p>
                  </a:txBody>
                  <a:tcPr marL="10021" marR="10021" marT="7620" marB="0" anchor="b"/>
                </a:tc>
              </a:tr>
              <a:tr h="182880">
                <a:tc>
                  <a:txBody>
                    <a:bodyPr/>
                    <a:lstStyle/>
                    <a:p>
                      <a:pPr algn="l" fontAlgn="b"/>
                      <a:r>
                        <a:rPr lang="es-ES" sz="1100" b="1" u="none" strike="noStrike" dirty="0" smtClean="0">
                          <a:effectLst/>
                        </a:rPr>
                        <a:t>CEUTA</a:t>
                      </a:r>
                      <a:r>
                        <a:rPr lang="es-ES" sz="1100" b="1" u="none" strike="noStrike" baseline="0" dirty="0" smtClean="0">
                          <a:effectLst/>
                        </a:rPr>
                        <a:t> </a:t>
                      </a:r>
                      <a:endParaRPr lang="es-ES" sz="1100" b="1" i="0" u="none" strike="noStrike" dirty="0">
                        <a:solidFill>
                          <a:srgbClr val="000000"/>
                        </a:solidFill>
                        <a:effectLst/>
                        <a:latin typeface="Calibri"/>
                      </a:endParaRPr>
                    </a:p>
                  </a:txBody>
                  <a:tcPr marL="10021" marR="10021" marT="7620" marB="0" anchor="b"/>
                </a:tc>
                <a:tc>
                  <a:txBody>
                    <a:bodyPr/>
                    <a:lstStyle/>
                    <a:p>
                      <a:pPr algn="r" fontAlgn="b"/>
                      <a:r>
                        <a:rPr lang="es-ES" sz="1100" b="1" u="none" strike="noStrike">
                          <a:effectLst/>
                        </a:rPr>
                        <a:t>19</a:t>
                      </a:r>
                      <a:endParaRPr lang="es-ES" sz="1100" b="1" i="0" u="none" strike="noStrike">
                        <a:solidFill>
                          <a:srgbClr val="000000"/>
                        </a:solidFill>
                        <a:effectLst/>
                        <a:latin typeface="Calibri"/>
                      </a:endParaRPr>
                    </a:p>
                  </a:txBody>
                  <a:tcPr marL="10021" marR="10021" marT="7620" marB="0" anchor="b"/>
                </a:tc>
              </a:tr>
              <a:tr h="182880">
                <a:tc>
                  <a:txBody>
                    <a:bodyPr/>
                    <a:lstStyle/>
                    <a:p>
                      <a:pPr algn="l" fontAlgn="b"/>
                      <a:r>
                        <a:rPr lang="es-ES" sz="1100" b="1" u="none" strike="noStrike" dirty="0" smtClean="0">
                          <a:effectLst/>
                        </a:rPr>
                        <a:t>CASTILLA Y</a:t>
                      </a:r>
                      <a:r>
                        <a:rPr lang="es-ES" sz="1100" b="1" u="none" strike="noStrike" baseline="0" dirty="0" smtClean="0">
                          <a:effectLst/>
                        </a:rPr>
                        <a:t> LEÓN</a:t>
                      </a:r>
                      <a:endParaRPr lang="es-ES" sz="1100" b="1" i="0" u="none" strike="noStrike" dirty="0">
                        <a:solidFill>
                          <a:srgbClr val="000000"/>
                        </a:solidFill>
                        <a:effectLst/>
                        <a:latin typeface="Calibri"/>
                      </a:endParaRPr>
                    </a:p>
                  </a:txBody>
                  <a:tcPr marL="10021" marR="10021" marT="7620" marB="0" anchor="b"/>
                </a:tc>
                <a:tc>
                  <a:txBody>
                    <a:bodyPr/>
                    <a:lstStyle/>
                    <a:p>
                      <a:pPr algn="r" fontAlgn="b"/>
                      <a:r>
                        <a:rPr lang="es-ES" sz="1100" b="1" u="none" strike="noStrike">
                          <a:effectLst/>
                        </a:rPr>
                        <a:t>65</a:t>
                      </a:r>
                      <a:endParaRPr lang="es-ES" sz="1100" b="1" i="0" u="none" strike="noStrike">
                        <a:solidFill>
                          <a:srgbClr val="000000"/>
                        </a:solidFill>
                        <a:effectLst/>
                        <a:latin typeface="Calibri"/>
                      </a:endParaRPr>
                    </a:p>
                  </a:txBody>
                  <a:tcPr marL="10021" marR="10021" marT="7620" marB="0" anchor="b"/>
                </a:tc>
              </a:tr>
              <a:tr h="182880">
                <a:tc>
                  <a:txBody>
                    <a:bodyPr/>
                    <a:lstStyle/>
                    <a:p>
                      <a:pPr algn="l" fontAlgn="b"/>
                      <a:r>
                        <a:rPr lang="es-ES" sz="1100" b="1" u="none" strike="noStrike" dirty="0" smtClean="0">
                          <a:effectLst/>
                        </a:rPr>
                        <a:t>CASTILLA-LA MANCHA</a:t>
                      </a:r>
                      <a:endParaRPr lang="es-ES" sz="1100" b="1" i="0" u="none" strike="noStrike" dirty="0">
                        <a:solidFill>
                          <a:srgbClr val="000000"/>
                        </a:solidFill>
                        <a:effectLst/>
                        <a:latin typeface="Calibri"/>
                      </a:endParaRPr>
                    </a:p>
                  </a:txBody>
                  <a:tcPr marL="10021" marR="10021" marT="7620" marB="0" anchor="b"/>
                </a:tc>
                <a:tc>
                  <a:txBody>
                    <a:bodyPr/>
                    <a:lstStyle/>
                    <a:p>
                      <a:pPr algn="r" fontAlgn="b"/>
                      <a:r>
                        <a:rPr lang="es-ES" sz="1100" b="1" u="none" strike="noStrike" dirty="0">
                          <a:effectLst/>
                        </a:rPr>
                        <a:t>38</a:t>
                      </a:r>
                      <a:endParaRPr lang="es-ES" sz="1100" b="1" i="0" u="none" strike="noStrike" dirty="0">
                        <a:solidFill>
                          <a:srgbClr val="000000"/>
                        </a:solidFill>
                        <a:effectLst/>
                        <a:latin typeface="Calibri"/>
                      </a:endParaRPr>
                    </a:p>
                  </a:txBody>
                  <a:tcPr marL="10021" marR="10021" marT="7620" marB="0" anchor="b"/>
                </a:tc>
              </a:tr>
              <a:tr h="182880">
                <a:tc>
                  <a:txBody>
                    <a:bodyPr/>
                    <a:lstStyle/>
                    <a:p>
                      <a:pPr algn="l" fontAlgn="b"/>
                      <a:r>
                        <a:rPr lang="es-ES" sz="1100" b="1" u="none" strike="noStrike" dirty="0" smtClean="0">
                          <a:effectLst/>
                        </a:rPr>
                        <a:t>CATALUÑA</a:t>
                      </a:r>
                      <a:endParaRPr lang="es-ES" sz="1100" b="1" i="0" u="none" strike="noStrike" dirty="0">
                        <a:solidFill>
                          <a:srgbClr val="000000"/>
                        </a:solidFill>
                        <a:effectLst/>
                        <a:latin typeface="Calibri"/>
                      </a:endParaRPr>
                    </a:p>
                  </a:txBody>
                  <a:tcPr marL="10021" marR="10021" marT="7620" marB="0" anchor="b"/>
                </a:tc>
                <a:tc>
                  <a:txBody>
                    <a:bodyPr/>
                    <a:lstStyle/>
                    <a:p>
                      <a:pPr algn="r" fontAlgn="b"/>
                      <a:r>
                        <a:rPr lang="es-ES" sz="1100" b="1" u="none" strike="noStrike" dirty="0">
                          <a:effectLst/>
                        </a:rPr>
                        <a:t>51</a:t>
                      </a:r>
                      <a:endParaRPr lang="es-ES" sz="1100" b="1" i="0" u="none" strike="noStrike" dirty="0">
                        <a:solidFill>
                          <a:srgbClr val="000000"/>
                        </a:solidFill>
                        <a:effectLst/>
                        <a:latin typeface="Calibri"/>
                      </a:endParaRPr>
                    </a:p>
                  </a:txBody>
                  <a:tcPr marL="10021" marR="10021" marT="7620" marB="0" anchor="b"/>
                </a:tc>
              </a:tr>
              <a:tr h="182880">
                <a:tc>
                  <a:txBody>
                    <a:bodyPr/>
                    <a:lstStyle/>
                    <a:p>
                      <a:pPr algn="l" fontAlgn="b"/>
                      <a:r>
                        <a:rPr lang="es-ES" sz="1100" b="1" u="none" strike="noStrike" dirty="0" smtClean="0">
                          <a:effectLst/>
                        </a:rPr>
                        <a:t>CANARIAS</a:t>
                      </a:r>
                      <a:endParaRPr lang="es-ES" sz="1100" b="1" i="0" u="none" strike="noStrike" dirty="0">
                        <a:solidFill>
                          <a:srgbClr val="000000"/>
                        </a:solidFill>
                        <a:effectLst/>
                        <a:latin typeface="Calibri"/>
                      </a:endParaRPr>
                    </a:p>
                  </a:txBody>
                  <a:tcPr marL="10021" marR="10021" marT="7620" marB="0" anchor="b"/>
                </a:tc>
                <a:tc>
                  <a:txBody>
                    <a:bodyPr/>
                    <a:lstStyle/>
                    <a:p>
                      <a:pPr algn="r" fontAlgn="b"/>
                      <a:r>
                        <a:rPr lang="es-ES" sz="1100" b="1" u="none" strike="noStrike" dirty="0">
                          <a:effectLst/>
                        </a:rPr>
                        <a:t>44</a:t>
                      </a:r>
                      <a:endParaRPr lang="es-ES" sz="1100" b="1" i="0" u="none" strike="noStrike" dirty="0">
                        <a:solidFill>
                          <a:srgbClr val="000000"/>
                        </a:solidFill>
                        <a:effectLst/>
                        <a:latin typeface="Calibri"/>
                      </a:endParaRPr>
                    </a:p>
                  </a:txBody>
                  <a:tcPr marL="10021" marR="10021" marT="7620" marB="0" anchor="b"/>
                </a:tc>
              </a:tr>
              <a:tr h="182880">
                <a:tc>
                  <a:txBody>
                    <a:bodyPr/>
                    <a:lstStyle/>
                    <a:p>
                      <a:pPr algn="l" fontAlgn="b"/>
                      <a:r>
                        <a:rPr lang="es-ES" sz="1100" b="1" u="none" strike="noStrike" dirty="0" smtClean="0">
                          <a:effectLst/>
                        </a:rPr>
                        <a:t>CANTABRIA</a:t>
                      </a:r>
                      <a:endParaRPr lang="es-ES" sz="1100" b="1" i="0" u="none" strike="noStrike" dirty="0">
                        <a:solidFill>
                          <a:srgbClr val="000000"/>
                        </a:solidFill>
                        <a:effectLst/>
                        <a:latin typeface="Calibri"/>
                      </a:endParaRPr>
                    </a:p>
                  </a:txBody>
                  <a:tcPr marL="10021" marR="10021" marT="7620" marB="0" anchor="b"/>
                </a:tc>
                <a:tc>
                  <a:txBody>
                    <a:bodyPr/>
                    <a:lstStyle/>
                    <a:p>
                      <a:pPr algn="r" fontAlgn="b"/>
                      <a:r>
                        <a:rPr lang="es-ES" sz="1100" b="1" u="none" strike="noStrike" dirty="0">
                          <a:effectLst/>
                        </a:rPr>
                        <a:t>26</a:t>
                      </a:r>
                      <a:endParaRPr lang="es-ES" sz="1100" b="1" i="0" u="none" strike="noStrike" dirty="0">
                        <a:solidFill>
                          <a:srgbClr val="000000"/>
                        </a:solidFill>
                        <a:effectLst/>
                        <a:latin typeface="Calibri"/>
                      </a:endParaRPr>
                    </a:p>
                  </a:txBody>
                  <a:tcPr marL="10021" marR="10021" marT="7620" marB="0" anchor="b"/>
                </a:tc>
              </a:tr>
              <a:tr h="182880">
                <a:tc>
                  <a:txBody>
                    <a:bodyPr/>
                    <a:lstStyle/>
                    <a:p>
                      <a:pPr algn="l" fontAlgn="b"/>
                      <a:r>
                        <a:rPr lang="es-ES" sz="1100" b="1" u="none" strike="noStrike" dirty="0" smtClean="0">
                          <a:effectLst/>
                        </a:rPr>
                        <a:t>EXTREMADURA</a:t>
                      </a:r>
                      <a:endParaRPr lang="es-ES" sz="1100" b="1" i="0" u="none" strike="noStrike" dirty="0">
                        <a:solidFill>
                          <a:srgbClr val="000000"/>
                        </a:solidFill>
                        <a:effectLst/>
                        <a:latin typeface="Calibri"/>
                      </a:endParaRPr>
                    </a:p>
                  </a:txBody>
                  <a:tcPr marL="10021" marR="10021" marT="7620" marB="0" anchor="b"/>
                </a:tc>
                <a:tc>
                  <a:txBody>
                    <a:bodyPr/>
                    <a:lstStyle/>
                    <a:p>
                      <a:pPr algn="r" fontAlgn="b"/>
                      <a:r>
                        <a:rPr lang="es-ES" sz="1100" b="1" u="none" strike="noStrike" dirty="0">
                          <a:effectLst/>
                        </a:rPr>
                        <a:t>25</a:t>
                      </a:r>
                      <a:endParaRPr lang="es-ES" sz="1100" b="1" i="0" u="none" strike="noStrike" dirty="0">
                        <a:solidFill>
                          <a:srgbClr val="000000"/>
                        </a:solidFill>
                        <a:effectLst/>
                        <a:latin typeface="Calibri"/>
                      </a:endParaRPr>
                    </a:p>
                  </a:txBody>
                  <a:tcPr marL="10021" marR="10021" marT="7620" marB="0" anchor="b"/>
                </a:tc>
              </a:tr>
              <a:tr h="182880">
                <a:tc>
                  <a:txBody>
                    <a:bodyPr/>
                    <a:lstStyle/>
                    <a:p>
                      <a:pPr algn="l" fontAlgn="b"/>
                      <a:r>
                        <a:rPr lang="es-ES" sz="1100" b="1" u="none" strike="noStrike" dirty="0" smtClean="0">
                          <a:effectLst/>
                        </a:rPr>
                        <a:t>GALICIA</a:t>
                      </a:r>
                      <a:endParaRPr lang="es-ES" sz="1100" b="1" i="0" u="none" strike="noStrike" dirty="0">
                        <a:solidFill>
                          <a:srgbClr val="000000"/>
                        </a:solidFill>
                        <a:effectLst/>
                        <a:latin typeface="Calibri"/>
                      </a:endParaRPr>
                    </a:p>
                  </a:txBody>
                  <a:tcPr marL="10021" marR="10021" marT="7620" marB="0" anchor="b"/>
                </a:tc>
                <a:tc>
                  <a:txBody>
                    <a:bodyPr/>
                    <a:lstStyle/>
                    <a:p>
                      <a:pPr algn="r" fontAlgn="b"/>
                      <a:r>
                        <a:rPr lang="es-ES" sz="1100" b="1" u="none" strike="noStrike" dirty="0">
                          <a:effectLst/>
                        </a:rPr>
                        <a:t>49</a:t>
                      </a:r>
                      <a:endParaRPr lang="es-ES" sz="1100" b="1" i="0" u="none" strike="noStrike" dirty="0">
                        <a:solidFill>
                          <a:srgbClr val="000000"/>
                        </a:solidFill>
                        <a:effectLst/>
                        <a:latin typeface="Calibri"/>
                      </a:endParaRPr>
                    </a:p>
                  </a:txBody>
                  <a:tcPr marL="10021" marR="10021" marT="7620" marB="0" anchor="b"/>
                </a:tc>
              </a:tr>
              <a:tr h="182880">
                <a:tc>
                  <a:txBody>
                    <a:bodyPr/>
                    <a:lstStyle/>
                    <a:p>
                      <a:pPr algn="l" fontAlgn="b"/>
                      <a:r>
                        <a:rPr lang="es-ES" sz="1100" b="1" u="none" strike="noStrike" dirty="0" smtClean="0">
                          <a:effectLst/>
                        </a:rPr>
                        <a:t>ILLES BALEARS</a:t>
                      </a:r>
                      <a:endParaRPr lang="es-ES" sz="1100" b="1" i="0" u="none" strike="noStrike" dirty="0">
                        <a:solidFill>
                          <a:srgbClr val="000000"/>
                        </a:solidFill>
                        <a:effectLst/>
                        <a:latin typeface="Calibri"/>
                      </a:endParaRPr>
                    </a:p>
                  </a:txBody>
                  <a:tcPr marL="10021" marR="10021" marT="7620" marB="0" anchor="b"/>
                </a:tc>
                <a:tc>
                  <a:txBody>
                    <a:bodyPr/>
                    <a:lstStyle/>
                    <a:p>
                      <a:pPr algn="r" fontAlgn="b"/>
                      <a:r>
                        <a:rPr lang="es-ES" sz="1100" b="1" u="none" strike="noStrike" dirty="0">
                          <a:effectLst/>
                        </a:rPr>
                        <a:t>27</a:t>
                      </a:r>
                      <a:endParaRPr lang="es-ES" sz="1100" b="1" i="0" u="none" strike="noStrike" dirty="0">
                        <a:solidFill>
                          <a:srgbClr val="000000"/>
                        </a:solidFill>
                        <a:effectLst/>
                        <a:latin typeface="Calibri"/>
                      </a:endParaRPr>
                    </a:p>
                  </a:txBody>
                  <a:tcPr marL="10021" marR="10021" marT="7620" marB="0" anchor="b"/>
                </a:tc>
              </a:tr>
              <a:tr h="182880">
                <a:tc>
                  <a:txBody>
                    <a:bodyPr/>
                    <a:lstStyle/>
                    <a:p>
                      <a:pPr algn="l" fontAlgn="b"/>
                      <a:r>
                        <a:rPr lang="es-ES" sz="1100" b="1" u="none" strike="noStrike" dirty="0" smtClean="0">
                          <a:effectLst/>
                        </a:rPr>
                        <a:t>MADRID</a:t>
                      </a:r>
                      <a:endParaRPr lang="es-ES" sz="1100" b="1" i="0" u="none" strike="noStrike" dirty="0">
                        <a:solidFill>
                          <a:srgbClr val="000000"/>
                        </a:solidFill>
                        <a:effectLst/>
                        <a:latin typeface="Calibri"/>
                      </a:endParaRPr>
                    </a:p>
                  </a:txBody>
                  <a:tcPr marL="10021" marR="10021" marT="7620" marB="0" anchor="b"/>
                </a:tc>
                <a:tc>
                  <a:txBody>
                    <a:bodyPr/>
                    <a:lstStyle/>
                    <a:p>
                      <a:pPr algn="r" fontAlgn="b"/>
                      <a:r>
                        <a:rPr lang="es-ES" sz="1100" b="1" u="none" strike="noStrike" dirty="0">
                          <a:effectLst/>
                        </a:rPr>
                        <a:t>158</a:t>
                      </a:r>
                      <a:endParaRPr lang="es-ES" sz="1100" b="1" i="0" u="none" strike="noStrike" dirty="0">
                        <a:solidFill>
                          <a:srgbClr val="000000"/>
                        </a:solidFill>
                        <a:effectLst/>
                        <a:latin typeface="Calibri"/>
                      </a:endParaRPr>
                    </a:p>
                  </a:txBody>
                  <a:tcPr marL="10021" marR="10021" marT="7620" marB="0" anchor="b"/>
                </a:tc>
              </a:tr>
              <a:tr h="182880">
                <a:tc>
                  <a:txBody>
                    <a:bodyPr/>
                    <a:lstStyle/>
                    <a:p>
                      <a:pPr algn="l" fontAlgn="b"/>
                      <a:r>
                        <a:rPr lang="es-ES" sz="1100" b="1" u="none" strike="noStrike" dirty="0" smtClean="0">
                          <a:effectLst/>
                        </a:rPr>
                        <a:t>MELILLA</a:t>
                      </a:r>
                      <a:endParaRPr lang="es-ES" sz="1100" b="1" i="0" u="none" strike="noStrike" dirty="0">
                        <a:solidFill>
                          <a:srgbClr val="000000"/>
                        </a:solidFill>
                        <a:effectLst/>
                        <a:latin typeface="Calibri"/>
                      </a:endParaRPr>
                    </a:p>
                  </a:txBody>
                  <a:tcPr marL="10021" marR="10021" marT="7620" marB="0" anchor="b"/>
                </a:tc>
                <a:tc>
                  <a:txBody>
                    <a:bodyPr/>
                    <a:lstStyle/>
                    <a:p>
                      <a:pPr algn="r" fontAlgn="b"/>
                      <a:r>
                        <a:rPr lang="es-ES" sz="1100" b="1" u="none" strike="noStrike" dirty="0">
                          <a:effectLst/>
                        </a:rPr>
                        <a:t>25</a:t>
                      </a:r>
                      <a:endParaRPr lang="es-ES" sz="1100" b="1" i="0" u="none" strike="noStrike" dirty="0">
                        <a:solidFill>
                          <a:srgbClr val="000000"/>
                        </a:solidFill>
                        <a:effectLst/>
                        <a:latin typeface="Calibri"/>
                      </a:endParaRPr>
                    </a:p>
                  </a:txBody>
                  <a:tcPr marL="10021" marR="10021" marT="7620" marB="0" anchor="b"/>
                </a:tc>
              </a:tr>
              <a:tr h="182880">
                <a:tc>
                  <a:txBody>
                    <a:bodyPr/>
                    <a:lstStyle/>
                    <a:p>
                      <a:pPr algn="l" fontAlgn="b"/>
                      <a:r>
                        <a:rPr lang="es-ES" sz="1100" b="1" u="none" strike="noStrike" dirty="0" smtClean="0">
                          <a:effectLst/>
                        </a:rPr>
                        <a:t>MURCIA</a:t>
                      </a:r>
                      <a:endParaRPr lang="es-ES" sz="1100" b="1" i="0" u="none" strike="noStrike" dirty="0">
                        <a:solidFill>
                          <a:srgbClr val="000000"/>
                        </a:solidFill>
                        <a:effectLst/>
                        <a:latin typeface="Calibri"/>
                      </a:endParaRPr>
                    </a:p>
                  </a:txBody>
                  <a:tcPr marL="10021" marR="10021" marT="7620" marB="0" anchor="b"/>
                </a:tc>
                <a:tc>
                  <a:txBody>
                    <a:bodyPr/>
                    <a:lstStyle/>
                    <a:p>
                      <a:pPr algn="r" fontAlgn="b"/>
                      <a:r>
                        <a:rPr lang="es-ES" sz="1100" b="1" u="none" strike="noStrike" dirty="0">
                          <a:effectLst/>
                        </a:rPr>
                        <a:t>41</a:t>
                      </a:r>
                      <a:endParaRPr lang="es-ES" sz="1100" b="1" i="0" u="none" strike="noStrike" dirty="0">
                        <a:solidFill>
                          <a:srgbClr val="000000"/>
                        </a:solidFill>
                        <a:effectLst/>
                        <a:latin typeface="Calibri"/>
                      </a:endParaRPr>
                    </a:p>
                  </a:txBody>
                  <a:tcPr marL="10021" marR="10021" marT="7620" marB="0" anchor="b"/>
                </a:tc>
              </a:tr>
              <a:tr h="182880">
                <a:tc>
                  <a:txBody>
                    <a:bodyPr/>
                    <a:lstStyle/>
                    <a:p>
                      <a:pPr algn="l" fontAlgn="b"/>
                      <a:r>
                        <a:rPr lang="es-ES" sz="1100" b="1" u="none" strike="noStrike" dirty="0" smtClean="0">
                          <a:effectLst/>
                        </a:rPr>
                        <a:t>NAVARRA</a:t>
                      </a:r>
                      <a:endParaRPr lang="es-ES" sz="1100" b="1" i="0" u="none" strike="noStrike" dirty="0">
                        <a:solidFill>
                          <a:srgbClr val="000000"/>
                        </a:solidFill>
                        <a:effectLst/>
                        <a:latin typeface="Calibri"/>
                      </a:endParaRPr>
                    </a:p>
                  </a:txBody>
                  <a:tcPr marL="10021" marR="10021" marT="7620" marB="0" anchor="b"/>
                </a:tc>
                <a:tc>
                  <a:txBody>
                    <a:bodyPr/>
                    <a:lstStyle/>
                    <a:p>
                      <a:pPr algn="r" fontAlgn="b"/>
                      <a:r>
                        <a:rPr lang="es-ES" sz="1100" b="1" u="none" strike="noStrike" dirty="0">
                          <a:effectLst/>
                        </a:rPr>
                        <a:t>20</a:t>
                      </a:r>
                      <a:endParaRPr lang="es-ES" sz="1100" b="1" i="0" u="none" strike="noStrike" dirty="0">
                        <a:solidFill>
                          <a:srgbClr val="000000"/>
                        </a:solidFill>
                        <a:effectLst/>
                        <a:latin typeface="Calibri"/>
                      </a:endParaRPr>
                    </a:p>
                  </a:txBody>
                  <a:tcPr marL="10021" marR="10021" marT="7620" marB="0" anchor="b"/>
                </a:tc>
              </a:tr>
              <a:tr h="182880">
                <a:tc>
                  <a:txBody>
                    <a:bodyPr/>
                    <a:lstStyle/>
                    <a:p>
                      <a:pPr algn="l" fontAlgn="b"/>
                      <a:r>
                        <a:rPr lang="es-ES" sz="1100" b="1" u="none" strike="noStrike" dirty="0" smtClean="0">
                          <a:effectLst/>
                        </a:rPr>
                        <a:t>PAIS VASCO</a:t>
                      </a:r>
                      <a:endParaRPr lang="es-ES" sz="1100" b="1" i="0" u="none" strike="noStrike" dirty="0">
                        <a:solidFill>
                          <a:srgbClr val="000000"/>
                        </a:solidFill>
                        <a:effectLst/>
                        <a:latin typeface="Calibri"/>
                      </a:endParaRPr>
                    </a:p>
                  </a:txBody>
                  <a:tcPr marL="10021" marR="10021" marT="7620" marB="0" anchor="b"/>
                </a:tc>
                <a:tc>
                  <a:txBody>
                    <a:bodyPr/>
                    <a:lstStyle/>
                    <a:p>
                      <a:pPr algn="r" fontAlgn="b"/>
                      <a:r>
                        <a:rPr lang="es-ES" sz="1100" b="1" u="none" strike="noStrike" dirty="0">
                          <a:effectLst/>
                        </a:rPr>
                        <a:t>17</a:t>
                      </a:r>
                      <a:endParaRPr lang="es-ES" sz="1100" b="1" i="0" u="none" strike="noStrike" dirty="0">
                        <a:solidFill>
                          <a:srgbClr val="000000"/>
                        </a:solidFill>
                        <a:effectLst/>
                        <a:latin typeface="Calibri"/>
                      </a:endParaRPr>
                    </a:p>
                  </a:txBody>
                  <a:tcPr marL="10021" marR="10021" marT="7620" marB="0" anchor="b"/>
                </a:tc>
              </a:tr>
              <a:tr h="182880">
                <a:tc>
                  <a:txBody>
                    <a:bodyPr/>
                    <a:lstStyle/>
                    <a:p>
                      <a:pPr algn="l" fontAlgn="b"/>
                      <a:r>
                        <a:rPr lang="es-ES" sz="1100" b="1" u="none" strike="noStrike" dirty="0" smtClean="0">
                          <a:effectLst/>
                        </a:rPr>
                        <a:t>RIOJA</a:t>
                      </a:r>
                      <a:endParaRPr lang="es-ES" sz="1100" b="1" i="0" u="none" strike="noStrike" dirty="0">
                        <a:solidFill>
                          <a:srgbClr val="000000"/>
                        </a:solidFill>
                        <a:effectLst/>
                        <a:latin typeface="Calibri"/>
                      </a:endParaRPr>
                    </a:p>
                  </a:txBody>
                  <a:tcPr marL="10021" marR="10021" marT="7620" marB="0" anchor="b"/>
                </a:tc>
                <a:tc>
                  <a:txBody>
                    <a:bodyPr/>
                    <a:lstStyle/>
                    <a:p>
                      <a:pPr algn="r" fontAlgn="b"/>
                      <a:r>
                        <a:rPr lang="es-ES" sz="1100" b="1" u="none" strike="noStrike" dirty="0">
                          <a:effectLst/>
                        </a:rPr>
                        <a:t>22</a:t>
                      </a:r>
                      <a:endParaRPr lang="es-ES" sz="1100" b="1" i="0" u="none" strike="noStrike" dirty="0">
                        <a:solidFill>
                          <a:srgbClr val="000000"/>
                        </a:solidFill>
                        <a:effectLst/>
                        <a:latin typeface="Calibri"/>
                      </a:endParaRPr>
                    </a:p>
                  </a:txBody>
                  <a:tcPr marL="10021" marR="10021" marT="7620" marB="0" anchor="b"/>
                </a:tc>
              </a:tr>
              <a:tr h="182880">
                <a:tc>
                  <a:txBody>
                    <a:bodyPr/>
                    <a:lstStyle/>
                    <a:p>
                      <a:pPr algn="l" fontAlgn="b"/>
                      <a:r>
                        <a:rPr lang="es-ES" sz="1100" b="1" u="none" strike="noStrike" dirty="0" smtClean="0">
                          <a:effectLst/>
                        </a:rPr>
                        <a:t>VALENCIA</a:t>
                      </a:r>
                      <a:endParaRPr lang="es-ES" sz="1100" b="1" i="0" u="none" strike="noStrike" dirty="0">
                        <a:solidFill>
                          <a:srgbClr val="000000"/>
                        </a:solidFill>
                        <a:effectLst/>
                        <a:latin typeface="Calibri"/>
                      </a:endParaRPr>
                    </a:p>
                  </a:txBody>
                  <a:tcPr marL="10021" marR="10021" marT="7620" marB="0" anchor="b"/>
                </a:tc>
                <a:tc>
                  <a:txBody>
                    <a:bodyPr/>
                    <a:lstStyle/>
                    <a:p>
                      <a:pPr algn="r" fontAlgn="b"/>
                      <a:r>
                        <a:rPr lang="es-ES" sz="1100" b="1" u="none" strike="noStrike" dirty="0">
                          <a:effectLst/>
                        </a:rPr>
                        <a:t>48</a:t>
                      </a:r>
                      <a:endParaRPr lang="es-ES" sz="1100" b="1" i="0" u="none" strike="noStrike" dirty="0">
                        <a:solidFill>
                          <a:srgbClr val="000000"/>
                        </a:solidFill>
                        <a:effectLst/>
                        <a:latin typeface="Calibri"/>
                      </a:endParaRPr>
                    </a:p>
                  </a:txBody>
                  <a:tcPr marL="10021" marR="10021" marT="7620" marB="0" anchor="b"/>
                </a:tc>
              </a:tr>
              <a:tr h="182880">
                <a:tc>
                  <a:txBody>
                    <a:bodyPr/>
                    <a:lstStyle/>
                    <a:p>
                      <a:pPr algn="l" fontAlgn="b"/>
                      <a:r>
                        <a:rPr lang="es-ES" sz="1100" b="1" u="none" strike="noStrike" dirty="0">
                          <a:effectLst/>
                        </a:rPr>
                        <a:t>Total general</a:t>
                      </a:r>
                      <a:endParaRPr lang="es-ES" sz="1100" b="1" i="0" u="none" strike="noStrike" dirty="0">
                        <a:solidFill>
                          <a:srgbClr val="000000"/>
                        </a:solidFill>
                        <a:effectLst/>
                        <a:latin typeface="Calibri"/>
                      </a:endParaRPr>
                    </a:p>
                  </a:txBody>
                  <a:tcPr marL="10021" marR="10021" marT="7620" marB="0" anchor="b">
                    <a:solidFill>
                      <a:srgbClr val="FFFF00"/>
                    </a:solidFill>
                  </a:tcPr>
                </a:tc>
                <a:tc>
                  <a:txBody>
                    <a:bodyPr/>
                    <a:lstStyle/>
                    <a:p>
                      <a:pPr algn="r" fontAlgn="b"/>
                      <a:r>
                        <a:rPr lang="es-ES" sz="1100" b="1" u="none" strike="noStrike" dirty="0">
                          <a:effectLst/>
                        </a:rPr>
                        <a:t>822</a:t>
                      </a:r>
                      <a:endParaRPr lang="es-ES" sz="1100" b="1" i="0" u="none" strike="noStrike" dirty="0">
                        <a:solidFill>
                          <a:srgbClr val="000000"/>
                        </a:solidFill>
                        <a:effectLst/>
                        <a:latin typeface="Calibri"/>
                      </a:endParaRPr>
                    </a:p>
                  </a:txBody>
                  <a:tcPr marL="10021" marR="10021" marT="7620" marB="0" anchor="b">
                    <a:solidFill>
                      <a:srgbClr val="FFFF00"/>
                    </a:solidFill>
                  </a:tcPr>
                </a:tc>
              </a:tr>
            </a:tbl>
          </a:graphicData>
        </a:graphic>
      </p:graphicFrame>
      <p:sp>
        <p:nvSpPr>
          <p:cNvPr id="7" name="6 Marcador de texto"/>
          <p:cNvSpPr>
            <a:spLocks noGrp="1"/>
          </p:cNvSpPr>
          <p:nvPr>
            <p:ph type="body" idx="4294967295"/>
          </p:nvPr>
        </p:nvSpPr>
        <p:spPr>
          <a:xfrm>
            <a:off x="6184900" y="5354638"/>
            <a:ext cx="2959100" cy="450850"/>
          </a:xfrm>
        </p:spPr>
        <p:txBody>
          <a:bodyPr>
            <a:normAutofit/>
          </a:bodyPr>
          <a:lstStyle/>
          <a:p>
            <a:r>
              <a:rPr lang="es-ES" sz="1000" dirty="0" smtClean="0">
                <a:latin typeface="Arial" pitchFamily="34" charset="0"/>
                <a:cs typeface="Arial" pitchFamily="34" charset="0"/>
              </a:rPr>
              <a:t>Elaboración propia sobre datos REOICO</a:t>
            </a:r>
            <a:endParaRPr lang="es-ES" sz="1000" dirty="0">
              <a:latin typeface="Arial" pitchFamily="34" charset="0"/>
              <a:cs typeface="Arial" pitchFamily="34" charset="0"/>
            </a:endParaRPr>
          </a:p>
        </p:txBody>
      </p:sp>
      <p:graphicFrame>
        <p:nvGraphicFramePr>
          <p:cNvPr id="8" name="1 Gráfico"/>
          <p:cNvGraphicFramePr>
            <a:graphicFrameLocks/>
          </p:cNvGraphicFramePr>
          <p:nvPr>
            <p:extLst>
              <p:ext uri="{D42A27DB-BD31-4B8C-83A1-F6EECF244321}">
                <p14:modId xmlns:p14="http://schemas.microsoft.com/office/powerpoint/2010/main" val="2917951085"/>
              </p:ext>
            </p:extLst>
          </p:nvPr>
        </p:nvGraphicFramePr>
        <p:xfrm>
          <a:off x="4788024" y="1268760"/>
          <a:ext cx="3483858" cy="36724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246049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pie de página"/>
          <p:cNvSpPr>
            <a:spLocks noGrp="1"/>
          </p:cNvSpPr>
          <p:nvPr>
            <p:ph type="ftr" sz="quarter" idx="11"/>
          </p:nvPr>
        </p:nvSpPr>
        <p:spPr/>
        <p:txBody>
          <a:bodyPr/>
          <a:lstStyle/>
          <a:p>
            <a:r>
              <a:rPr lang="es-ES" smtClean="0"/>
              <a:t>Los convenios en la Ley 40/2015</a:t>
            </a:r>
            <a:endParaRPr lang="es-ES"/>
          </a:p>
        </p:txBody>
      </p:sp>
      <p:sp>
        <p:nvSpPr>
          <p:cNvPr id="4" name="3 Marcador de número de diapositiva"/>
          <p:cNvSpPr>
            <a:spLocks noGrp="1"/>
          </p:cNvSpPr>
          <p:nvPr>
            <p:ph type="sldNum" sz="quarter" idx="12"/>
          </p:nvPr>
        </p:nvSpPr>
        <p:spPr/>
        <p:txBody>
          <a:bodyPr/>
          <a:lstStyle/>
          <a:p>
            <a:fld id="{AAC34F87-EF80-4AD4-84AE-DD51B0D0FB32}" type="slidenum">
              <a:rPr lang="es-ES" smtClean="0"/>
              <a:pPr/>
              <a:t>12</a:t>
            </a:fld>
            <a:endParaRPr lang="es-ES"/>
          </a:p>
        </p:txBody>
      </p:sp>
      <p:sp>
        <p:nvSpPr>
          <p:cNvPr id="5" name="4 Título"/>
          <p:cNvSpPr>
            <a:spLocks noGrp="1"/>
          </p:cNvSpPr>
          <p:nvPr>
            <p:ph type="title"/>
          </p:nvPr>
        </p:nvSpPr>
        <p:spPr/>
        <p:txBody>
          <a:bodyPr>
            <a:noAutofit/>
          </a:bodyPr>
          <a:lstStyle/>
          <a:p>
            <a:r>
              <a:rPr lang="es-ES" sz="2400" dirty="0" smtClean="0"/>
              <a:t>Convenios </a:t>
            </a:r>
            <a:r>
              <a:rPr lang="es-ES" sz="2400" dirty="0" smtClean="0"/>
              <a:t>EELL 2018 </a:t>
            </a:r>
            <a:r>
              <a:rPr lang="es-ES" sz="2400" dirty="0" smtClean="0"/>
              <a:t/>
            </a:r>
            <a:br>
              <a:rPr lang="es-ES" sz="2400" dirty="0" smtClean="0"/>
            </a:br>
            <a:endParaRPr lang="es-ES" sz="2400" dirty="0"/>
          </a:p>
        </p:txBody>
      </p:sp>
      <p:sp>
        <p:nvSpPr>
          <p:cNvPr id="6" name="5 CuadroTexto"/>
          <p:cNvSpPr txBox="1"/>
          <p:nvPr/>
        </p:nvSpPr>
        <p:spPr>
          <a:xfrm>
            <a:off x="6948264" y="6000382"/>
            <a:ext cx="1584176" cy="246221"/>
          </a:xfrm>
          <a:prstGeom prst="rect">
            <a:avLst/>
          </a:prstGeom>
          <a:noFill/>
        </p:spPr>
        <p:txBody>
          <a:bodyPr wrap="square" rtlCol="0">
            <a:spAutoFit/>
          </a:bodyPr>
          <a:lstStyle/>
          <a:p>
            <a:r>
              <a:rPr lang="es-ES" sz="1000" b="1" dirty="0" smtClean="0"/>
              <a:t>Fuente: REOICO</a:t>
            </a:r>
            <a:endParaRPr lang="es-ES" sz="1000" b="1" dirty="0"/>
          </a:p>
        </p:txBody>
      </p:sp>
      <p:graphicFrame>
        <p:nvGraphicFramePr>
          <p:cNvPr id="2" name="1 Tabla"/>
          <p:cNvGraphicFramePr>
            <a:graphicFrameLocks noGrp="1"/>
          </p:cNvGraphicFramePr>
          <p:nvPr>
            <p:extLst>
              <p:ext uri="{D42A27DB-BD31-4B8C-83A1-F6EECF244321}">
                <p14:modId xmlns:p14="http://schemas.microsoft.com/office/powerpoint/2010/main" val="787566376"/>
              </p:ext>
            </p:extLst>
          </p:nvPr>
        </p:nvGraphicFramePr>
        <p:xfrm>
          <a:off x="899592" y="1772816"/>
          <a:ext cx="7213600" cy="3794760"/>
        </p:xfrm>
        <a:graphic>
          <a:graphicData uri="http://schemas.openxmlformats.org/drawingml/2006/table">
            <a:tbl>
              <a:tblPr>
                <a:tableStyleId>{5C22544A-7EE6-4342-B048-85BDC9FD1C3A}</a:tableStyleId>
              </a:tblPr>
              <a:tblGrid>
                <a:gridCol w="4114800"/>
                <a:gridCol w="1066800"/>
                <a:gridCol w="2032000"/>
              </a:tblGrid>
              <a:tr h="182880">
                <a:tc>
                  <a:txBody>
                    <a:bodyPr/>
                    <a:lstStyle/>
                    <a:p>
                      <a:pPr algn="l" fontAlgn="b"/>
                      <a:r>
                        <a:rPr lang="es-ES" sz="1100" b="1" i="0" u="none" strike="noStrike" dirty="0" smtClean="0">
                          <a:solidFill>
                            <a:schemeClr val="tx1"/>
                          </a:solidFill>
                          <a:effectLst/>
                          <a:latin typeface="Arial" pitchFamily="34" charset="0"/>
                          <a:cs typeface="Arial" pitchFamily="34" charset="0"/>
                        </a:rPr>
                        <a:t>Entidad local		</a:t>
                      </a:r>
                      <a:endParaRPr lang="es-ES" sz="1100" b="1" i="0" u="none" strike="noStrike" dirty="0">
                        <a:solidFill>
                          <a:schemeClr val="tx1"/>
                        </a:solidFill>
                        <a:effectLst/>
                        <a:latin typeface="Arial" pitchFamily="34" charset="0"/>
                        <a:cs typeface="Arial" pitchFamily="34" charset="0"/>
                      </a:endParaRPr>
                    </a:p>
                  </a:txBody>
                  <a:tcPr marR="7620" marT="7620" marB="0" anchor="b">
                    <a:solidFill>
                      <a:schemeClr val="bg2">
                        <a:lumMod val="75000"/>
                      </a:schemeClr>
                    </a:solidFill>
                  </a:tcPr>
                </a:tc>
                <a:tc>
                  <a:txBody>
                    <a:bodyPr/>
                    <a:lstStyle/>
                    <a:p>
                      <a:pPr algn="r" fontAlgn="b"/>
                      <a:r>
                        <a:rPr lang="es-ES" sz="1100" b="0" i="0" u="none" strike="noStrike" dirty="0" smtClean="0">
                          <a:solidFill>
                            <a:srgbClr val="000000"/>
                          </a:solidFill>
                          <a:effectLst/>
                          <a:latin typeface="Arial" pitchFamily="34" charset="0"/>
                          <a:cs typeface="Arial" pitchFamily="34" charset="0"/>
                        </a:rPr>
                        <a:t>63.030.037,52 €</a:t>
                      </a:r>
                      <a:endParaRPr lang="es-ES" sz="1100" b="0" i="0" u="none" strike="noStrike" dirty="0">
                        <a:solidFill>
                          <a:srgbClr val="000000"/>
                        </a:solidFill>
                        <a:effectLst/>
                        <a:latin typeface="Arial" pitchFamily="34" charset="0"/>
                        <a:cs typeface="Arial" pitchFamily="34" charset="0"/>
                      </a:endParaRPr>
                    </a:p>
                  </a:txBody>
                  <a:tcPr marL="7620" marR="7620" marT="7620" marB="0" anchor="b">
                    <a:solidFill>
                      <a:schemeClr val="accent3">
                        <a:lumMod val="40000"/>
                        <a:lumOff val="60000"/>
                      </a:schemeClr>
                    </a:solidFill>
                  </a:tcPr>
                </a:tc>
                <a:tc>
                  <a:txBody>
                    <a:bodyPr/>
                    <a:lstStyle/>
                    <a:p>
                      <a:pPr algn="r" fontAlgn="b"/>
                      <a:r>
                        <a:rPr lang="es-ES" sz="1100" b="0" i="0" u="none" strike="noStrike" dirty="0" smtClean="0">
                          <a:solidFill>
                            <a:srgbClr val="000000"/>
                          </a:solidFill>
                          <a:effectLst/>
                          <a:latin typeface="Arial" pitchFamily="34" charset="0"/>
                          <a:cs typeface="Arial" pitchFamily="34" charset="0"/>
                        </a:rPr>
                        <a:t>207</a:t>
                      </a:r>
                      <a:endParaRPr lang="es-ES" sz="1100" b="0" i="0" u="none" strike="noStrike" dirty="0">
                        <a:solidFill>
                          <a:srgbClr val="000000"/>
                        </a:solidFill>
                        <a:effectLst/>
                        <a:latin typeface="Arial" pitchFamily="34" charset="0"/>
                        <a:cs typeface="Arial" pitchFamily="34" charset="0"/>
                      </a:endParaRPr>
                    </a:p>
                  </a:txBody>
                  <a:tcPr marL="7620" marR="7620" marT="7620" marB="0" anchor="b">
                    <a:solidFill>
                      <a:schemeClr val="accent6">
                        <a:lumMod val="20000"/>
                        <a:lumOff val="80000"/>
                      </a:schemeClr>
                    </a:solidFill>
                  </a:tcPr>
                </a:tc>
              </a:tr>
              <a:tr h="182880">
                <a:tc>
                  <a:txBody>
                    <a:bodyPr/>
                    <a:lstStyle/>
                    <a:p>
                      <a:pPr algn="l" fontAlgn="b"/>
                      <a:r>
                        <a:rPr lang="es-ES" sz="1100" u="none" strike="noStrike" dirty="0">
                          <a:effectLst/>
                          <a:latin typeface="Arial" pitchFamily="34" charset="0"/>
                          <a:cs typeface="Arial" pitchFamily="34" charset="0"/>
                        </a:rPr>
                        <a:t>Administración General del Estado</a:t>
                      </a:r>
                      <a:endParaRPr lang="es-ES" sz="1100" b="0" i="0" u="none" strike="noStrike" dirty="0">
                        <a:solidFill>
                          <a:srgbClr val="000000"/>
                        </a:solidFill>
                        <a:effectLst/>
                        <a:latin typeface="Arial" pitchFamily="34" charset="0"/>
                        <a:cs typeface="Arial" pitchFamily="34" charset="0"/>
                      </a:endParaRPr>
                    </a:p>
                  </a:txBody>
                  <a:tcPr marR="7620" marT="7620" marB="0" anchor="b">
                    <a:solidFill>
                      <a:schemeClr val="bg2">
                        <a:lumMod val="75000"/>
                      </a:schemeClr>
                    </a:solidFill>
                  </a:tcPr>
                </a:tc>
                <a:tc>
                  <a:txBody>
                    <a:bodyPr/>
                    <a:lstStyle/>
                    <a:p>
                      <a:pPr algn="r" fontAlgn="b"/>
                      <a:r>
                        <a:rPr lang="es-ES" sz="1100" u="none" strike="noStrike" dirty="0">
                          <a:effectLst/>
                          <a:latin typeface="Arial" pitchFamily="34" charset="0"/>
                          <a:cs typeface="Arial" pitchFamily="34" charset="0"/>
                        </a:rPr>
                        <a:t>36.466.806,90 €</a:t>
                      </a:r>
                      <a:endParaRPr lang="es-ES" sz="1100" b="0" i="0" u="none" strike="noStrike" dirty="0">
                        <a:solidFill>
                          <a:srgbClr val="000000"/>
                        </a:solidFill>
                        <a:effectLst/>
                        <a:latin typeface="Arial" pitchFamily="34" charset="0"/>
                        <a:cs typeface="Arial" pitchFamily="34" charset="0"/>
                      </a:endParaRPr>
                    </a:p>
                  </a:txBody>
                  <a:tcPr marL="7620" marR="7620" marT="7620" marB="0" anchor="b">
                    <a:solidFill>
                      <a:schemeClr val="accent3">
                        <a:lumMod val="40000"/>
                        <a:lumOff val="60000"/>
                      </a:schemeClr>
                    </a:solidFill>
                  </a:tcPr>
                </a:tc>
                <a:tc>
                  <a:txBody>
                    <a:bodyPr/>
                    <a:lstStyle/>
                    <a:p>
                      <a:pPr algn="r" fontAlgn="b"/>
                      <a:r>
                        <a:rPr lang="es-ES" sz="1100" u="none" strike="noStrike" dirty="0">
                          <a:effectLst/>
                          <a:latin typeface="Arial" pitchFamily="34" charset="0"/>
                          <a:cs typeface="Arial" pitchFamily="34" charset="0"/>
                        </a:rPr>
                        <a:t>120</a:t>
                      </a:r>
                      <a:endParaRPr lang="es-ES" sz="1100" b="0" i="0" u="none" strike="noStrike" dirty="0">
                        <a:solidFill>
                          <a:srgbClr val="000000"/>
                        </a:solidFill>
                        <a:effectLst/>
                        <a:latin typeface="Arial" pitchFamily="34" charset="0"/>
                        <a:cs typeface="Arial" pitchFamily="34" charset="0"/>
                      </a:endParaRPr>
                    </a:p>
                  </a:txBody>
                  <a:tcPr marL="7620" marR="7620" marT="7620" marB="0" anchor="b">
                    <a:solidFill>
                      <a:schemeClr val="accent6">
                        <a:lumMod val="20000"/>
                        <a:lumOff val="80000"/>
                      </a:schemeClr>
                    </a:solidFill>
                  </a:tcPr>
                </a:tc>
              </a:tr>
              <a:tr h="182880">
                <a:tc>
                  <a:txBody>
                    <a:bodyPr/>
                    <a:lstStyle/>
                    <a:p>
                      <a:pPr algn="l" fontAlgn="b"/>
                      <a:r>
                        <a:rPr lang="es-ES" sz="1100" u="none" strike="noStrike" dirty="0">
                          <a:effectLst/>
                          <a:latin typeface="Arial" pitchFamily="34" charset="0"/>
                          <a:cs typeface="Arial" pitchFamily="34" charset="0"/>
                        </a:rPr>
                        <a:t>Agencia Estatal</a:t>
                      </a:r>
                      <a:endParaRPr lang="es-ES" sz="1100" b="0" i="0" u="none" strike="noStrike" dirty="0">
                        <a:solidFill>
                          <a:srgbClr val="000000"/>
                        </a:solidFill>
                        <a:effectLst/>
                        <a:latin typeface="Arial" pitchFamily="34" charset="0"/>
                        <a:cs typeface="Arial" pitchFamily="34" charset="0"/>
                      </a:endParaRPr>
                    </a:p>
                  </a:txBody>
                  <a:tcPr marR="7620" marT="7620" marB="0" anchor="b">
                    <a:solidFill>
                      <a:schemeClr val="bg2">
                        <a:lumMod val="75000"/>
                      </a:schemeClr>
                    </a:solidFill>
                  </a:tcPr>
                </a:tc>
                <a:tc>
                  <a:txBody>
                    <a:bodyPr/>
                    <a:lstStyle/>
                    <a:p>
                      <a:pPr algn="r" fontAlgn="b"/>
                      <a:r>
                        <a:rPr lang="es-ES" sz="1100" u="none" strike="noStrike" dirty="0">
                          <a:effectLst/>
                          <a:latin typeface="Arial" pitchFamily="34" charset="0"/>
                          <a:cs typeface="Arial" pitchFamily="34" charset="0"/>
                        </a:rPr>
                        <a:t>0,00 €</a:t>
                      </a:r>
                      <a:endParaRPr lang="es-ES" sz="1100" b="0" i="0" u="none" strike="noStrike" dirty="0">
                        <a:solidFill>
                          <a:srgbClr val="000000"/>
                        </a:solidFill>
                        <a:effectLst/>
                        <a:latin typeface="Arial" pitchFamily="34" charset="0"/>
                        <a:cs typeface="Arial" pitchFamily="34" charset="0"/>
                      </a:endParaRPr>
                    </a:p>
                  </a:txBody>
                  <a:tcPr marL="7620" marR="7620" marT="7620" marB="0" anchor="b">
                    <a:solidFill>
                      <a:schemeClr val="accent3">
                        <a:lumMod val="40000"/>
                        <a:lumOff val="60000"/>
                      </a:schemeClr>
                    </a:solidFill>
                  </a:tcPr>
                </a:tc>
                <a:tc>
                  <a:txBody>
                    <a:bodyPr/>
                    <a:lstStyle/>
                    <a:p>
                      <a:pPr algn="r" fontAlgn="b"/>
                      <a:r>
                        <a:rPr lang="es-ES" sz="1100" u="none" strike="noStrike" dirty="0">
                          <a:effectLst/>
                          <a:latin typeface="Arial" pitchFamily="34" charset="0"/>
                          <a:cs typeface="Arial" pitchFamily="34" charset="0"/>
                        </a:rPr>
                        <a:t>5</a:t>
                      </a:r>
                      <a:endParaRPr lang="es-ES" sz="1100" b="0" i="0" u="none" strike="noStrike" dirty="0">
                        <a:solidFill>
                          <a:srgbClr val="000000"/>
                        </a:solidFill>
                        <a:effectLst/>
                        <a:latin typeface="Arial" pitchFamily="34" charset="0"/>
                        <a:cs typeface="Arial" pitchFamily="34" charset="0"/>
                      </a:endParaRPr>
                    </a:p>
                  </a:txBody>
                  <a:tcPr marL="7620" marR="7620" marT="7620" marB="0" anchor="b">
                    <a:solidFill>
                      <a:schemeClr val="accent6">
                        <a:lumMod val="20000"/>
                        <a:lumOff val="80000"/>
                      </a:schemeClr>
                    </a:solidFill>
                  </a:tcPr>
                </a:tc>
              </a:tr>
              <a:tr h="182880">
                <a:tc>
                  <a:txBody>
                    <a:bodyPr/>
                    <a:lstStyle/>
                    <a:p>
                      <a:pPr algn="l" fontAlgn="b"/>
                      <a:r>
                        <a:rPr lang="es-ES" sz="1100" u="none" strike="noStrike" dirty="0">
                          <a:effectLst/>
                          <a:latin typeface="Arial" pitchFamily="34" charset="0"/>
                          <a:cs typeface="Arial" pitchFamily="34" charset="0"/>
                        </a:rPr>
                        <a:t>Autoridades Portuarias y Puertos del Estado</a:t>
                      </a:r>
                      <a:endParaRPr lang="es-ES" sz="1100" b="0" i="0" u="none" strike="noStrike" dirty="0">
                        <a:solidFill>
                          <a:srgbClr val="000000"/>
                        </a:solidFill>
                        <a:effectLst/>
                        <a:latin typeface="Arial" pitchFamily="34" charset="0"/>
                        <a:cs typeface="Arial" pitchFamily="34" charset="0"/>
                      </a:endParaRPr>
                    </a:p>
                  </a:txBody>
                  <a:tcPr marR="7620" marT="7620" marB="0" anchor="b">
                    <a:solidFill>
                      <a:schemeClr val="bg2">
                        <a:lumMod val="75000"/>
                      </a:schemeClr>
                    </a:solidFill>
                  </a:tcPr>
                </a:tc>
                <a:tc>
                  <a:txBody>
                    <a:bodyPr/>
                    <a:lstStyle/>
                    <a:p>
                      <a:pPr algn="r" fontAlgn="b"/>
                      <a:r>
                        <a:rPr lang="es-ES" sz="1100" u="none" strike="noStrike" dirty="0">
                          <a:effectLst/>
                          <a:latin typeface="Arial" pitchFamily="34" charset="0"/>
                          <a:cs typeface="Arial" pitchFamily="34" charset="0"/>
                        </a:rPr>
                        <a:t>477.739,00 €</a:t>
                      </a:r>
                      <a:endParaRPr lang="es-ES" sz="1100" b="0" i="0" u="none" strike="noStrike" dirty="0">
                        <a:solidFill>
                          <a:srgbClr val="000000"/>
                        </a:solidFill>
                        <a:effectLst/>
                        <a:latin typeface="Arial" pitchFamily="34" charset="0"/>
                        <a:cs typeface="Arial" pitchFamily="34" charset="0"/>
                      </a:endParaRPr>
                    </a:p>
                  </a:txBody>
                  <a:tcPr marL="7620" marR="7620" marT="7620" marB="0" anchor="b">
                    <a:solidFill>
                      <a:schemeClr val="accent3">
                        <a:lumMod val="40000"/>
                        <a:lumOff val="60000"/>
                      </a:schemeClr>
                    </a:solidFill>
                  </a:tcPr>
                </a:tc>
                <a:tc>
                  <a:txBody>
                    <a:bodyPr/>
                    <a:lstStyle/>
                    <a:p>
                      <a:pPr algn="r" fontAlgn="b"/>
                      <a:r>
                        <a:rPr lang="es-ES" sz="1100" u="none" strike="noStrike" dirty="0">
                          <a:effectLst/>
                          <a:latin typeface="Arial" pitchFamily="34" charset="0"/>
                          <a:cs typeface="Arial" pitchFamily="34" charset="0"/>
                        </a:rPr>
                        <a:t>3</a:t>
                      </a:r>
                      <a:endParaRPr lang="es-ES" sz="1100" b="0" i="0" u="none" strike="noStrike" dirty="0">
                        <a:solidFill>
                          <a:srgbClr val="000000"/>
                        </a:solidFill>
                        <a:effectLst/>
                        <a:latin typeface="Arial" pitchFamily="34" charset="0"/>
                        <a:cs typeface="Arial" pitchFamily="34" charset="0"/>
                      </a:endParaRPr>
                    </a:p>
                  </a:txBody>
                  <a:tcPr marL="7620" marR="7620" marT="7620" marB="0" anchor="b">
                    <a:solidFill>
                      <a:schemeClr val="accent6">
                        <a:lumMod val="20000"/>
                        <a:lumOff val="80000"/>
                      </a:schemeClr>
                    </a:solidFill>
                  </a:tcPr>
                </a:tc>
              </a:tr>
              <a:tr h="182880">
                <a:tc>
                  <a:txBody>
                    <a:bodyPr/>
                    <a:lstStyle/>
                    <a:p>
                      <a:pPr algn="l" fontAlgn="b"/>
                      <a:r>
                        <a:rPr lang="es-ES" sz="1100" u="none" strike="noStrike" dirty="0">
                          <a:effectLst/>
                          <a:latin typeface="Arial" pitchFamily="34" charset="0"/>
                          <a:cs typeface="Arial" pitchFamily="34" charset="0"/>
                        </a:rPr>
                        <a:t>Consorcio del Sector Público Estatal</a:t>
                      </a:r>
                      <a:endParaRPr lang="es-ES" sz="1100" b="0" i="0" u="none" strike="noStrike" dirty="0">
                        <a:solidFill>
                          <a:srgbClr val="000000"/>
                        </a:solidFill>
                        <a:effectLst/>
                        <a:latin typeface="Arial" pitchFamily="34" charset="0"/>
                        <a:cs typeface="Arial" pitchFamily="34" charset="0"/>
                      </a:endParaRPr>
                    </a:p>
                  </a:txBody>
                  <a:tcPr marR="7620" marT="7620" marB="0" anchor="b">
                    <a:solidFill>
                      <a:schemeClr val="bg2">
                        <a:lumMod val="75000"/>
                      </a:schemeClr>
                    </a:solidFill>
                  </a:tcPr>
                </a:tc>
                <a:tc>
                  <a:txBody>
                    <a:bodyPr/>
                    <a:lstStyle/>
                    <a:p>
                      <a:pPr algn="r" fontAlgn="b"/>
                      <a:r>
                        <a:rPr lang="es-ES" sz="1100" u="none" strike="noStrike" dirty="0">
                          <a:effectLst/>
                          <a:latin typeface="Arial" pitchFamily="34" charset="0"/>
                          <a:cs typeface="Arial" pitchFamily="34" charset="0"/>
                        </a:rPr>
                        <a:t>107.591,55 €</a:t>
                      </a:r>
                      <a:endParaRPr lang="es-ES" sz="1100" b="0" i="0" u="none" strike="noStrike" dirty="0">
                        <a:solidFill>
                          <a:srgbClr val="000000"/>
                        </a:solidFill>
                        <a:effectLst/>
                        <a:latin typeface="Arial" pitchFamily="34" charset="0"/>
                        <a:cs typeface="Arial" pitchFamily="34" charset="0"/>
                      </a:endParaRPr>
                    </a:p>
                  </a:txBody>
                  <a:tcPr marL="7620" marR="7620" marT="7620" marB="0" anchor="b">
                    <a:solidFill>
                      <a:schemeClr val="accent3">
                        <a:lumMod val="40000"/>
                        <a:lumOff val="60000"/>
                      </a:schemeClr>
                    </a:solidFill>
                  </a:tcPr>
                </a:tc>
                <a:tc>
                  <a:txBody>
                    <a:bodyPr/>
                    <a:lstStyle/>
                    <a:p>
                      <a:pPr algn="r" fontAlgn="b"/>
                      <a:r>
                        <a:rPr lang="es-ES" sz="1100" u="none" strike="noStrike" dirty="0">
                          <a:effectLst/>
                          <a:latin typeface="Arial" pitchFamily="34" charset="0"/>
                          <a:cs typeface="Arial" pitchFamily="34" charset="0"/>
                        </a:rPr>
                        <a:t>2</a:t>
                      </a:r>
                      <a:endParaRPr lang="es-ES" sz="1100" b="0" i="0" u="none" strike="noStrike" dirty="0">
                        <a:solidFill>
                          <a:srgbClr val="000000"/>
                        </a:solidFill>
                        <a:effectLst/>
                        <a:latin typeface="Arial" pitchFamily="34" charset="0"/>
                        <a:cs typeface="Arial" pitchFamily="34" charset="0"/>
                      </a:endParaRPr>
                    </a:p>
                  </a:txBody>
                  <a:tcPr marL="7620" marR="7620" marT="7620" marB="0" anchor="b">
                    <a:solidFill>
                      <a:schemeClr val="accent6">
                        <a:lumMod val="20000"/>
                        <a:lumOff val="80000"/>
                      </a:schemeClr>
                    </a:solidFill>
                  </a:tcPr>
                </a:tc>
              </a:tr>
              <a:tr h="182880">
                <a:tc>
                  <a:txBody>
                    <a:bodyPr/>
                    <a:lstStyle/>
                    <a:p>
                      <a:pPr algn="l" fontAlgn="b"/>
                      <a:r>
                        <a:rPr lang="es-ES" sz="1100" u="none" strike="noStrike" dirty="0">
                          <a:effectLst/>
                          <a:latin typeface="Arial" pitchFamily="34" charset="0"/>
                          <a:cs typeface="Arial" pitchFamily="34" charset="0"/>
                        </a:rPr>
                        <a:t>Entidad Pública Empresarial</a:t>
                      </a:r>
                      <a:endParaRPr lang="es-ES" sz="1100" b="0" i="0" u="none" strike="noStrike" dirty="0">
                        <a:solidFill>
                          <a:srgbClr val="000000"/>
                        </a:solidFill>
                        <a:effectLst/>
                        <a:latin typeface="Arial" pitchFamily="34" charset="0"/>
                        <a:cs typeface="Arial" pitchFamily="34" charset="0"/>
                      </a:endParaRPr>
                    </a:p>
                  </a:txBody>
                  <a:tcPr marR="7620" marT="7620" marB="0" anchor="b">
                    <a:solidFill>
                      <a:schemeClr val="bg2">
                        <a:lumMod val="75000"/>
                      </a:schemeClr>
                    </a:solidFill>
                  </a:tcPr>
                </a:tc>
                <a:tc>
                  <a:txBody>
                    <a:bodyPr/>
                    <a:lstStyle/>
                    <a:p>
                      <a:pPr algn="r" fontAlgn="b"/>
                      <a:r>
                        <a:rPr lang="es-ES" sz="1100" u="none" strike="noStrike" dirty="0">
                          <a:effectLst/>
                          <a:latin typeface="Arial" pitchFamily="34" charset="0"/>
                          <a:cs typeface="Arial" pitchFamily="34" charset="0"/>
                        </a:rPr>
                        <a:t>6.165.500,00 €</a:t>
                      </a:r>
                      <a:endParaRPr lang="es-ES" sz="1100" b="0" i="0" u="none" strike="noStrike" dirty="0">
                        <a:solidFill>
                          <a:srgbClr val="000000"/>
                        </a:solidFill>
                        <a:effectLst/>
                        <a:latin typeface="Arial" pitchFamily="34" charset="0"/>
                        <a:cs typeface="Arial" pitchFamily="34" charset="0"/>
                      </a:endParaRPr>
                    </a:p>
                  </a:txBody>
                  <a:tcPr marL="7620" marR="7620" marT="7620" marB="0" anchor="b">
                    <a:solidFill>
                      <a:schemeClr val="accent3">
                        <a:lumMod val="40000"/>
                        <a:lumOff val="60000"/>
                      </a:schemeClr>
                    </a:solidFill>
                  </a:tcPr>
                </a:tc>
                <a:tc>
                  <a:txBody>
                    <a:bodyPr/>
                    <a:lstStyle/>
                    <a:p>
                      <a:pPr algn="r" fontAlgn="b"/>
                      <a:r>
                        <a:rPr lang="es-ES" sz="1100" u="none" strike="noStrike" dirty="0">
                          <a:effectLst/>
                          <a:latin typeface="Arial" pitchFamily="34" charset="0"/>
                          <a:cs typeface="Arial" pitchFamily="34" charset="0"/>
                        </a:rPr>
                        <a:t>5</a:t>
                      </a:r>
                      <a:endParaRPr lang="es-ES" sz="1100" b="0" i="0" u="none" strike="noStrike" dirty="0">
                        <a:solidFill>
                          <a:srgbClr val="000000"/>
                        </a:solidFill>
                        <a:effectLst/>
                        <a:latin typeface="Arial" pitchFamily="34" charset="0"/>
                        <a:cs typeface="Arial" pitchFamily="34" charset="0"/>
                      </a:endParaRPr>
                    </a:p>
                  </a:txBody>
                  <a:tcPr marL="7620" marR="7620" marT="7620" marB="0" anchor="b">
                    <a:solidFill>
                      <a:schemeClr val="accent6">
                        <a:lumMod val="20000"/>
                        <a:lumOff val="80000"/>
                      </a:schemeClr>
                    </a:solidFill>
                  </a:tcPr>
                </a:tc>
              </a:tr>
              <a:tr h="182880">
                <a:tc>
                  <a:txBody>
                    <a:bodyPr/>
                    <a:lstStyle/>
                    <a:p>
                      <a:pPr algn="l" fontAlgn="b"/>
                      <a:r>
                        <a:rPr lang="es-ES" sz="1100" u="none" strike="noStrike" dirty="0">
                          <a:effectLst/>
                          <a:latin typeface="Arial" pitchFamily="34" charset="0"/>
                          <a:cs typeface="Arial" pitchFamily="34" charset="0"/>
                        </a:rPr>
                        <a:t>Organismo autónomo</a:t>
                      </a:r>
                      <a:endParaRPr lang="es-ES" sz="1100" b="0" i="0" u="none" strike="noStrike" dirty="0">
                        <a:solidFill>
                          <a:srgbClr val="000000"/>
                        </a:solidFill>
                        <a:effectLst/>
                        <a:latin typeface="Arial" pitchFamily="34" charset="0"/>
                        <a:cs typeface="Arial" pitchFamily="34" charset="0"/>
                      </a:endParaRPr>
                    </a:p>
                  </a:txBody>
                  <a:tcPr marR="7620" marT="7620" marB="0" anchor="b">
                    <a:solidFill>
                      <a:schemeClr val="bg2">
                        <a:lumMod val="75000"/>
                      </a:schemeClr>
                    </a:solidFill>
                  </a:tcPr>
                </a:tc>
                <a:tc>
                  <a:txBody>
                    <a:bodyPr/>
                    <a:lstStyle/>
                    <a:p>
                      <a:pPr algn="r" fontAlgn="b"/>
                      <a:r>
                        <a:rPr lang="es-ES" sz="1100" u="none" strike="noStrike" dirty="0">
                          <a:effectLst/>
                          <a:latin typeface="Arial" pitchFamily="34" charset="0"/>
                          <a:cs typeface="Arial" pitchFamily="34" charset="0"/>
                        </a:rPr>
                        <a:t>19.237.200,07 €</a:t>
                      </a:r>
                      <a:endParaRPr lang="es-ES" sz="1100" b="0" i="0" u="none" strike="noStrike" dirty="0">
                        <a:solidFill>
                          <a:srgbClr val="000000"/>
                        </a:solidFill>
                        <a:effectLst/>
                        <a:latin typeface="Arial" pitchFamily="34" charset="0"/>
                        <a:cs typeface="Arial" pitchFamily="34" charset="0"/>
                      </a:endParaRPr>
                    </a:p>
                  </a:txBody>
                  <a:tcPr marL="7620" marR="7620" marT="7620" marB="0" anchor="b">
                    <a:solidFill>
                      <a:schemeClr val="accent3">
                        <a:lumMod val="40000"/>
                        <a:lumOff val="60000"/>
                      </a:schemeClr>
                    </a:solidFill>
                  </a:tcPr>
                </a:tc>
                <a:tc>
                  <a:txBody>
                    <a:bodyPr/>
                    <a:lstStyle/>
                    <a:p>
                      <a:pPr algn="r" fontAlgn="b"/>
                      <a:r>
                        <a:rPr lang="es-ES" sz="1100" u="none" strike="noStrike" dirty="0">
                          <a:effectLst/>
                          <a:latin typeface="Arial" pitchFamily="34" charset="0"/>
                          <a:cs typeface="Arial" pitchFamily="34" charset="0"/>
                        </a:rPr>
                        <a:t>56</a:t>
                      </a:r>
                      <a:endParaRPr lang="es-ES" sz="1100" b="0" i="0" u="none" strike="noStrike" dirty="0">
                        <a:solidFill>
                          <a:srgbClr val="000000"/>
                        </a:solidFill>
                        <a:effectLst/>
                        <a:latin typeface="Arial" pitchFamily="34" charset="0"/>
                        <a:cs typeface="Arial" pitchFamily="34" charset="0"/>
                      </a:endParaRPr>
                    </a:p>
                  </a:txBody>
                  <a:tcPr marL="7620" marR="7620" marT="7620" marB="0" anchor="b">
                    <a:solidFill>
                      <a:schemeClr val="accent6">
                        <a:lumMod val="20000"/>
                        <a:lumOff val="80000"/>
                      </a:schemeClr>
                    </a:solidFill>
                  </a:tcPr>
                </a:tc>
              </a:tr>
              <a:tr h="182880">
                <a:tc>
                  <a:txBody>
                    <a:bodyPr/>
                    <a:lstStyle/>
                    <a:p>
                      <a:pPr algn="l" fontAlgn="b"/>
                      <a:r>
                        <a:rPr lang="es-ES" sz="1100" u="none" strike="noStrike" dirty="0">
                          <a:effectLst/>
                          <a:latin typeface="Arial" pitchFamily="34" charset="0"/>
                          <a:cs typeface="Arial" pitchFamily="34" charset="0"/>
                        </a:rPr>
                        <a:t>Otras Entidades estatales de Derecho Público</a:t>
                      </a:r>
                      <a:endParaRPr lang="es-ES" sz="1100" b="0" i="0" u="none" strike="noStrike" dirty="0">
                        <a:solidFill>
                          <a:srgbClr val="000000"/>
                        </a:solidFill>
                        <a:effectLst/>
                        <a:latin typeface="Arial" pitchFamily="34" charset="0"/>
                        <a:cs typeface="Arial" pitchFamily="34" charset="0"/>
                      </a:endParaRPr>
                    </a:p>
                  </a:txBody>
                  <a:tcPr marR="7620" marT="7620" marB="0" anchor="b">
                    <a:solidFill>
                      <a:schemeClr val="bg2">
                        <a:lumMod val="75000"/>
                      </a:schemeClr>
                    </a:solidFill>
                  </a:tcPr>
                </a:tc>
                <a:tc>
                  <a:txBody>
                    <a:bodyPr/>
                    <a:lstStyle/>
                    <a:p>
                      <a:pPr algn="r" fontAlgn="b"/>
                      <a:r>
                        <a:rPr lang="es-ES" sz="1100" u="none" strike="noStrike" dirty="0">
                          <a:effectLst/>
                          <a:latin typeface="Arial" pitchFamily="34" charset="0"/>
                          <a:cs typeface="Arial" pitchFamily="34" charset="0"/>
                        </a:rPr>
                        <a:t>0,00 €</a:t>
                      </a:r>
                      <a:endParaRPr lang="es-ES" sz="1100" b="0" i="0" u="none" strike="noStrike" dirty="0">
                        <a:solidFill>
                          <a:srgbClr val="000000"/>
                        </a:solidFill>
                        <a:effectLst/>
                        <a:latin typeface="Arial" pitchFamily="34" charset="0"/>
                        <a:cs typeface="Arial" pitchFamily="34" charset="0"/>
                      </a:endParaRPr>
                    </a:p>
                  </a:txBody>
                  <a:tcPr marL="7620" marR="7620" marT="7620" marB="0" anchor="b">
                    <a:solidFill>
                      <a:schemeClr val="accent3">
                        <a:lumMod val="40000"/>
                        <a:lumOff val="60000"/>
                      </a:schemeClr>
                    </a:solidFill>
                  </a:tcPr>
                </a:tc>
                <a:tc>
                  <a:txBody>
                    <a:bodyPr/>
                    <a:lstStyle/>
                    <a:p>
                      <a:pPr algn="r" fontAlgn="b"/>
                      <a:r>
                        <a:rPr lang="es-ES" sz="1100" u="none" strike="noStrike" dirty="0">
                          <a:effectLst/>
                          <a:latin typeface="Arial" pitchFamily="34" charset="0"/>
                          <a:cs typeface="Arial" pitchFamily="34" charset="0"/>
                        </a:rPr>
                        <a:t>1</a:t>
                      </a:r>
                      <a:endParaRPr lang="es-ES" sz="1100" b="0" i="0" u="none" strike="noStrike" dirty="0">
                        <a:solidFill>
                          <a:srgbClr val="000000"/>
                        </a:solidFill>
                        <a:effectLst/>
                        <a:latin typeface="Arial" pitchFamily="34" charset="0"/>
                        <a:cs typeface="Arial" pitchFamily="34" charset="0"/>
                      </a:endParaRPr>
                    </a:p>
                  </a:txBody>
                  <a:tcPr marL="7620" marR="7620" marT="7620" marB="0" anchor="b">
                    <a:solidFill>
                      <a:schemeClr val="accent6">
                        <a:lumMod val="20000"/>
                        <a:lumOff val="80000"/>
                      </a:schemeClr>
                    </a:solidFill>
                  </a:tcPr>
                </a:tc>
              </a:tr>
              <a:tr h="182880">
                <a:tc>
                  <a:txBody>
                    <a:bodyPr/>
                    <a:lstStyle/>
                    <a:p>
                      <a:pPr algn="l" fontAlgn="b"/>
                      <a:r>
                        <a:rPr lang="es-ES" sz="1100" u="none" strike="noStrike" dirty="0">
                          <a:effectLst/>
                          <a:latin typeface="Arial" pitchFamily="34" charset="0"/>
                          <a:cs typeface="Arial" pitchFamily="34" charset="0"/>
                        </a:rPr>
                        <a:t>Otras entidades estatales de Derecho Público (art. 2.1.g) de la LGP)</a:t>
                      </a:r>
                      <a:endParaRPr lang="es-ES" sz="1100" b="0" i="0" u="none" strike="noStrike" dirty="0">
                        <a:solidFill>
                          <a:srgbClr val="000000"/>
                        </a:solidFill>
                        <a:effectLst/>
                        <a:latin typeface="Arial" pitchFamily="34" charset="0"/>
                        <a:cs typeface="Arial" pitchFamily="34" charset="0"/>
                      </a:endParaRPr>
                    </a:p>
                  </a:txBody>
                  <a:tcPr marR="7620" marT="7620" marB="0" anchor="b">
                    <a:solidFill>
                      <a:schemeClr val="bg2">
                        <a:lumMod val="75000"/>
                      </a:schemeClr>
                    </a:solidFill>
                  </a:tcPr>
                </a:tc>
                <a:tc>
                  <a:txBody>
                    <a:bodyPr/>
                    <a:lstStyle/>
                    <a:p>
                      <a:pPr algn="r" fontAlgn="b"/>
                      <a:r>
                        <a:rPr lang="es-ES" sz="1100" u="none" strike="noStrike" dirty="0">
                          <a:effectLst/>
                          <a:latin typeface="Arial" pitchFamily="34" charset="0"/>
                          <a:cs typeface="Arial" pitchFamily="34" charset="0"/>
                        </a:rPr>
                        <a:t>225.200,00 €</a:t>
                      </a:r>
                      <a:endParaRPr lang="es-ES" sz="1100" b="0" i="0" u="none" strike="noStrike" dirty="0">
                        <a:solidFill>
                          <a:srgbClr val="000000"/>
                        </a:solidFill>
                        <a:effectLst/>
                        <a:latin typeface="Arial" pitchFamily="34" charset="0"/>
                        <a:cs typeface="Arial" pitchFamily="34" charset="0"/>
                      </a:endParaRPr>
                    </a:p>
                  </a:txBody>
                  <a:tcPr marL="7620" marR="7620" marT="7620" marB="0" anchor="b">
                    <a:solidFill>
                      <a:schemeClr val="accent3">
                        <a:lumMod val="40000"/>
                        <a:lumOff val="60000"/>
                      </a:schemeClr>
                    </a:solidFill>
                  </a:tcPr>
                </a:tc>
                <a:tc>
                  <a:txBody>
                    <a:bodyPr/>
                    <a:lstStyle/>
                    <a:p>
                      <a:pPr algn="r" fontAlgn="b"/>
                      <a:r>
                        <a:rPr lang="es-ES" sz="1100" u="none" strike="noStrike" dirty="0">
                          <a:effectLst/>
                          <a:latin typeface="Arial" pitchFamily="34" charset="0"/>
                          <a:cs typeface="Arial" pitchFamily="34" charset="0"/>
                        </a:rPr>
                        <a:t>6</a:t>
                      </a:r>
                      <a:endParaRPr lang="es-ES" sz="1100" b="0" i="0" u="none" strike="noStrike" dirty="0">
                        <a:solidFill>
                          <a:srgbClr val="000000"/>
                        </a:solidFill>
                        <a:effectLst/>
                        <a:latin typeface="Arial" pitchFamily="34" charset="0"/>
                        <a:cs typeface="Arial" pitchFamily="34" charset="0"/>
                      </a:endParaRPr>
                    </a:p>
                  </a:txBody>
                  <a:tcPr marL="7620" marR="7620" marT="7620" marB="0" anchor="b">
                    <a:solidFill>
                      <a:schemeClr val="accent6">
                        <a:lumMod val="20000"/>
                        <a:lumOff val="80000"/>
                      </a:schemeClr>
                    </a:solidFill>
                  </a:tcPr>
                </a:tc>
              </a:tr>
              <a:tr h="182880">
                <a:tc>
                  <a:txBody>
                    <a:bodyPr/>
                    <a:lstStyle/>
                    <a:p>
                      <a:pPr algn="l" fontAlgn="b"/>
                      <a:r>
                        <a:rPr lang="es-ES" sz="1100" u="none" strike="noStrike" dirty="0">
                          <a:effectLst/>
                          <a:latin typeface="Arial" pitchFamily="34" charset="0"/>
                          <a:cs typeface="Arial" pitchFamily="34" charset="0"/>
                        </a:rPr>
                        <a:t>Sociedad Mercantil Estatal</a:t>
                      </a:r>
                      <a:endParaRPr lang="es-ES" sz="1100" b="0" i="0" u="none" strike="noStrike" dirty="0">
                        <a:solidFill>
                          <a:srgbClr val="000000"/>
                        </a:solidFill>
                        <a:effectLst/>
                        <a:latin typeface="Arial" pitchFamily="34" charset="0"/>
                        <a:cs typeface="Arial" pitchFamily="34" charset="0"/>
                      </a:endParaRPr>
                    </a:p>
                  </a:txBody>
                  <a:tcPr marR="7620" marT="7620" marB="0" anchor="b">
                    <a:solidFill>
                      <a:schemeClr val="bg2">
                        <a:lumMod val="75000"/>
                      </a:schemeClr>
                    </a:solidFill>
                  </a:tcPr>
                </a:tc>
                <a:tc>
                  <a:txBody>
                    <a:bodyPr/>
                    <a:lstStyle/>
                    <a:p>
                      <a:pPr algn="r" fontAlgn="b"/>
                      <a:r>
                        <a:rPr lang="es-ES" sz="1100" u="none" strike="noStrike" dirty="0">
                          <a:effectLst/>
                          <a:latin typeface="Arial" pitchFamily="34" charset="0"/>
                          <a:cs typeface="Arial" pitchFamily="34" charset="0"/>
                        </a:rPr>
                        <a:t>350.000,00 €</a:t>
                      </a:r>
                      <a:endParaRPr lang="es-ES" sz="1100" b="0" i="0" u="none" strike="noStrike" dirty="0">
                        <a:solidFill>
                          <a:srgbClr val="000000"/>
                        </a:solidFill>
                        <a:effectLst/>
                        <a:latin typeface="Arial" pitchFamily="34" charset="0"/>
                        <a:cs typeface="Arial" pitchFamily="34" charset="0"/>
                      </a:endParaRPr>
                    </a:p>
                  </a:txBody>
                  <a:tcPr marL="7620" marR="7620" marT="7620" marB="0" anchor="b">
                    <a:solidFill>
                      <a:schemeClr val="accent3">
                        <a:lumMod val="40000"/>
                        <a:lumOff val="60000"/>
                      </a:schemeClr>
                    </a:solidFill>
                  </a:tcPr>
                </a:tc>
                <a:tc>
                  <a:txBody>
                    <a:bodyPr/>
                    <a:lstStyle/>
                    <a:p>
                      <a:pPr algn="r" fontAlgn="b"/>
                      <a:r>
                        <a:rPr lang="es-ES" sz="1100" u="none" strike="noStrike" dirty="0">
                          <a:effectLst/>
                          <a:latin typeface="Arial" pitchFamily="34" charset="0"/>
                          <a:cs typeface="Arial" pitchFamily="34" charset="0"/>
                        </a:rPr>
                        <a:t>9</a:t>
                      </a:r>
                      <a:endParaRPr lang="es-ES" sz="1100" b="0" i="0" u="none" strike="noStrike" dirty="0">
                        <a:solidFill>
                          <a:srgbClr val="000000"/>
                        </a:solidFill>
                        <a:effectLst/>
                        <a:latin typeface="Arial" pitchFamily="34" charset="0"/>
                        <a:cs typeface="Arial" pitchFamily="34" charset="0"/>
                      </a:endParaRPr>
                    </a:p>
                  </a:txBody>
                  <a:tcPr marL="7620" marR="7620" marT="7620" marB="0" anchor="b">
                    <a:solidFill>
                      <a:schemeClr val="accent6">
                        <a:lumMod val="20000"/>
                        <a:lumOff val="80000"/>
                      </a:schemeClr>
                    </a:solidFill>
                  </a:tcPr>
                </a:tc>
              </a:tr>
              <a:tr h="182880">
                <a:tc>
                  <a:txBody>
                    <a:bodyPr/>
                    <a:lstStyle/>
                    <a:p>
                      <a:pPr algn="l" fontAlgn="b"/>
                      <a:endParaRPr lang="es-ES" sz="1100" b="0" i="0" u="none" strike="noStrike" dirty="0">
                        <a:solidFill>
                          <a:srgbClr val="000000"/>
                        </a:solidFill>
                        <a:effectLst/>
                        <a:latin typeface="Arial" pitchFamily="34" charset="0"/>
                        <a:cs typeface="Arial" pitchFamily="34" charset="0"/>
                      </a:endParaRPr>
                    </a:p>
                  </a:txBody>
                  <a:tcPr marR="7620" marT="7620" marB="0" anchor="b">
                    <a:solidFill>
                      <a:schemeClr val="accent4">
                        <a:lumMod val="75000"/>
                      </a:schemeClr>
                    </a:solidFill>
                  </a:tcPr>
                </a:tc>
                <a:tc>
                  <a:txBody>
                    <a:bodyPr/>
                    <a:lstStyle/>
                    <a:p>
                      <a:pPr algn="l" fontAlgn="b"/>
                      <a:endParaRPr lang="es-ES" sz="1100" b="0" i="0" u="none" strike="noStrike" dirty="0">
                        <a:solidFill>
                          <a:srgbClr val="000000"/>
                        </a:solidFill>
                        <a:effectLst/>
                        <a:latin typeface="Arial" pitchFamily="34" charset="0"/>
                        <a:cs typeface="Arial" pitchFamily="34" charset="0"/>
                      </a:endParaRPr>
                    </a:p>
                  </a:txBody>
                  <a:tcPr marL="7620" marR="7620" marT="7620" marB="0" anchor="b">
                    <a:solidFill>
                      <a:schemeClr val="accent4">
                        <a:lumMod val="75000"/>
                      </a:schemeClr>
                    </a:solidFill>
                  </a:tcPr>
                </a:tc>
                <a:tc>
                  <a:txBody>
                    <a:bodyPr/>
                    <a:lstStyle/>
                    <a:p>
                      <a:pPr algn="l" fontAlgn="b"/>
                      <a:endParaRPr lang="es-ES" sz="1100" b="0" i="0" u="none" strike="noStrike" dirty="0">
                        <a:solidFill>
                          <a:srgbClr val="000000"/>
                        </a:solidFill>
                        <a:effectLst/>
                        <a:latin typeface="Arial" pitchFamily="34" charset="0"/>
                        <a:cs typeface="Arial" pitchFamily="34" charset="0"/>
                      </a:endParaRPr>
                    </a:p>
                  </a:txBody>
                  <a:tcPr marL="7620" marR="7620" marT="7620" marB="0" anchor="b">
                    <a:solidFill>
                      <a:schemeClr val="accent4">
                        <a:lumMod val="75000"/>
                      </a:schemeClr>
                    </a:solidFill>
                  </a:tcPr>
                </a:tc>
              </a:tr>
              <a:tr h="182880">
                <a:tc>
                  <a:txBody>
                    <a:bodyPr/>
                    <a:lstStyle/>
                    <a:p>
                      <a:pPr algn="l" fontAlgn="b"/>
                      <a:r>
                        <a:rPr lang="es-ES" sz="1100" b="1" u="none" strike="noStrike" dirty="0">
                          <a:effectLst/>
                          <a:latin typeface="Arial" pitchFamily="34" charset="0"/>
                          <a:cs typeface="Arial" pitchFamily="34" charset="0"/>
                        </a:rPr>
                        <a:t>Entidades vinculadas o dependientes de una Entidad Local</a:t>
                      </a:r>
                      <a:endParaRPr lang="es-ES" sz="1100" b="1" i="0" u="none" strike="noStrike" dirty="0">
                        <a:solidFill>
                          <a:srgbClr val="000000"/>
                        </a:solidFill>
                        <a:effectLst/>
                        <a:latin typeface="Arial" pitchFamily="34" charset="0"/>
                        <a:cs typeface="Arial" pitchFamily="34" charset="0"/>
                      </a:endParaRPr>
                    </a:p>
                  </a:txBody>
                  <a:tcPr marL="7620" marR="7620" marT="7620" marB="0" anchor="b">
                    <a:solidFill>
                      <a:schemeClr val="bg2">
                        <a:lumMod val="75000"/>
                        <a:alpha val="16000"/>
                      </a:schemeClr>
                    </a:solidFill>
                  </a:tcPr>
                </a:tc>
                <a:tc>
                  <a:txBody>
                    <a:bodyPr/>
                    <a:lstStyle/>
                    <a:p>
                      <a:pPr algn="r" fontAlgn="b"/>
                      <a:r>
                        <a:rPr lang="es-ES" sz="1100" u="none" strike="noStrike" dirty="0">
                          <a:effectLst/>
                          <a:latin typeface="Arial" pitchFamily="34" charset="0"/>
                          <a:cs typeface="Arial" pitchFamily="34" charset="0"/>
                        </a:rPr>
                        <a:t>665.512,71 €</a:t>
                      </a:r>
                      <a:endParaRPr lang="es-ES" sz="1100" b="1" i="0" u="none" strike="noStrike" dirty="0">
                        <a:solidFill>
                          <a:srgbClr val="000000"/>
                        </a:solidFill>
                        <a:effectLst/>
                        <a:latin typeface="Arial" pitchFamily="34" charset="0"/>
                        <a:cs typeface="Arial" pitchFamily="34" charset="0"/>
                      </a:endParaRPr>
                    </a:p>
                  </a:txBody>
                  <a:tcPr marL="7620" marR="7620" marT="7620" marB="0" anchor="b">
                    <a:solidFill>
                      <a:schemeClr val="accent3">
                        <a:lumMod val="40000"/>
                        <a:lumOff val="60000"/>
                      </a:schemeClr>
                    </a:solidFill>
                  </a:tcPr>
                </a:tc>
                <a:tc>
                  <a:txBody>
                    <a:bodyPr/>
                    <a:lstStyle/>
                    <a:p>
                      <a:pPr algn="r" fontAlgn="b"/>
                      <a:r>
                        <a:rPr lang="es-ES" sz="1100" u="none" strike="noStrike" dirty="0">
                          <a:effectLst/>
                          <a:latin typeface="Arial" pitchFamily="34" charset="0"/>
                          <a:cs typeface="Arial" pitchFamily="34" charset="0"/>
                        </a:rPr>
                        <a:t>13</a:t>
                      </a:r>
                      <a:endParaRPr lang="es-ES" sz="1100" b="1" i="0" u="none" strike="noStrike" dirty="0">
                        <a:solidFill>
                          <a:srgbClr val="000000"/>
                        </a:solidFill>
                        <a:effectLst/>
                        <a:latin typeface="Arial" pitchFamily="34" charset="0"/>
                        <a:cs typeface="Arial" pitchFamily="34" charset="0"/>
                      </a:endParaRPr>
                    </a:p>
                  </a:txBody>
                  <a:tcPr marL="7620" marR="7620" marT="7620" marB="0" anchor="b">
                    <a:solidFill>
                      <a:schemeClr val="accent6">
                        <a:lumMod val="20000"/>
                        <a:lumOff val="80000"/>
                      </a:schemeClr>
                    </a:solidFill>
                  </a:tcPr>
                </a:tc>
              </a:tr>
              <a:tr h="182880">
                <a:tc>
                  <a:txBody>
                    <a:bodyPr/>
                    <a:lstStyle/>
                    <a:p>
                      <a:pPr algn="l" fontAlgn="b"/>
                      <a:r>
                        <a:rPr lang="es-ES" sz="1100" u="none" strike="noStrike" dirty="0">
                          <a:effectLst/>
                          <a:latin typeface="Arial" pitchFamily="34" charset="0"/>
                          <a:cs typeface="Arial" pitchFamily="34" charset="0"/>
                        </a:rPr>
                        <a:t>Administración General del Estado</a:t>
                      </a:r>
                      <a:endParaRPr lang="es-ES" sz="1100" b="0" i="0" u="none" strike="noStrike" dirty="0">
                        <a:solidFill>
                          <a:srgbClr val="000000"/>
                        </a:solidFill>
                        <a:effectLst/>
                        <a:latin typeface="Arial" pitchFamily="34" charset="0"/>
                        <a:cs typeface="Arial" pitchFamily="34" charset="0"/>
                      </a:endParaRPr>
                    </a:p>
                  </a:txBody>
                  <a:tcPr marR="7620" marT="7620" marB="0" anchor="b">
                    <a:solidFill>
                      <a:schemeClr val="bg2">
                        <a:lumMod val="75000"/>
                        <a:alpha val="16000"/>
                      </a:schemeClr>
                    </a:solidFill>
                  </a:tcPr>
                </a:tc>
                <a:tc>
                  <a:txBody>
                    <a:bodyPr/>
                    <a:lstStyle/>
                    <a:p>
                      <a:pPr algn="r" fontAlgn="b"/>
                      <a:r>
                        <a:rPr lang="es-ES" sz="1100" u="none" strike="noStrike" dirty="0">
                          <a:effectLst/>
                          <a:latin typeface="Arial" pitchFamily="34" charset="0"/>
                          <a:cs typeface="Arial" pitchFamily="34" charset="0"/>
                        </a:rPr>
                        <a:t>73.750,00 €</a:t>
                      </a:r>
                      <a:endParaRPr lang="es-ES" sz="1100" b="0" i="0" u="none" strike="noStrike" dirty="0">
                        <a:solidFill>
                          <a:srgbClr val="000000"/>
                        </a:solidFill>
                        <a:effectLst/>
                        <a:latin typeface="Arial" pitchFamily="34" charset="0"/>
                        <a:cs typeface="Arial" pitchFamily="34" charset="0"/>
                      </a:endParaRPr>
                    </a:p>
                  </a:txBody>
                  <a:tcPr marL="7620" marR="7620" marT="7620" marB="0" anchor="b">
                    <a:solidFill>
                      <a:schemeClr val="accent3">
                        <a:lumMod val="40000"/>
                        <a:lumOff val="60000"/>
                      </a:schemeClr>
                    </a:solidFill>
                  </a:tcPr>
                </a:tc>
                <a:tc>
                  <a:txBody>
                    <a:bodyPr/>
                    <a:lstStyle/>
                    <a:p>
                      <a:pPr algn="r" fontAlgn="b"/>
                      <a:r>
                        <a:rPr lang="es-ES" sz="1100" u="none" strike="noStrike" dirty="0">
                          <a:effectLst/>
                          <a:latin typeface="Arial" pitchFamily="34" charset="0"/>
                          <a:cs typeface="Arial" pitchFamily="34" charset="0"/>
                        </a:rPr>
                        <a:t>4</a:t>
                      </a:r>
                      <a:endParaRPr lang="es-ES" sz="1100" b="0" i="0" u="none" strike="noStrike" dirty="0">
                        <a:solidFill>
                          <a:srgbClr val="000000"/>
                        </a:solidFill>
                        <a:effectLst/>
                        <a:latin typeface="Arial" pitchFamily="34" charset="0"/>
                        <a:cs typeface="Arial" pitchFamily="34" charset="0"/>
                      </a:endParaRPr>
                    </a:p>
                  </a:txBody>
                  <a:tcPr marL="7620" marR="7620" marT="7620" marB="0" anchor="b">
                    <a:solidFill>
                      <a:schemeClr val="accent6">
                        <a:lumMod val="20000"/>
                        <a:lumOff val="80000"/>
                      </a:schemeClr>
                    </a:solidFill>
                  </a:tcPr>
                </a:tc>
              </a:tr>
              <a:tr h="182880">
                <a:tc>
                  <a:txBody>
                    <a:bodyPr/>
                    <a:lstStyle/>
                    <a:p>
                      <a:pPr algn="l" fontAlgn="b"/>
                      <a:r>
                        <a:rPr lang="es-ES" sz="1100" u="none" strike="noStrike" dirty="0">
                          <a:effectLst/>
                          <a:latin typeface="Arial" pitchFamily="34" charset="0"/>
                          <a:cs typeface="Arial" pitchFamily="34" charset="0"/>
                        </a:rPr>
                        <a:t>Entidad Gestora o Servicio Común de la Seguridad Social</a:t>
                      </a:r>
                      <a:endParaRPr lang="es-ES" sz="1100" b="0" i="0" u="none" strike="noStrike" dirty="0">
                        <a:solidFill>
                          <a:srgbClr val="000000"/>
                        </a:solidFill>
                        <a:effectLst/>
                        <a:latin typeface="Arial" pitchFamily="34" charset="0"/>
                        <a:cs typeface="Arial" pitchFamily="34" charset="0"/>
                      </a:endParaRPr>
                    </a:p>
                  </a:txBody>
                  <a:tcPr marR="7620" marT="7620" marB="0" anchor="b">
                    <a:solidFill>
                      <a:schemeClr val="bg2">
                        <a:lumMod val="75000"/>
                        <a:alpha val="16000"/>
                      </a:schemeClr>
                    </a:solidFill>
                  </a:tcPr>
                </a:tc>
                <a:tc>
                  <a:txBody>
                    <a:bodyPr/>
                    <a:lstStyle/>
                    <a:p>
                      <a:pPr algn="r" fontAlgn="b"/>
                      <a:r>
                        <a:rPr lang="es-ES" sz="1100" u="none" strike="noStrike" dirty="0">
                          <a:effectLst/>
                          <a:latin typeface="Arial" pitchFamily="34" charset="0"/>
                          <a:cs typeface="Arial" pitchFamily="34" charset="0"/>
                        </a:rPr>
                        <a:t>0,00 €</a:t>
                      </a:r>
                      <a:endParaRPr lang="es-ES" sz="1100" b="0" i="0" u="none" strike="noStrike" dirty="0">
                        <a:solidFill>
                          <a:srgbClr val="000000"/>
                        </a:solidFill>
                        <a:effectLst/>
                        <a:latin typeface="Arial" pitchFamily="34" charset="0"/>
                        <a:cs typeface="Arial" pitchFamily="34" charset="0"/>
                      </a:endParaRPr>
                    </a:p>
                  </a:txBody>
                  <a:tcPr marL="7620" marR="7620" marT="7620" marB="0" anchor="b">
                    <a:solidFill>
                      <a:schemeClr val="accent3">
                        <a:lumMod val="40000"/>
                        <a:lumOff val="60000"/>
                      </a:schemeClr>
                    </a:solidFill>
                  </a:tcPr>
                </a:tc>
                <a:tc>
                  <a:txBody>
                    <a:bodyPr/>
                    <a:lstStyle/>
                    <a:p>
                      <a:pPr algn="r" fontAlgn="b"/>
                      <a:r>
                        <a:rPr lang="es-ES" sz="1100" u="none" strike="noStrike" dirty="0">
                          <a:effectLst/>
                          <a:latin typeface="Arial" pitchFamily="34" charset="0"/>
                          <a:cs typeface="Arial" pitchFamily="34" charset="0"/>
                        </a:rPr>
                        <a:t>1</a:t>
                      </a:r>
                      <a:endParaRPr lang="es-ES" sz="1100" b="0" i="0" u="none" strike="noStrike" dirty="0">
                        <a:solidFill>
                          <a:srgbClr val="000000"/>
                        </a:solidFill>
                        <a:effectLst/>
                        <a:latin typeface="Arial" pitchFamily="34" charset="0"/>
                        <a:cs typeface="Arial" pitchFamily="34" charset="0"/>
                      </a:endParaRPr>
                    </a:p>
                  </a:txBody>
                  <a:tcPr marL="7620" marR="7620" marT="7620" marB="0" anchor="b">
                    <a:solidFill>
                      <a:schemeClr val="accent6">
                        <a:lumMod val="20000"/>
                        <a:lumOff val="80000"/>
                      </a:schemeClr>
                    </a:solidFill>
                  </a:tcPr>
                </a:tc>
              </a:tr>
              <a:tr h="182880">
                <a:tc>
                  <a:txBody>
                    <a:bodyPr/>
                    <a:lstStyle/>
                    <a:p>
                      <a:pPr algn="l" fontAlgn="b"/>
                      <a:r>
                        <a:rPr lang="es-ES" sz="1100" u="none" strike="noStrike" dirty="0">
                          <a:effectLst/>
                          <a:latin typeface="Arial" pitchFamily="34" charset="0"/>
                          <a:cs typeface="Arial" pitchFamily="34" charset="0"/>
                        </a:rPr>
                        <a:t>Organismo autónomo</a:t>
                      </a:r>
                      <a:endParaRPr lang="es-ES" sz="1100" b="0" i="0" u="none" strike="noStrike" dirty="0">
                        <a:solidFill>
                          <a:srgbClr val="000000"/>
                        </a:solidFill>
                        <a:effectLst/>
                        <a:latin typeface="Arial" pitchFamily="34" charset="0"/>
                        <a:cs typeface="Arial" pitchFamily="34" charset="0"/>
                      </a:endParaRPr>
                    </a:p>
                  </a:txBody>
                  <a:tcPr marR="7620" marT="7620" marB="0" anchor="b">
                    <a:solidFill>
                      <a:schemeClr val="bg2">
                        <a:lumMod val="75000"/>
                        <a:alpha val="16000"/>
                      </a:schemeClr>
                    </a:solidFill>
                  </a:tcPr>
                </a:tc>
                <a:tc>
                  <a:txBody>
                    <a:bodyPr/>
                    <a:lstStyle/>
                    <a:p>
                      <a:pPr algn="r" fontAlgn="b"/>
                      <a:r>
                        <a:rPr lang="es-ES" sz="1100" u="none" strike="noStrike" dirty="0">
                          <a:effectLst/>
                          <a:latin typeface="Arial" pitchFamily="34" charset="0"/>
                          <a:cs typeface="Arial" pitchFamily="34" charset="0"/>
                        </a:rPr>
                        <a:t>94.262,71 €</a:t>
                      </a:r>
                      <a:endParaRPr lang="es-ES" sz="1100" b="0" i="0" u="none" strike="noStrike" dirty="0">
                        <a:solidFill>
                          <a:srgbClr val="000000"/>
                        </a:solidFill>
                        <a:effectLst/>
                        <a:latin typeface="Arial" pitchFamily="34" charset="0"/>
                        <a:cs typeface="Arial" pitchFamily="34" charset="0"/>
                      </a:endParaRPr>
                    </a:p>
                  </a:txBody>
                  <a:tcPr marL="7620" marR="7620" marT="7620" marB="0" anchor="b">
                    <a:solidFill>
                      <a:schemeClr val="accent3">
                        <a:lumMod val="40000"/>
                        <a:lumOff val="60000"/>
                      </a:schemeClr>
                    </a:solidFill>
                  </a:tcPr>
                </a:tc>
                <a:tc>
                  <a:txBody>
                    <a:bodyPr/>
                    <a:lstStyle/>
                    <a:p>
                      <a:pPr algn="r" fontAlgn="b"/>
                      <a:r>
                        <a:rPr lang="es-ES" sz="1100" u="none" strike="noStrike" dirty="0">
                          <a:effectLst/>
                          <a:latin typeface="Arial" pitchFamily="34" charset="0"/>
                          <a:cs typeface="Arial" pitchFamily="34" charset="0"/>
                        </a:rPr>
                        <a:t>4</a:t>
                      </a:r>
                      <a:endParaRPr lang="es-ES" sz="1100" b="0" i="0" u="none" strike="noStrike" dirty="0">
                        <a:solidFill>
                          <a:srgbClr val="000000"/>
                        </a:solidFill>
                        <a:effectLst/>
                        <a:latin typeface="Arial" pitchFamily="34" charset="0"/>
                        <a:cs typeface="Arial" pitchFamily="34" charset="0"/>
                      </a:endParaRPr>
                    </a:p>
                  </a:txBody>
                  <a:tcPr marL="7620" marR="7620" marT="7620" marB="0" anchor="b">
                    <a:solidFill>
                      <a:schemeClr val="accent6">
                        <a:lumMod val="20000"/>
                        <a:lumOff val="80000"/>
                      </a:schemeClr>
                    </a:solidFill>
                  </a:tcPr>
                </a:tc>
              </a:tr>
              <a:tr h="182880">
                <a:tc>
                  <a:txBody>
                    <a:bodyPr/>
                    <a:lstStyle/>
                    <a:p>
                      <a:pPr algn="l" fontAlgn="b"/>
                      <a:r>
                        <a:rPr lang="es-ES" sz="1100" u="none" strike="noStrike" dirty="0">
                          <a:effectLst/>
                          <a:latin typeface="Arial" pitchFamily="34" charset="0"/>
                          <a:cs typeface="Arial" pitchFamily="34" charset="0"/>
                        </a:rPr>
                        <a:t>Otras Entidades estatales de Derecho Público</a:t>
                      </a:r>
                      <a:endParaRPr lang="es-ES" sz="1100" b="0" i="0" u="none" strike="noStrike" dirty="0">
                        <a:solidFill>
                          <a:srgbClr val="000000"/>
                        </a:solidFill>
                        <a:effectLst/>
                        <a:latin typeface="Arial" pitchFamily="34" charset="0"/>
                        <a:cs typeface="Arial" pitchFamily="34" charset="0"/>
                      </a:endParaRPr>
                    </a:p>
                  </a:txBody>
                  <a:tcPr marR="7620" marT="7620" marB="0" anchor="b">
                    <a:solidFill>
                      <a:schemeClr val="bg2">
                        <a:lumMod val="75000"/>
                        <a:alpha val="16000"/>
                      </a:schemeClr>
                    </a:solidFill>
                  </a:tcPr>
                </a:tc>
                <a:tc>
                  <a:txBody>
                    <a:bodyPr/>
                    <a:lstStyle/>
                    <a:p>
                      <a:pPr algn="r" fontAlgn="b"/>
                      <a:r>
                        <a:rPr lang="es-ES" sz="1100" u="none" strike="noStrike" dirty="0">
                          <a:effectLst/>
                          <a:latin typeface="Arial" pitchFamily="34" charset="0"/>
                          <a:cs typeface="Arial" pitchFamily="34" charset="0"/>
                        </a:rPr>
                        <a:t>15.000,00 €</a:t>
                      </a:r>
                      <a:endParaRPr lang="es-ES" sz="1100" b="0" i="0" u="none" strike="noStrike" dirty="0">
                        <a:solidFill>
                          <a:srgbClr val="000000"/>
                        </a:solidFill>
                        <a:effectLst/>
                        <a:latin typeface="Arial" pitchFamily="34" charset="0"/>
                        <a:cs typeface="Arial" pitchFamily="34" charset="0"/>
                      </a:endParaRPr>
                    </a:p>
                  </a:txBody>
                  <a:tcPr marL="7620" marR="7620" marT="7620" marB="0" anchor="b">
                    <a:solidFill>
                      <a:schemeClr val="accent3">
                        <a:lumMod val="40000"/>
                        <a:lumOff val="60000"/>
                      </a:schemeClr>
                    </a:solidFill>
                  </a:tcPr>
                </a:tc>
                <a:tc>
                  <a:txBody>
                    <a:bodyPr/>
                    <a:lstStyle/>
                    <a:p>
                      <a:pPr algn="r" fontAlgn="b"/>
                      <a:r>
                        <a:rPr lang="es-ES" sz="1100" u="none" strike="noStrike" dirty="0">
                          <a:effectLst/>
                          <a:latin typeface="Arial" pitchFamily="34" charset="0"/>
                          <a:cs typeface="Arial" pitchFamily="34" charset="0"/>
                        </a:rPr>
                        <a:t>1</a:t>
                      </a:r>
                      <a:endParaRPr lang="es-ES" sz="1100" b="0" i="0" u="none" strike="noStrike" dirty="0">
                        <a:solidFill>
                          <a:srgbClr val="000000"/>
                        </a:solidFill>
                        <a:effectLst/>
                        <a:latin typeface="Arial" pitchFamily="34" charset="0"/>
                        <a:cs typeface="Arial" pitchFamily="34" charset="0"/>
                      </a:endParaRPr>
                    </a:p>
                  </a:txBody>
                  <a:tcPr marL="7620" marR="7620" marT="7620" marB="0" anchor="b">
                    <a:solidFill>
                      <a:schemeClr val="accent6">
                        <a:lumMod val="20000"/>
                        <a:lumOff val="80000"/>
                      </a:schemeClr>
                    </a:solidFill>
                  </a:tcPr>
                </a:tc>
              </a:tr>
              <a:tr h="182880">
                <a:tc>
                  <a:txBody>
                    <a:bodyPr/>
                    <a:lstStyle/>
                    <a:p>
                      <a:pPr algn="l" fontAlgn="b"/>
                      <a:r>
                        <a:rPr lang="es-ES" sz="1100" u="none" strike="noStrike" dirty="0">
                          <a:effectLst/>
                          <a:latin typeface="Arial" pitchFamily="34" charset="0"/>
                          <a:cs typeface="Arial" pitchFamily="34" charset="0"/>
                        </a:rPr>
                        <a:t>Otras entidades estatales de Derecho Público (art. 2.1.g) de la LGP)</a:t>
                      </a:r>
                      <a:endParaRPr lang="es-ES" sz="1100" b="0" i="0" u="none" strike="noStrike" dirty="0">
                        <a:solidFill>
                          <a:srgbClr val="000000"/>
                        </a:solidFill>
                        <a:effectLst/>
                        <a:latin typeface="Arial" pitchFamily="34" charset="0"/>
                        <a:cs typeface="Arial" pitchFamily="34" charset="0"/>
                      </a:endParaRPr>
                    </a:p>
                  </a:txBody>
                  <a:tcPr marR="7620" marT="7620" marB="0" anchor="b">
                    <a:solidFill>
                      <a:schemeClr val="bg2">
                        <a:lumMod val="75000"/>
                        <a:alpha val="16000"/>
                      </a:schemeClr>
                    </a:solidFill>
                  </a:tcPr>
                </a:tc>
                <a:tc>
                  <a:txBody>
                    <a:bodyPr/>
                    <a:lstStyle/>
                    <a:p>
                      <a:pPr algn="r" fontAlgn="b"/>
                      <a:r>
                        <a:rPr lang="es-ES" sz="1100" u="none" strike="noStrike" dirty="0">
                          <a:effectLst/>
                          <a:latin typeface="Arial" pitchFamily="34" charset="0"/>
                          <a:cs typeface="Arial" pitchFamily="34" charset="0"/>
                        </a:rPr>
                        <a:t>404.500,00 €</a:t>
                      </a:r>
                      <a:endParaRPr lang="es-ES" sz="1100" b="0" i="0" u="none" strike="noStrike" dirty="0">
                        <a:solidFill>
                          <a:srgbClr val="000000"/>
                        </a:solidFill>
                        <a:effectLst/>
                        <a:latin typeface="Arial" pitchFamily="34" charset="0"/>
                        <a:cs typeface="Arial" pitchFamily="34" charset="0"/>
                      </a:endParaRPr>
                    </a:p>
                  </a:txBody>
                  <a:tcPr marL="7620" marR="7620" marT="7620" marB="0" anchor="b">
                    <a:solidFill>
                      <a:schemeClr val="accent3">
                        <a:lumMod val="40000"/>
                        <a:lumOff val="60000"/>
                      </a:schemeClr>
                    </a:solidFill>
                  </a:tcPr>
                </a:tc>
                <a:tc>
                  <a:txBody>
                    <a:bodyPr/>
                    <a:lstStyle/>
                    <a:p>
                      <a:pPr algn="r" fontAlgn="b"/>
                      <a:r>
                        <a:rPr lang="es-ES" sz="1100" u="none" strike="noStrike" dirty="0">
                          <a:effectLst/>
                          <a:latin typeface="Arial" pitchFamily="34" charset="0"/>
                          <a:cs typeface="Arial" pitchFamily="34" charset="0"/>
                        </a:rPr>
                        <a:t>2</a:t>
                      </a:r>
                      <a:endParaRPr lang="es-ES" sz="1100" b="0" i="0" u="none" strike="noStrike" dirty="0">
                        <a:solidFill>
                          <a:srgbClr val="000000"/>
                        </a:solidFill>
                        <a:effectLst/>
                        <a:latin typeface="Arial" pitchFamily="34" charset="0"/>
                        <a:cs typeface="Arial" pitchFamily="34" charset="0"/>
                      </a:endParaRPr>
                    </a:p>
                  </a:txBody>
                  <a:tcPr marL="7620" marR="7620" marT="7620" marB="0" anchor="b">
                    <a:solidFill>
                      <a:schemeClr val="accent6">
                        <a:lumMod val="20000"/>
                        <a:lumOff val="80000"/>
                      </a:schemeClr>
                    </a:solidFill>
                  </a:tcPr>
                </a:tc>
              </a:tr>
              <a:tr h="182880">
                <a:tc>
                  <a:txBody>
                    <a:bodyPr/>
                    <a:lstStyle/>
                    <a:p>
                      <a:pPr algn="l" fontAlgn="b"/>
                      <a:r>
                        <a:rPr lang="es-ES" sz="1100" u="none" strike="noStrike" dirty="0">
                          <a:effectLst/>
                          <a:latin typeface="Arial" pitchFamily="34" charset="0"/>
                          <a:cs typeface="Arial" pitchFamily="34" charset="0"/>
                        </a:rPr>
                        <a:t>Sociedad Mercantil Estatal</a:t>
                      </a:r>
                      <a:endParaRPr lang="es-ES" sz="1100" b="0" i="0" u="none" strike="noStrike" dirty="0">
                        <a:solidFill>
                          <a:srgbClr val="000000"/>
                        </a:solidFill>
                        <a:effectLst/>
                        <a:latin typeface="Arial" pitchFamily="34" charset="0"/>
                        <a:cs typeface="Arial" pitchFamily="34" charset="0"/>
                      </a:endParaRPr>
                    </a:p>
                  </a:txBody>
                  <a:tcPr marR="7620" marT="7620" marB="0" anchor="b">
                    <a:solidFill>
                      <a:schemeClr val="bg2">
                        <a:lumMod val="75000"/>
                        <a:alpha val="16000"/>
                      </a:schemeClr>
                    </a:solidFill>
                  </a:tcPr>
                </a:tc>
                <a:tc>
                  <a:txBody>
                    <a:bodyPr/>
                    <a:lstStyle/>
                    <a:p>
                      <a:pPr algn="r" fontAlgn="b"/>
                      <a:r>
                        <a:rPr lang="es-ES" sz="1100" u="none" strike="noStrike" dirty="0">
                          <a:effectLst/>
                          <a:latin typeface="Arial" pitchFamily="34" charset="0"/>
                          <a:cs typeface="Arial" pitchFamily="34" charset="0"/>
                        </a:rPr>
                        <a:t>78.000,00 €</a:t>
                      </a:r>
                      <a:endParaRPr lang="es-ES" sz="1100" b="0" i="0" u="none" strike="noStrike" dirty="0">
                        <a:solidFill>
                          <a:srgbClr val="000000"/>
                        </a:solidFill>
                        <a:effectLst/>
                        <a:latin typeface="Arial" pitchFamily="34" charset="0"/>
                        <a:cs typeface="Arial" pitchFamily="34" charset="0"/>
                      </a:endParaRPr>
                    </a:p>
                  </a:txBody>
                  <a:tcPr marL="7620" marR="7620" marT="7620" marB="0" anchor="b">
                    <a:solidFill>
                      <a:schemeClr val="accent3">
                        <a:lumMod val="40000"/>
                        <a:lumOff val="60000"/>
                      </a:schemeClr>
                    </a:solidFill>
                  </a:tcPr>
                </a:tc>
                <a:tc>
                  <a:txBody>
                    <a:bodyPr/>
                    <a:lstStyle/>
                    <a:p>
                      <a:pPr algn="r" fontAlgn="b"/>
                      <a:r>
                        <a:rPr lang="es-ES" sz="1100" u="none" strike="noStrike" dirty="0">
                          <a:effectLst/>
                          <a:latin typeface="Arial" pitchFamily="34" charset="0"/>
                          <a:cs typeface="Arial" pitchFamily="34" charset="0"/>
                        </a:rPr>
                        <a:t>1</a:t>
                      </a:r>
                      <a:endParaRPr lang="es-ES" sz="1100" b="0" i="0" u="none" strike="noStrike" dirty="0">
                        <a:solidFill>
                          <a:srgbClr val="000000"/>
                        </a:solidFill>
                        <a:effectLst/>
                        <a:latin typeface="Arial" pitchFamily="34" charset="0"/>
                        <a:cs typeface="Arial" pitchFamily="34" charset="0"/>
                      </a:endParaRPr>
                    </a:p>
                  </a:txBody>
                  <a:tcPr marL="7620" marR="7620" marT="7620" marB="0" anchor="b">
                    <a:solidFill>
                      <a:schemeClr val="accent6">
                        <a:lumMod val="20000"/>
                        <a:lumOff val="80000"/>
                      </a:schemeClr>
                    </a:solidFill>
                  </a:tcPr>
                </a:tc>
              </a:tr>
              <a:tr h="182880">
                <a:tc>
                  <a:txBody>
                    <a:bodyPr/>
                    <a:lstStyle/>
                    <a:p>
                      <a:pPr algn="l" fontAlgn="b"/>
                      <a:r>
                        <a:rPr lang="es-ES" sz="1100" b="1" i="0" u="none" strike="noStrike" dirty="0">
                          <a:solidFill>
                            <a:srgbClr val="000000"/>
                          </a:solidFill>
                          <a:effectLst/>
                          <a:latin typeface="Arial" pitchFamily="34" charset="0"/>
                          <a:cs typeface="Arial" pitchFamily="34" charset="0"/>
                        </a:rPr>
                        <a:t>Total general</a:t>
                      </a:r>
                    </a:p>
                  </a:txBody>
                  <a:tcPr marL="7620" marR="7620" marT="7620" marB="0" anchor="b">
                    <a:solidFill>
                      <a:schemeClr val="accent3"/>
                    </a:solidFill>
                  </a:tcPr>
                </a:tc>
                <a:tc>
                  <a:txBody>
                    <a:bodyPr/>
                    <a:lstStyle/>
                    <a:p>
                      <a:pPr algn="r" fontAlgn="b"/>
                      <a:r>
                        <a:rPr lang="es-ES" sz="1100" b="1" i="0" u="none" strike="noStrike" dirty="0">
                          <a:solidFill>
                            <a:srgbClr val="000000"/>
                          </a:solidFill>
                          <a:effectLst/>
                          <a:latin typeface="Arial" pitchFamily="34" charset="0"/>
                          <a:cs typeface="Arial" pitchFamily="34" charset="0"/>
                        </a:rPr>
                        <a:t>63.695.550,23 €</a:t>
                      </a:r>
                    </a:p>
                  </a:txBody>
                  <a:tcPr marL="7620" marR="7620" marT="7620" marB="0" anchor="b">
                    <a:solidFill>
                      <a:schemeClr val="accent3"/>
                    </a:solidFill>
                  </a:tcPr>
                </a:tc>
                <a:tc>
                  <a:txBody>
                    <a:bodyPr/>
                    <a:lstStyle/>
                    <a:p>
                      <a:pPr algn="r" fontAlgn="b"/>
                      <a:r>
                        <a:rPr lang="es-ES" sz="1100" b="1" i="0" u="none" strike="noStrike" dirty="0">
                          <a:solidFill>
                            <a:srgbClr val="000000"/>
                          </a:solidFill>
                          <a:effectLst/>
                          <a:latin typeface="Arial" pitchFamily="34" charset="0"/>
                          <a:cs typeface="Arial" pitchFamily="34" charset="0"/>
                        </a:rPr>
                        <a:t>220</a:t>
                      </a:r>
                    </a:p>
                  </a:txBody>
                  <a:tcPr marL="7620" marR="7620" marT="7620" marB="0" anchor="b">
                    <a:solidFill>
                      <a:schemeClr val="accent3"/>
                    </a:solidFill>
                  </a:tcPr>
                </a:tc>
              </a:tr>
            </a:tbl>
          </a:graphicData>
        </a:graphic>
      </p:graphicFrame>
    </p:spTree>
    <p:extLst>
      <p:ext uri="{BB962C8B-B14F-4D97-AF65-F5344CB8AC3E}">
        <p14:creationId xmlns:p14="http://schemas.microsoft.com/office/powerpoint/2010/main" val="36078177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pie de página"/>
          <p:cNvSpPr>
            <a:spLocks noGrp="1"/>
          </p:cNvSpPr>
          <p:nvPr>
            <p:ph type="ftr" sz="quarter" idx="11"/>
          </p:nvPr>
        </p:nvSpPr>
        <p:spPr/>
        <p:txBody>
          <a:bodyPr/>
          <a:lstStyle/>
          <a:p>
            <a:r>
              <a:rPr lang="es-ES" smtClean="0"/>
              <a:t>Los convenios en la Ley 40/2015</a:t>
            </a:r>
            <a:endParaRPr lang="es-ES"/>
          </a:p>
        </p:txBody>
      </p:sp>
      <p:sp>
        <p:nvSpPr>
          <p:cNvPr id="4" name="3 Marcador de número de diapositiva"/>
          <p:cNvSpPr>
            <a:spLocks noGrp="1"/>
          </p:cNvSpPr>
          <p:nvPr>
            <p:ph type="sldNum" sz="quarter" idx="12"/>
          </p:nvPr>
        </p:nvSpPr>
        <p:spPr/>
        <p:txBody>
          <a:bodyPr/>
          <a:lstStyle/>
          <a:p>
            <a:fld id="{AAC34F87-EF80-4AD4-84AE-DD51B0D0FB32}" type="slidenum">
              <a:rPr lang="es-ES" smtClean="0"/>
              <a:pPr/>
              <a:t>13</a:t>
            </a:fld>
            <a:endParaRPr lang="es-ES"/>
          </a:p>
        </p:txBody>
      </p:sp>
      <p:sp>
        <p:nvSpPr>
          <p:cNvPr id="9" name="4 Título"/>
          <p:cNvSpPr>
            <a:spLocks noGrp="1"/>
          </p:cNvSpPr>
          <p:nvPr>
            <p:ph type="title"/>
          </p:nvPr>
        </p:nvSpPr>
        <p:spPr>
          <a:xfrm>
            <a:off x="457200" y="548680"/>
            <a:ext cx="8229600" cy="868958"/>
          </a:xfrm>
        </p:spPr>
        <p:txBody>
          <a:bodyPr>
            <a:normAutofit fontScale="90000"/>
          </a:bodyPr>
          <a:lstStyle/>
          <a:p>
            <a:r>
              <a:rPr lang="pt-BR" sz="2400" dirty="0" err="1">
                <a:solidFill>
                  <a:srgbClr val="464646"/>
                </a:solidFill>
                <a:latin typeface="Arial" pitchFamily="34" charset="0"/>
                <a:cs typeface="Arial" pitchFamily="34" charset="0"/>
              </a:rPr>
              <a:t>Convenios</a:t>
            </a:r>
            <a:r>
              <a:rPr lang="pt-BR" sz="2400" dirty="0">
                <a:solidFill>
                  <a:srgbClr val="464646"/>
                </a:solidFill>
                <a:latin typeface="Arial" pitchFamily="34" charset="0"/>
                <a:cs typeface="Arial" pitchFamily="34" charset="0"/>
              </a:rPr>
              <a:t> 2018 por áreas </a:t>
            </a:r>
            <a:r>
              <a:rPr lang="pt-BR" sz="2400" dirty="0" err="1" smtClean="0">
                <a:solidFill>
                  <a:srgbClr val="464646"/>
                </a:solidFill>
                <a:latin typeface="Arial" pitchFamily="34" charset="0"/>
                <a:cs typeface="Arial" pitchFamily="34" charset="0"/>
              </a:rPr>
              <a:t>sectoriales</a:t>
            </a:r>
            <a:r>
              <a:rPr lang="pt-BR" sz="2400" dirty="0" smtClean="0">
                <a:solidFill>
                  <a:srgbClr val="464646"/>
                </a:solidFill>
                <a:latin typeface="Arial" pitchFamily="34" charset="0"/>
                <a:cs typeface="Arial" pitchFamily="34" charset="0"/>
              </a:rPr>
              <a:t/>
            </a:r>
            <a:br>
              <a:rPr lang="pt-BR" sz="2400" dirty="0" smtClean="0">
                <a:solidFill>
                  <a:srgbClr val="464646"/>
                </a:solidFill>
                <a:latin typeface="Arial" pitchFamily="34" charset="0"/>
                <a:cs typeface="Arial" pitchFamily="34" charset="0"/>
              </a:rPr>
            </a:br>
            <a:r>
              <a:rPr lang="pt-BR" sz="2400" dirty="0" smtClean="0">
                <a:solidFill>
                  <a:srgbClr val="464646"/>
                </a:solidFill>
                <a:latin typeface="Arial" pitchFamily="34" charset="0"/>
                <a:cs typeface="Arial" pitchFamily="34" charset="0"/>
              </a:rPr>
              <a:t/>
            </a:r>
            <a:br>
              <a:rPr lang="pt-BR" sz="2400" dirty="0" smtClean="0">
                <a:solidFill>
                  <a:srgbClr val="464646"/>
                </a:solidFill>
                <a:latin typeface="Arial" pitchFamily="34" charset="0"/>
                <a:cs typeface="Arial" pitchFamily="34" charset="0"/>
              </a:rPr>
            </a:br>
            <a:r>
              <a:rPr lang="es-ES" sz="1200" dirty="0" smtClean="0">
                <a:solidFill>
                  <a:schemeClr val="tx1"/>
                </a:solidFill>
                <a:effectLst/>
                <a:latin typeface="Arial" pitchFamily="34" charset="0"/>
                <a:cs typeface="Arial" pitchFamily="34" charset="0"/>
              </a:rPr>
              <a:t>Total</a:t>
            </a:r>
            <a:r>
              <a:rPr lang="es-ES" sz="1200" dirty="0">
                <a:solidFill>
                  <a:schemeClr val="tx1"/>
                </a:solidFill>
                <a:effectLst/>
                <a:latin typeface="Arial" pitchFamily="34" charset="0"/>
                <a:cs typeface="Arial" pitchFamily="34" charset="0"/>
              </a:rPr>
              <a:t>: 3.090 convenios	10.686.549.170,19€</a:t>
            </a:r>
            <a:r>
              <a:rPr lang="es-ES" sz="1200" dirty="0">
                <a:latin typeface="Arial" pitchFamily="34" charset="0"/>
                <a:cs typeface="Arial" pitchFamily="34" charset="0"/>
              </a:rPr>
              <a:t/>
            </a:r>
            <a:br>
              <a:rPr lang="es-ES" sz="1200" dirty="0">
                <a:latin typeface="Arial" pitchFamily="34" charset="0"/>
                <a:cs typeface="Arial" pitchFamily="34" charset="0"/>
              </a:rPr>
            </a:br>
            <a:endParaRPr lang="es-ES" sz="1200" dirty="0"/>
          </a:p>
        </p:txBody>
      </p:sp>
      <p:sp>
        <p:nvSpPr>
          <p:cNvPr id="10" name="9 CuadroTexto"/>
          <p:cNvSpPr txBox="1"/>
          <p:nvPr/>
        </p:nvSpPr>
        <p:spPr>
          <a:xfrm>
            <a:off x="6948264" y="6000382"/>
            <a:ext cx="1584176" cy="246221"/>
          </a:xfrm>
          <a:prstGeom prst="rect">
            <a:avLst/>
          </a:prstGeom>
          <a:noFill/>
        </p:spPr>
        <p:txBody>
          <a:bodyPr wrap="square" rtlCol="0">
            <a:spAutoFit/>
          </a:bodyPr>
          <a:lstStyle/>
          <a:p>
            <a:r>
              <a:rPr lang="es-ES" sz="1000" b="1" dirty="0" smtClean="0"/>
              <a:t>Fuente: REOICO</a:t>
            </a:r>
            <a:endParaRPr lang="es-ES" sz="1000" b="1" dirty="0"/>
          </a:p>
        </p:txBody>
      </p:sp>
      <p:graphicFrame>
        <p:nvGraphicFramePr>
          <p:cNvPr id="5" name="4 Tabla"/>
          <p:cNvGraphicFramePr>
            <a:graphicFrameLocks noGrp="1"/>
          </p:cNvGraphicFramePr>
          <p:nvPr>
            <p:extLst>
              <p:ext uri="{D42A27DB-BD31-4B8C-83A1-F6EECF244321}">
                <p14:modId xmlns:p14="http://schemas.microsoft.com/office/powerpoint/2010/main" val="4240891176"/>
              </p:ext>
            </p:extLst>
          </p:nvPr>
        </p:nvGraphicFramePr>
        <p:xfrm>
          <a:off x="971599" y="1481144"/>
          <a:ext cx="6529704" cy="4525950"/>
        </p:xfrm>
        <a:graphic>
          <a:graphicData uri="http://schemas.openxmlformats.org/drawingml/2006/table">
            <a:tbl>
              <a:tblPr/>
              <a:tblGrid>
                <a:gridCol w="2942570"/>
                <a:gridCol w="1345175"/>
                <a:gridCol w="2241959"/>
              </a:tblGrid>
              <a:tr h="181038">
                <a:tc>
                  <a:txBody>
                    <a:bodyPr/>
                    <a:lstStyle/>
                    <a:p>
                      <a:pPr algn="l" fontAlgn="b"/>
                      <a:r>
                        <a:rPr lang="es-ES" sz="1100" b="0" i="0" u="none" strike="noStrike" dirty="0">
                          <a:solidFill>
                            <a:srgbClr val="000000"/>
                          </a:solidFill>
                          <a:effectLst/>
                          <a:latin typeface="Calibri"/>
                        </a:rPr>
                        <a:t>Acción cultural</a:t>
                      </a:r>
                    </a:p>
                  </a:txBody>
                  <a:tcPr marL="7543" marR="7543" marT="7543"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dirty="0">
                          <a:solidFill>
                            <a:srgbClr val="000000"/>
                          </a:solidFill>
                          <a:effectLst/>
                          <a:latin typeface="Calibri"/>
                        </a:rPr>
                        <a:t>4.038.744,45 €</a:t>
                      </a:r>
                    </a:p>
                  </a:txBody>
                  <a:tcPr marL="7543" marR="7543" marT="7543" marB="0" anchor="b">
                    <a:lnL>
                      <a:noFill/>
                    </a:lnL>
                    <a:lnR>
                      <a:noFill/>
                    </a:lnR>
                    <a:lnT>
                      <a:noFill/>
                    </a:lnT>
                    <a:lnB>
                      <a:noFill/>
                    </a:lnB>
                    <a:solidFill>
                      <a:schemeClr val="accent3">
                        <a:lumMod val="40000"/>
                        <a:lumOff val="60000"/>
                        <a:alpha val="70000"/>
                      </a:schemeClr>
                    </a:solidFill>
                  </a:tcPr>
                </a:tc>
                <a:tc>
                  <a:txBody>
                    <a:bodyPr/>
                    <a:lstStyle/>
                    <a:p>
                      <a:pPr algn="r" fontAlgn="b"/>
                      <a:r>
                        <a:rPr lang="es-ES" sz="1100" b="0" i="0" u="none" strike="noStrike" dirty="0">
                          <a:solidFill>
                            <a:srgbClr val="000000"/>
                          </a:solidFill>
                          <a:effectLst/>
                          <a:latin typeface="Calibri"/>
                        </a:rPr>
                        <a:t>130</a:t>
                      </a:r>
                    </a:p>
                  </a:txBody>
                  <a:tcPr marL="7543" marR="7543" marT="7543" marB="0" anchor="b">
                    <a:lnL>
                      <a:noFill/>
                    </a:lnL>
                    <a:lnR>
                      <a:noFill/>
                    </a:lnR>
                    <a:lnT>
                      <a:noFill/>
                    </a:lnT>
                    <a:lnB>
                      <a:noFill/>
                    </a:lnB>
                    <a:solidFill>
                      <a:schemeClr val="accent6">
                        <a:lumMod val="20000"/>
                        <a:lumOff val="80000"/>
                        <a:alpha val="70000"/>
                      </a:schemeClr>
                    </a:solidFill>
                  </a:tcPr>
                </a:tc>
              </a:tr>
              <a:tr h="181038">
                <a:tc>
                  <a:txBody>
                    <a:bodyPr/>
                    <a:lstStyle/>
                    <a:p>
                      <a:pPr algn="l" fontAlgn="b"/>
                      <a:r>
                        <a:rPr lang="es-ES" sz="1100" b="0" i="0" u="none" strike="noStrike" dirty="0">
                          <a:solidFill>
                            <a:srgbClr val="000000"/>
                          </a:solidFill>
                          <a:effectLst/>
                          <a:latin typeface="Calibri"/>
                        </a:rPr>
                        <a:t>Administración de justicia</a:t>
                      </a:r>
                    </a:p>
                  </a:txBody>
                  <a:tcPr marL="7543" marR="7543" marT="7543"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dirty="0">
                          <a:solidFill>
                            <a:srgbClr val="000000"/>
                          </a:solidFill>
                          <a:effectLst/>
                          <a:latin typeface="Calibri"/>
                        </a:rPr>
                        <a:t>4.940.575,66 €</a:t>
                      </a:r>
                    </a:p>
                  </a:txBody>
                  <a:tcPr marL="7543" marR="7543" marT="7543" marB="0" anchor="b">
                    <a:lnL>
                      <a:noFill/>
                    </a:lnL>
                    <a:lnR>
                      <a:noFill/>
                    </a:lnR>
                    <a:lnT>
                      <a:noFill/>
                    </a:lnT>
                    <a:lnB>
                      <a:noFill/>
                    </a:lnB>
                    <a:solidFill>
                      <a:schemeClr val="accent3">
                        <a:lumMod val="40000"/>
                        <a:lumOff val="60000"/>
                        <a:alpha val="70000"/>
                      </a:schemeClr>
                    </a:solidFill>
                  </a:tcPr>
                </a:tc>
                <a:tc>
                  <a:txBody>
                    <a:bodyPr/>
                    <a:lstStyle/>
                    <a:p>
                      <a:pPr algn="r" fontAlgn="b"/>
                      <a:r>
                        <a:rPr lang="es-ES" sz="1100" b="0" i="0" u="none" strike="noStrike" dirty="0">
                          <a:solidFill>
                            <a:srgbClr val="000000"/>
                          </a:solidFill>
                          <a:effectLst/>
                          <a:latin typeface="Calibri"/>
                        </a:rPr>
                        <a:t>48</a:t>
                      </a:r>
                    </a:p>
                  </a:txBody>
                  <a:tcPr marL="7543" marR="7543" marT="7543" marB="0" anchor="b">
                    <a:lnL>
                      <a:noFill/>
                    </a:lnL>
                    <a:lnR>
                      <a:noFill/>
                    </a:lnR>
                    <a:lnT>
                      <a:noFill/>
                    </a:lnT>
                    <a:lnB>
                      <a:noFill/>
                    </a:lnB>
                    <a:solidFill>
                      <a:schemeClr val="accent6">
                        <a:lumMod val="20000"/>
                        <a:lumOff val="80000"/>
                        <a:alpha val="70000"/>
                      </a:schemeClr>
                    </a:solidFill>
                  </a:tcPr>
                </a:tc>
              </a:tr>
              <a:tr h="181038">
                <a:tc>
                  <a:txBody>
                    <a:bodyPr/>
                    <a:lstStyle/>
                    <a:p>
                      <a:pPr algn="l" fontAlgn="b"/>
                      <a:r>
                        <a:rPr lang="es-ES" sz="1100" b="0" i="0" u="none" strike="noStrike" dirty="0">
                          <a:solidFill>
                            <a:srgbClr val="000000"/>
                          </a:solidFill>
                          <a:effectLst/>
                          <a:latin typeface="Calibri"/>
                        </a:rPr>
                        <a:t>Administración Pública</a:t>
                      </a:r>
                    </a:p>
                  </a:txBody>
                  <a:tcPr marL="7543" marR="7543" marT="7543"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dirty="0">
                          <a:solidFill>
                            <a:srgbClr val="000000"/>
                          </a:solidFill>
                          <a:effectLst/>
                          <a:latin typeface="Calibri"/>
                        </a:rPr>
                        <a:t>39.961.040,97 €</a:t>
                      </a:r>
                    </a:p>
                  </a:txBody>
                  <a:tcPr marL="7543" marR="7543" marT="7543" marB="0" anchor="b">
                    <a:lnL>
                      <a:noFill/>
                    </a:lnL>
                    <a:lnR>
                      <a:noFill/>
                    </a:lnR>
                    <a:lnT>
                      <a:noFill/>
                    </a:lnT>
                    <a:lnB>
                      <a:noFill/>
                    </a:lnB>
                    <a:solidFill>
                      <a:schemeClr val="accent3">
                        <a:lumMod val="40000"/>
                        <a:lumOff val="60000"/>
                        <a:alpha val="70000"/>
                      </a:schemeClr>
                    </a:solidFill>
                  </a:tcPr>
                </a:tc>
                <a:tc>
                  <a:txBody>
                    <a:bodyPr/>
                    <a:lstStyle/>
                    <a:p>
                      <a:pPr algn="r" fontAlgn="b"/>
                      <a:r>
                        <a:rPr lang="es-ES" sz="1100" b="0" i="0" u="none" strike="noStrike" dirty="0">
                          <a:solidFill>
                            <a:srgbClr val="000000"/>
                          </a:solidFill>
                          <a:effectLst/>
                          <a:latin typeface="Calibri"/>
                        </a:rPr>
                        <a:t>97</a:t>
                      </a:r>
                    </a:p>
                  </a:txBody>
                  <a:tcPr marL="7543" marR="7543" marT="7543" marB="0" anchor="b">
                    <a:lnL>
                      <a:noFill/>
                    </a:lnL>
                    <a:lnR>
                      <a:noFill/>
                    </a:lnR>
                    <a:lnT>
                      <a:noFill/>
                    </a:lnT>
                    <a:lnB>
                      <a:noFill/>
                    </a:lnB>
                    <a:solidFill>
                      <a:schemeClr val="accent6">
                        <a:lumMod val="20000"/>
                        <a:lumOff val="80000"/>
                        <a:alpha val="70000"/>
                      </a:schemeClr>
                    </a:solidFill>
                  </a:tcPr>
                </a:tc>
              </a:tr>
              <a:tr h="181038">
                <a:tc>
                  <a:txBody>
                    <a:bodyPr/>
                    <a:lstStyle/>
                    <a:p>
                      <a:pPr algn="l" fontAlgn="b"/>
                      <a:r>
                        <a:rPr lang="es-ES" sz="1100" b="0" i="0" u="none" strike="noStrike" dirty="0">
                          <a:solidFill>
                            <a:srgbClr val="000000"/>
                          </a:solidFill>
                          <a:effectLst/>
                          <a:latin typeface="Calibri"/>
                        </a:rPr>
                        <a:t>Agenda Digital</a:t>
                      </a:r>
                    </a:p>
                  </a:txBody>
                  <a:tcPr marL="7543" marR="7543" marT="7543"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dirty="0">
                          <a:solidFill>
                            <a:srgbClr val="000000"/>
                          </a:solidFill>
                          <a:effectLst/>
                          <a:latin typeface="Calibri"/>
                        </a:rPr>
                        <a:t>61.969.985,37 €</a:t>
                      </a:r>
                    </a:p>
                  </a:txBody>
                  <a:tcPr marL="7543" marR="7543" marT="7543" marB="0" anchor="b">
                    <a:lnL>
                      <a:noFill/>
                    </a:lnL>
                    <a:lnR>
                      <a:noFill/>
                    </a:lnR>
                    <a:lnT>
                      <a:noFill/>
                    </a:lnT>
                    <a:lnB>
                      <a:noFill/>
                    </a:lnB>
                    <a:solidFill>
                      <a:schemeClr val="accent3">
                        <a:lumMod val="40000"/>
                        <a:lumOff val="60000"/>
                        <a:alpha val="70000"/>
                      </a:schemeClr>
                    </a:solidFill>
                  </a:tcPr>
                </a:tc>
                <a:tc>
                  <a:txBody>
                    <a:bodyPr/>
                    <a:lstStyle/>
                    <a:p>
                      <a:pPr algn="r" fontAlgn="b"/>
                      <a:r>
                        <a:rPr lang="es-ES" sz="1100" b="0" i="0" u="none" strike="noStrike" dirty="0">
                          <a:solidFill>
                            <a:srgbClr val="000000"/>
                          </a:solidFill>
                          <a:effectLst/>
                          <a:latin typeface="Calibri"/>
                        </a:rPr>
                        <a:t>68</a:t>
                      </a:r>
                    </a:p>
                  </a:txBody>
                  <a:tcPr marL="7543" marR="7543" marT="7543" marB="0" anchor="b">
                    <a:lnL>
                      <a:noFill/>
                    </a:lnL>
                    <a:lnR>
                      <a:noFill/>
                    </a:lnR>
                    <a:lnT>
                      <a:noFill/>
                    </a:lnT>
                    <a:lnB>
                      <a:noFill/>
                    </a:lnB>
                    <a:solidFill>
                      <a:schemeClr val="accent6">
                        <a:lumMod val="20000"/>
                        <a:lumOff val="80000"/>
                        <a:alpha val="70000"/>
                      </a:schemeClr>
                    </a:solidFill>
                  </a:tcPr>
                </a:tc>
              </a:tr>
              <a:tr h="181038">
                <a:tc>
                  <a:txBody>
                    <a:bodyPr/>
                    <a:lstStyle/>
                    <a:p>
                      <a:pPr algn="l" fontAlgn="b"/>
                      <a:r>
                        <a:rPr lang="es-ES" sz="1100" b="0" i="0" u="none" strike="noStrike" dirty="0">
                          <a:solidFill>
                            <a:srgbClr val="000000"/>
                          </a:solidFill>
                          <a:effectLst/>
                          <a:latin typeface="Calibri"/>
                        </a:rPr>
                        <a:t>Agricultura y ganadería</a:t>
                      </a:r>
                    </a:p>
                  </a:txBody>
                  <a:tcPr marL="7543" marR="7543" marT="7543"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dirty="0">
                          <a:solidFill>
                            <a:srgbClr val="000000"/>
                          </a:solidFill>
                          <a:effectLst/>
                          <a:latin typeface="Calibri"/>
                        </a:rPr>
                        <a:t>322.732.996,50 €</a:t>
                      </a:r>
                    </a:p>
                  </a:txBody>
                  <a:tcPr marL="7543" marR="7543" marT="7543" marB="0" anchor="b">
                    <a:lnL>
                      <a:noFill/>
                    </a:lnL>
                    <a:lnR>
                      <a:noFill/>
                    </a:lnR>
                    <a:lnT>
                      <a:noFill/>
                    </a:lnT>
                    <a:lnB>
                      <a:noFill/>
                    </a:lnB>
                    <a:solidFill>
                      <a:schemeClr val="accent3">
                        <a:lumMod val="40000"/>
                        <a:lumOff val="60000"/>
                        <a:alpha val="70000"/>
                      </a:schemeClr>
                    </a:solidFill>
                  </a:tcPr>
                </a:tc>
                <a:tc>
                  <a:txBody>
                    <a:bodyPr/>
                    <a:lstStyle/>
                    <a:p>
                      <a:pPr algn="r" fontAlgn="b"/>
                      <a:r>
                        <a:rPr lang="es-ES" sz="1100" b="0" i="0" u="none" strike="noStrike" dirty="0">
                          <a:solidFill>
                            <a:srgbClr val="000000"/>
                          </a:solidFill>
                          <a:effectLst/>
                          <a:latin typeface="Calibri"/>
                        </a:rPr>
                        <a:t>158</a:t>
                      </a:r>
                    </a:p>
                  </a:txBody>
                  <a:tcPr marL="7543" marR="7543" marT="7543" marB="0" anchor="b">
                    <a:lnL>
                      <a:noFill/>
                    </a:lnL>
                    <a:lnR>
                      <a:noFill/>
                    </a:lnR>
                    <a:lnT>
                      <a:noFill/>
                    </a:lnT>
                    <a:lnB>
                      <a:noFill/>
                    </a:lnB>
                    <a:solidFill>
                      <a:schemeClr val="accent6">
                        <a:lumMod val="20000"/>
                        <a:lumOff val="80000"/>
                        <a:alpha val="70000"/>
                      </a:schemeClr>
                    </a:solidFill>
                  </a:tcPr>
                </a:tc>
              </a:tr>
              <a:tr h="181038">
                <a:tc>
                  <a:txBody>
                    <a:bodyPr/>
                    <a:lstStyle/>
                    <a:p>
                      <a:pPr algn="l" fontAlgn="b"/>
                      <a:r>
                        <a:rPr lang="es-ES" sz="1100" b="0" i="0" u="none" strike="noStrike" dirty="0">
                          <a:solidFill>
                            <a:srgbClr val="000000"/>
                          </a:solidFill>
                          <a:effectLst/>
                          <a:latin typeface="Calibri"/>
                        </a:rPr>
                        <a:t>Agua y obras hidráulicas</a:t>
                      </a:r>
                    </a:p>
                  </a:txBody>
                  <a:tcPr marL="7543" marR="7543" marT="7543"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dirty="0">
                          <a:solidFill>
                            <a:srgbClr val="000000"/>
                          </a:solidFill>
                          <a:effectLst/>
                          <a:latin typeface="Calibri"/>
                        </a:rPr>
                        <a:t>76.735.486,42 €</a:t>
                      </a:r>
                    </a:p>
                  </a:txBody>
                  <a:tcPr marL="7543" marR="7543" marT="7543" marB="0" anchor="b">
                    <a:lnL>
                      <a:noFill/>
                    </a:lnL>
                    <a:lnR>
                      <a:noFill/>
                    </a:lnR>
                    <a:lnT>
                      <a:noFill/>
                    </a:lnT>
                    <a:lnB>
                      <a:noFill/>
                    </a:lnB>
                    <a:solidFill>
                      <a:schemeClr val="accent3">
                        <a:lumMod val="40000"/>
                        <a:lumOff val="60000"/>
                        <a:alpha val="70000"/>
                      </a:schemeClr>
                    </a:solidFill>
                  </a:tcPr>
                </a:tc>
                <a:tc>
                  <a:txBody>
                    <a:bodyPr/>
                    <a:lstStyle/>
                    <a:p>
                      <a:pPr algn="r" fontAlgn="b"/>
                      <a:r>
                        <a:rPr lang="es-ES" sz="1100" b="0" i="0" u="none" strike="noStrike" dirty="0">
                          <a:solidFill>
                            <a:srgbClr val="000000"/>
                          </a:solidFill>
                          <a:effectLst/>
                          <a:latin typeface="Calibri"/>
                        </a:rPr>
                        <a:t>139</a:t>
                      </a:r>
                    </a:p>
                  </a:txBody>
                  <a:tcPr marL="7543" marR="7543" marT="7543" marB="0" anchor="b">
                    <a:lnL>
                      <a:noFill/>
                    </a:lnL>
                    <a:lnR>
                      <a:noFill/>
                    </a:lnR>
                    <a:lnT>
                      <a:noFill/>
                    </a:lnT>
                    <a:lnB>
                      <a:noFill/>
                    </a:lnB>
                    <a:solidFill>
                      <a:schemeClr val="accent6">
                        <a:lumMod val="20000"/>
                        <a:lumOff val="80000"/>
                        <a:alpha val="70000"/>
                      </a:schemeClr>
                    </a:solidFill>
                  </a:tcPr>
                </a:tc>
              </a:tr>
              <a:tr h="181038">
                <a:tc>
                  <a:txBody>
                    <a:bodyPr/>
                    <a:lstStyle/>
                    <a:p>
                      <a:pPr algn="l" fontAlgn="b"/>
                      <a:r>
                        <a:rPr lang="es-ES" sz="1100" b="0" i="0" u="none" strike="noStrike" dirty="0">
                          <a:solidFill>
                            <a:srgbClr val="000000"/>
                          </a:solidFill>
                          <a:effectLst/>
                          <a:latin typeface="Calibri"/>
                        </a:rPr>
                        <a:t>Alimentación</a:t>
                      </a:r>
                    </a:p>
                  </a:txBody>
                  <a:tcPr marL="7543" marR="7543" marT="7543"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dirty="0">
                          <a:solidFill>
                            <a:srgbClr val="000000"/>
                          </a:solidFill>
                          <a:effectLst/>
                          <a:latin typeface="Calibri"/>
                        </a:rPr>
                        <a:t>2.415.730,00 €</a:t>
                      </a:r>
                    </a:p>
                  </a:txBody>
                  <a:tcPr marL="7543" marR="7543" marT="7543" marB="0" anchor="b">
                    <a:lnL>
                      <a:noFill/>
                    </a:lnL>
                    <a:lnR>
                      <a:noFill/>
                    </a:lnR>
                    <a:lnT>
                      <a:noFill/>
                    </a:lnT>
                    <a:lnB>
                      <a:noFill/>
                    </a:lnB>
                    <a:solidFill>
                      <a:schemeClr val="accent3">
                        <a:lumMod val="40000"/>
                        <a:lumOff val="60000"/>
                        <a:alpha val="70000"/>
                      </a:schemeClr>
                    </a:solidFill>
                  </a:tcPr>
                </a:tc>
                <a:tc>
                  <a:txBody>
                    <a:bodyPr/>
                    <a:lstStyle/>
                    <a:p>
                      <a:pPr algn="r" fontAlgn="b"/>
                      <a:r>
                        <a:rPr lang="es-ES" sz="1100" b="0" i="0" u="none" strike="noStrike" dirty="0">
                          <a:solidFill>
                            <a:srgbClr val="000000"/>
                          </a:solidFill>
                          <a:effectLst/>
                          <a:latin typeface="Calibri"/>
                        </a:rPr>
                        <a:t>3</a:t>
                      </a:r>
                    </a:p>
                  </a:txBody>
                  <a:tcPr marL="7543" marR="7543" marT="7543" marB="0" anchor="b">
                    <a:lnL>
                      <a:noFill/>
                    </a:lnL>
                    <a:lnR>
                      <a:noFill/>
                    </a:lnR>
                    <a:lnT>
                      <a:noFill/>
                    </a:lnT>
                    <a:lnB>
                      <a:noFill/>
                    </a:lnB>
                    <a:solidFill>
                      <a:schemeClr val="accent6">
                        <a:lumMod val="20000"/>
                        <a:lumOff val="80000"/>
                        <a:alpha val="70000"/>
                      </a:schemeClr>
                    </a:solidFill>
                  </a:tcPr>
                </a:tc>
              </a:tr>
              <a:tr h="181038">
                <a:tc>
                  <a:txBody>
                    <a:bodyPr/>
                    <a:lstStyle/>
                    <a:p>
                      <a:pPr algn="l" fontAlgn="b"/>
                      <a:r>
                        <a:rPr lang="es-ES" sz="1100" b="0" i="0" u="none" strike="noStrike" dirty="0">
                          <a:solidFill>
                            <a:srgbClr val="000000"/>
                          </a:solidFill>
                          <a:effectLst/>
                          <a:latin typeface="Calibri"/>
                        </a:rPr>
                        <a:t>Artes escénicas, musicales y audiovisuales</a:t>
                      </a:r>
                    </a:p>
                  </a:txBody>
                  <a:tcPr marL="7543" marR="7543" marT="7543"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dirty="0">
                          <a:solidFill>
                            <a:srgbClr val="000000"/>
                          </a:solidFill>
                          <a:effectLst/>
                          <a:latin typeface="Calibri"/>
                        </a:rPr>
                        <a:t>9.885.476,92 €</a:t>
                      </a:r>
                    </a:p>
                  </a:txBody>
                  <a:tcPr marL="7543" marR="7543" marT="7543" marB="0" anchor="b">
                    <a:lnL>
                      <a:noFill/>
                    </a:lnL>
                    <a:lnR>
                      <a:noFill/>
                    </a:lnR>
                    <a:lnT>
                      <a:noFill/>
                    </a:lnT>
                    <a:lnB>
                      <a:noFill/>
                    </a:lnB>
                    <a:solidFill>
                      <a:schemeClr val="accent3">
                        <a:lumMod val="40000"/>
                        <a:lumOff val="60000"/>
                        <a:alpha val="70000"/>
                      </a:schemeClr>
                    </a:solidFill>
                  </a:tcPr>
                </a:tc>
                <a:tc>
                  <a:txBody>
                    <a:bodyPr/>
                    <a:lstStyle/>
                    <a:p>
                      <a:pPr algn="r" fontAlgn="b"/>
                      <a:r>
                        <a:rPr lang="es-ES" sz="1100" b="0" i="0" u="none" strike="noStrike" dirty="0">
                          <a:solidFill>
                            <a:srgbClr val="000000"/>
                          </a:solidFill>
                          <a:effectLst/>
                          <a:latin typeface="Calibri"/>
                        </a:rPr>
                        <a:t>100</a:t>
                      </a:r>
                    </a:p>
                  </a:txBody>
                  <a:tcPr marL="7543" marR="7543" marT="7543" marB="0" anchor="b">
                    <a:lnL>
                      <a:noFill/>
                    </a:lnL>
                    <a:lnR>
                      <a:noFill/>
                    </a:lnR>
                    <a:lnT>
                      <a:noFill/>
                    </a:lnT>
                    <a:lnB>
                      <a:noFill/>
                    </a:lnB>
                    <a:solidFill>
                      <a:schemeClr val="accent6">
                        <a:lumMod val="20000"/>
                        <a:lumOff val="80000"/>
                        <a:alpha val="70000"/>
                      </a:schemeClr>
                    </a:solidFill>
                  </a:tcPr>
                </a:tc>
              </a:tr>
              <a:tr h="181038">
                <a:tc>
                  <a:txBody>
                    <a:bodyPr/>
                    <a:lstStyle/>
                    <a:p>
                      <a:pPr algn="l" fontAlgn="b"/>
                      <a:r>
                        <a:rPr lang="es-ES" sz="1100" b="0" i="0" u="none" strike="noStrike" dirty="0">
                          <a:solidFill>
                            <a:srgbClr val="000000"/>
                          </a:solidFill>
                          <a:effectLst/>
                          <a:latin typeface="Calibri"/>
                        </a:rPr>
                        <a:t>Asuntos Exteriores</a:t>
                      </a:r>
                    </a:p>
                  </a:txBody>
                  <a:tcPr marL="7543" marR="7543" marT="7543"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dirty="0">
                          <a:solidFill>
                            <a:srgbClr val="000000"/>
                          </a:solidFill>
                          <a:effectLst/>
                          <a:latin typeface="Calibri"/>
                        </a:rPr>
                        <a:t>1.156.565,20 €</a:t>
                      </a:r>
                    </a:p>
                  </a:txBody>
                  <a:tcPr marL="7543" marR="7543" marT="7543" marB="0" anchor="b">
                    <a:lnL>
                      <a:noFill/>
                    </a:lnL>
                    <a:lnR>
                      <a:noFill/>
                    </a:lnR>
                    <a:lnT>
                      <a:noFill/>
                    </a:lnT>
                    <a:lnB>
                      <a:noFill/>
                    </a:lnB>
                    <a:solidFill>
                      <a:schemeClr val="accent3">
                        <a:lumMod val="40000"/>
                        <a:lumOff val="60000"/>
                        <a:alpha val="70000"/>
                      </a:schemeClr>
                    </a:solidFill>
                  </a:tcPr>
                </a:tc>
                <a:tc>
                  <a:txBody>
                    <a:bodyPr/>
                    <a:lstStyle/>
                    <a:p>
                      <a:pPr algn="r" fontAlgn="b"/>
                      <a:r>
                        <a:rPr lang="es-ES" sz="1100" b="0" i="0" u="none" strike="noStrike" dirty="0">
                          <a:solidFill>
                            <a:srgbClr val="000000"/>
                          </a:solidFill>
                          <a:effectLst/>
                          <a:latin typeface="Calibri"/>
                        </a:rPr>
                        <a:t>162</a:t>
                      </a:r>
                    </a:p>
                  </a:txBody>
                  <a:tcPr marL="7543" marR="7543" marT="7543" marB="0" anchor="b">
                    <a:lnL>
                      <a:noFill/>
                    </a:lnL>
                    <a:lnR>
                      <a:noFill/>
                    </a:lnR>
                    <a:lnT>
                      <a:noFill/>
                    </a:lnT>
                    <a:lnB>
                      <a:noFill/>
                    </a:lnB>
                    <a:solidFill>
                      <a:schemeClr val="accent6">
                        <a:lumMod val="20000"/>
                        <a:lumOff val="80000"/>
                        <a:alpha val="70000"/>
                      </a:schemeClr>
                    </a:solidFill>
                  </a:tcPr>
                </a:tc>
              </a:tr>
              <a:tr h="181038">
                <a:tc>
                  <a:txBody>
                    <a:bodyPr/>
                    <a:lstStyle/>
                    <a:p>
                      <a:pPr algn="l" fontAlgn="b"/>
                      <a:r>
                        <a:rPr lang="es-ES" sz="1100" b="0" i="0" u="none" strike="noStrike" dirty="0">
                          <a:solidFill>
                            <a:srgbClr val="000000"/>
                          </a:solidFill>
                          <a:effectLst/>
                          <a:latin typeface="Calibri"/>
                        </a:rPr>
                        <a:t>Bibliotecas</a:t>
                      </a:r>
                    </a:p>
                  </a:txBody>
                  <a:tcPr marL="7543" marR="7543" marT="7543"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dirty="0">
                          <a:solidFill>
                            <a:srgbClr val="000000"/>
                          </a:solidFill>
                          <a:effectLst/>
                          <a:latin typeface="Calibri"/>
                        </a:rPr>
                        <a:t>290.962,28 €</a:t>
                      </a:r>
                    </a:p>
                  </a:txBody>
                  <a:tcPr marL="7543" marR="7543" marT="7543" marB="0" anchor="b">
                    <a:lnL>
                      <a:noFill/>
                    </a:lnL>
                    <a:lnR>
                      <a:noFill/>
                    </a:lnR>
                    <a:lnT>
                      <a:noFill/>
                    </a:lnT>
                    <a:lnB>
                      <a:noFill/>
                    </a:lnB>
                    <a:solidFill>
                      <a:schemeClr val="accent3">
                        <a:lumMod val="40000"/>
                        <a:lumOff val="60000"/>
                        <a:alpha val="70000"/>
                      </a:schemeClr>
                    </a:solidFill>
                  </a:tcPr>
                </a:tc>
                <a:tc>
                  <a:txBody>
                    <a:bodyPr/>
                    <a:lstStyle/>
                    <a:p>
                      <a:pPr algn="r" fontAlgn="b"/>
                      <a:r>
                        <a:rPr lang="es-ES" sz="1100" b="0" i="0" u="none" strike="noStrike" dirty="0">
                          <a:solidFill>
                            <a:srgbClr val="000000"/>
                          </a:solidFill>
                          <a:effectLst/>
                          <a:latin typeface="Calibri"/>
                        </a:rPr>
                        <a:t>19</a:t>
                      </a:r>
                    </a:p>
                  </a:txBody>
                  <a:tcPr marL="7543" marR="7543" marT="7543" marB="0" anchor="b">
                    <a:lnL>
                      <a:noFill/>
                    </a:lnL>
                    <a:lnR>
                      <a:noFill/>
                    </a:lnR>
                    <a:lnT>
                      <a:noFill/>
                    </a:lnT>
                    <a:lnB>
                      <a:noFill/>
                    </a:lnB>
                    <a:solidFill>
                      <a:schemeClr val="accent6">
                        <a:lumMod val="20000"/>
                        <a:lumOff val="80000"/>
                        <a:alpha val="70000"/>
                      </a:schemeClr>
                    </a:solidFill>
                  </a:tcPr>
                </a:tc>
              </a:tr>
              <a:tr h="181038">
                <a:tc>
                  <a:txBody>
                    <a:bodyPr/>
                    <a:lstStyle/>
                    <a:p>
                      <a:pPr algn="l" fontAlgn="b"/>
                      <a:r>
                        <a:rPr lang="es-ES" sz="1100" b="0" i="0" u="none" strike="noStrike" dirty="0">
                          <a:solidFill>
                            <a:srgbClr val="000000"/>
                          </a:solidFill>
                          <a:effectLst/>
                          <a:latin typeface="Calibri"/>
                        </a:rPr>
                        <a:t>Cartografía y asistencia técnica obras públicas</a:t>
                      </a:r>
                    </a:p>
                  </a:txBody>
                  <a:tcPr marL="7543" marR="7543" marT="7543"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dirty="0">
                          <a:solidFill>
                            <a:srgbClr val="000000"/>
                          </a:solidFill>
                          <a:effectLst/>
                          <a:latin typeface="Calibri"/>
                        </a:rPr>
                        <a:t>4.191.087,86 €</a:t>
                      </a:r>
                    </a:p>
                  </a:txBody>
                  <a:tcPr marL="7543" marR="7543" marT="7543" marB="0" anchor="b">
                    <a:lnL>
                      <a:noFill/>
                    </a:lnL>
                    <a:lnR>
                      <a:noFill/>
                    </a:lnR>
                    <a:lnT>
                      <a:noFill/>
                    </a:lnT>
                    <a:lnB>
                      <a:noFill/>
                    </a:lnB>
                    <a:solidFill>
                      <a:schemeClr val="accent3">
                        <a:lumMod val="40000"/>
                        <a:lumOff val="60000"/>
                        <a:alpha val="70000"/>
                      </a:schemeClr>
                    </a:solidFill>
                  </a:tcPr>
                </a:tc>
                <a:tc>
                  <a:txBody>
                    <a:bodyPr/>
                    <a:lstStyle/>
                    <a:p>
                      <a:pPr algn="r" fontAlgn="b"/>
                      <a:r>
                        <a:rPr lang="es-ES" sz="1100" b="0" i="0" u="none" strike="noStrike" dirty="0">
                          <a:solidFill>
                            <a:srgbClr val="000000"/>
                          </a:solidFill>
                          <a:effectLst/>
                          <a:latin typeface="Calibri"/>
                        </a:rPr>
                        <a:t>21</a:t>
                      </a:r>
                    </a:p>
                  </a:txBody>
                  <a:tcPr marL="7543" marR="7543" marT="7543" marB="0" anchor="b">
                    <a:lnL>
                      <a:noFill/>
                    </a:lnL>
                    <a:lnR>
                      <a:noFill/>
                    </a:lnR>
                    <a:lnT>
                      <a:noFill/>
                    </a:lnT>
                    <a:lnB>
                      <a:noFill/>
                    </a:lnB>
                    <a:solidFill>
                      <a:schemeClr val="accent6">
                        <a:lumMod val="20000"/>
                        <a:lumOff val="80000"/>
                        <a:alpha val="70000"/>
                      </a:schemeClr>
                    </a:solidFill>
                  </a:tcPr>
                </a:tc>
              </a:tr>
              <a:tr h="181038">
                <a:tc>
                  <a:txBody>
                    <a:bodyPr/>
                    <a:lstStyle/>
                    <a:p>
                      <a:pPr algn="l" fontAlgn="b"/>
                      <a:r>
                        <a:rPr lang="es-ES" sz="1100" b="0" i="0" u="none" strike="noStrike" dirty="0">
                          <a:solidFill>
                            <a:srgbClr val="000000"/>
                          </a:solidFill>
                          <a:effectLst/>
                          <a:latin typeface="Calibri"/>
                        </a:rPr>
                        <a:t>Comercio</a:t>
                      </a:r>
                    </a:p>
                  </a:txBody>
                  <a:tcPr marL="7543" marR="7543" marT="7543"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dirty="0">
                          <a:solidFill>
                            <a:srgbClr val="000000"/>
                          </a:solidFill>
                          <a:effectLst/>
                          <a:latin typeface="Calibri"/>
                        </a:rPr>
                        <a:t>6.387.597,13 €</a:t>
                      </a:r>
                    </a:p>
                  </a:txBody>
                  <a:tcPr marL="7543" marR="7543" marT="7543" marB="0" anchor="b">
                    <a:lnL>
                      <a:noFill/>
                    </a:lnL>
                    <a:lnR>
                      <a:noFill/>
                    </a:lnR>
                    <a:lnT>
                      <a:noFill/>
                    </a:lnT>
                    <a:lnB>
                      <a:noFill/>
                    </a:lnB>
                    <a:solidFill>
                      <a:schemeClr val="accent3">
                        <a:lumMod val="40000"/>
                        <a:lumOff val="60000"/>
                        <a:alpha val="70000"/>
                      </a:schemeClr>
                    </a:solidFill>
                  </a:tcPr>
                </a:tc>
                <a:tc>
                  <a:txBody>
                    <a:bodyPr/>
                    <a:lstStyle/>
                    <a:p>
                      <a:pPr algn="r" fontAlgn="b"/>
                      <a:r>
                        <a:rPr lang="es-ES" sz="1100" b="0" i="0" u="none" strike="noStrike" dirty="0">
                          <a:solidFill>
                            <a:srgbClr val="000000"/>
                          </a:solidFill>
                          <a:effectLst/>
                          <a:latin typeface="Calibri"/>
                        </a:rPr>
                        <a:t>53</a:t>
                      </a:r>
                    </a:p>
                  </a:txBody>
                  <a:tcPr marL="7543" marR="7543" marT="7543" marB="0" anchor="b">
                    <a:lnL>
                      <a:noFill/>
                    </a:lnL>
                    <a:lnR>
                      <a:noFill/>
                    </a:lnR>
                    <a:lnT>
                      <a:noFill/>
                    </a:lnT>
                    <a:lnB>
                      <a:noFill/>
                    </a:lnB>
                    <a:solidFill>
                      <a:schemeClr val="accent6">
                        <a:lumMod val="20000"/>
                        <a:lumOff val="80000"/>
                        <a:alpha val="70000"/>
                      </a:schemeClr>
                    </a:solidFill>
                  </a:tcPr>
                </a:tc>
              </a:tr>
              <a:tr h="181038">
                <a:tc>
                  <a:txBody>
                    <a:bodyPr/>
                    <a:lstStyle/>
                    <a:p>
                      <a:pPr algn="l" fontAlgn="b"/>
                      <a:r>
                        <a:rPr lang="es-ES" sz="1100" b="0" i="0" u="none" strike="noStrike" dirty="0">
                          <a:solidFill>
                            <a:srgbClr val="000000"/>
                          </a:solidFill>
                          <a:effectLst/>
                          <a:latin typeface="Calibri"/>
                        </a:rPr>
                        <a:t>Comunicaciones postales y telegráficas</a:t>
                      </a:r>
                    </a:p>
                  </a:txBody>
                  <a:tcPr marL="7543" marR="7543" marT="7543"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dirty="0">
                          <a:solidFill>
                            <a:srgbClr val="000000"/>
                          </a:solidFill>
                          <a:effectLst/>
                          <a:latin typeface="Calibri"/>
                        </a:rPr>
                        <a:t>0,00 €</a:t>
                      </a:r>
                    </a:p>
                  </a:txBody>
                  <a:tcPr marL="7543" marR="7543" marT="7543" marB="0" anchor="b">
                    <a:lnL>
                      <a:noFill/>
                    </a:lnL>
                    <a:lnR>
                      <a:noFill/>
                    </a:lnR>
                    <a:lnT>
                      <a:noFill/>
                    </a:lnT>
                    <a:lnB>
                      <a:noFill/>
                    </a:lnB>
                    <a:solidFill>
                      <a:schemeClr val="accent3">
                        <a:lumMod val="40000"/>
                        <a:lumOff val="60000"/>
                        <a:alpha val="70000"/>
                      </a:schemeClr>
                    </a:solidFill>
                  </a:tcPr>
                </a:tc>
                <a:tc>
                  <a:txBody>
                    <a:bodyPr/>
                    <a:lstStyle/>
                    <a:p>
                      <a:pPr algn="r" fontAlgn="b"/>
                      <a:r>
                        <a:rPr lang="es-ES" sz="1100" b="0" i="0" u="none" strike="noStrike" dirty="0">
                          <a:solidFill>
                            <a:srgbClr val="000000"/>
                          </a:solidFill>
                          <a:effectLst/>
                          <a:latin typeface="Calibri"/>
                        </a:rPr>
                        <a:t>2</a:t>
                      </a:r>
                    </a:p>
                  </a:txBody>
                  <a:tcPr marL="7543" marR="7543" marT="7543" marB="0" anchor="b">
                    <a:lnL>
                      <a:noFill/>
                    </a:lnL>
                    <a:lnR>
                      <a:noFill/>
                    </a:lnR>
                    <a:lnT>
                      <a:noFill/>
                    </a:lnT>
                    <a:lnB>
                      <a:noFill/>
                    </a:lnB>
                    <a:solidFill>
                      <a:schemeClr val="accent6">
                        <a:lumMod val="20000"/>
                        <a:lumOff val="80000"/>
                        <a:alpha val="70000"/>
                      </a:schemeClr>
                    </a:solidFill>
                  </a:tcPr>
                </a:tc>
              </a:tr>
              <a:tr h="181038">
                <a:tc>
                  <a:txBody>
                    <a:bodyPr/>
                    <a:lstStyle/>
                    <a:p>
                      <a:pPr algn="l" fontAlgn="b"/>
                      <a:r>
                        <a:rPr lang="es-ES" sz="1100" b="0" i="0" u="none" strike="noStrike" dirty="0">
                          <a:solidFill>
                            <a:srgbClr val="000000"/>
                          </a:solidFill>
                          <a:effectLst/>
                          <a:latin typeface="Calibri"/>
                        </a:rPr>
                        <a:t>Comunicaciones y sociedad de la información</a:t>
                      </a:r>
                    </a:p>
                  </a:txBody>
                  <a:tcPr marL="7543" marR="7543" marT="7543"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dirty="0">
                          <a:solidFill>
                            <a:srgbClr val="000000"/>
                          </a:solidFill>
                          <a:effectLst/>
                          <a:latin typeface="Calibri"/>
                        </a:rPr>
                        <a:t>52.683.422,40 €</a:t>
                      </a:r>
                    </a:p>
                  </a:txBody>
                  <a:tcPr marL="7543" marR="7543" marT="7543" marB="0" anchor="b">
                    <a:lnL>
                      <a:noFill/>
                    </a:lnL>
                    <a:lnR>
                      <a:noFill/>
                    </a:lnR>
                    <a:lnT>
                      <a:noFill/>
                    </a:lnT>
                    <a:lnB>
                      <a:noFill/>
                    </a:lnB>
                    <a:solidFill>
                      <a:schemeClr val="accent3">
                        <a:lumMod val="40000"/>
                        <a:lumOff val="60000"/>
                        <a:alpha val="70000"/>
                      </a:schemeClr>
                    </a:solidFill>
                  </a:tcPr>
                </a:tc>
                <a:tc>
                  <a:txBody>
                    <a:bodyPr/>
                    <a:lstStyle/>
                    <a:p>
                      <a:pPr algn="r" fontAlgn="b"/>
                      <a:r>
                        <a:rPr lang="es-ES" sz="1100" b="0" i="0" u="none" strike="noStrike" dirty="0">
                          <a:solidFill>
                            <a:srgbClr val="000000"/>
                          </a:solidFill>
                          <a:effectLst/>
                          <a:latin typeface="Calibri"/>
                        </a:rPr>
                        <a:t>11</a:t>
                      </a:r>
                    </a:p>
                  </a:txBody>
                  <a:tcPr marL="7543" marR="7543" marT="7543" marB="0" anchor="b">
                    <a:lnL>
                      <a:noFill/>
                    </a:lnL>
                    <a:lnR>
                      <a:noFill/>
                    </a:lnR>
                    <a:lnT>
                      <a:noFill/>
                    </a:lnT>
                    <a:lnB>
                      <a:noFill/>
                    </a:lnB>
                    <a:solidFill>
                      <a:schemeClr val="accent6">
                        <a:lumMod val="20000"/>
                        <a:lumOff val="80000"/>
                        <a:alpha val="70000"/>
                      </a:schemeClr>
                    </a:solidFill>
                  </a:tcPr>
                </a:tc>
              </a:tr>
              <a:tr h="181038">
                <a:tc>
                  <a:txBody>
                    <a:bodyPr/>
                    <a:lstStyle/>
                    <a:p>
                      <a:pPr algn="l" fontAlgn="b"/>
                      <a:r>
                        <a:rPr lang="es-ES" sz="1100" b="0" i="0" u="none" strike="noStrike" dirty="0">
                          <a:solidFill>
                            <a:srgbClr val="000000"/>
                          </a:solidFill>
                          <a:effectLst/>
                          <a:latin typeface="Calibri"/>
                        </a:rPr>
                        <a:t>Consumo</a:t>
                      </a:r>
                    </a:p>
                  </a:txBody>
                  <a:tcPr marL="7543" marR="7543" marT="7543"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dirty="0">
                          <a:solidFill>
                            <a:srgbClr val="000000"/>
                          </a:solidFill>
                          <a:effectLst/>
                          <a:latin typeface="Calibri"/>
                        </a:rPr>
                        <a:t>2.068,38 €</a:t>
                      </a:r>
                    </a:p>
                  </a:txBody>
                  <a:tcPr marL="7543" marR="7543" marT="7543" marB="0" anchor="b">
                    <a:lnL>
                      <a:noFill/>
                    </a:lnL>
                    <a:lnR>
                      <a:noFill/>
                    </a:lnR>
                    <a:lnT>
                      <a:noFill/>
                    </a:lnT>
                    <a:lnB>
                      <a:noFill/>
                    </a:lnB>
                    <a:solidFill>
                      <a:schemeClr val="accent3">
                        <a:lumMod val="40000"/>
                        <a:lumOff val="60000"/>
                        <a:alpha val="70000"/>
                      </a:schemeClr>
                    </a:solidFill>
                  </a:tcPr>
                </a:tc>
                <a:tc>
                  <a:txBody>
                    <a:bodyPr/>
                    <a:lstStyle/>
                    <a:p>
                      <a:pPr algn="r" fontAlgn="b"/>
                      <a:r>
                        <a:rPr lang="es-ES" sz="1100" b="0" i="0" u="none" strike="noStrike" dirty="0">
                          <a:solidFill>
                            <a:srgbClr val="000000"/>
                          </a:solidFill>
                          <a:effectLst/>
                          <a:latin typeface="Calibri"/>
                        </a:rPr>
                        <a:t>3</a:t>
                      </a:r>
                    </a:p>
                  </a:txBody>
                  <a:tcPr marL="7543" marR="7543" marT="7543" marB="0" anchor="b">
                    <a:lnL>
                      <a:noFill/>
                    </a:lnL>
                    <a:lnR>
                      <a:noFill/>
                    </a:lnR>
                    <a:lnT>
                      <a:noFill/>
                    </a:lnT>
                    <a:lnB>
                      <a:noFill/>
                    </a:lnB>
                    <a:solidFill>
                      <a:schemeClr val="accent6">
                        <a:lumMod val="20000"/>
                        <a:lumOff val="80000"/>
                        <a:alpha val="70000"/>
                      </a:schemeClr>
                    </a:solidFill>
                  </a:tcPr>
                </a:tc>
              </a:tr>
              <a:tr h="181038">
                <a:tc>
                  <a:txBody>
                    <a:bodyPr/>
                    <a:lstStyle/>
                    <a:p>
                      <a:pPr algn="l" fontAlgn="b"/>
                      <a:r>
                        <a:rPr lang="es-ES" sz="1100" b="0" i="0" u="none" strike="noStrike" dirty="0">
                          <a:solidFill>
                            <a:srgbClr val="000000"/>
                          </a:solidFill>
                          <a:effectLst/>
                          <a:latin typeface="Calibri"/>
                        </a:rPr>
                        <a:t>Cooperación con Iberoamérica</a:t>
                      </a:r>
                    </a:p>
                  </a:txBody>
                  <a:tcPr marL="7543" marR="7543" marT="7543"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dirty="0">
                          <a:solidFill>
                            <a:srgbClr val="000000"/>
                          </a:solidFill>
                          <a:effectLst/>
                          <a:latin typeface="Calibri"/>
                        </a:rPr>
                        <a:t>6.202.638,00 €</a:t>
                      </a:r>
                    </a:p>
                  </a:txBody>
                  <a:tcPr marL="7543" marR="7543" marT="7543" marB="0" anchor="b">
                    <a:lnL>
                      <a:noFill/>
                    </a:lnL>
                    <a:lnR>
                      <a:noFill/>
                    </a:lnR>
                    <a:lnT>
                      <a:noFill/>
                    </a:lnT>
                    <a:lnB>
                      <a:noFill/>
                    </a:lnB>
                    <a:solidFill>
                      <a:schemeClr val="accent3">
                        <a:lumMod val="40000"/>
                        <a:lumOff val="60000"/>
                        <a:alpha val="70000"/>
                      </a:schemeClr>
                    </a:solidFill>
                  </a:tcPr>
                </a:tc>
                <a:tc>
                  <a:txBody>
                    <a:bodyPr/>
                    <a:lstStyle/>
                    <a:p>
                      <a:pPr algn="r" fontAlgn="b"/>
                      <a:r>
                        <a:rPr lang="es-ES" sz="1100" b="0" i="0" u="none" strike="noStrike" dirty="0">
                          <a:solidFill>
                            <a:srgbClr val="000000"/>
                          </a:solidFill>
                          <a:effectLst/>
                          <a:latin typeface="Calibri"/>
                        </a:rPr>
                        <a:t>8</a:t>
                      </a:r>
                    </a:p>
                  </a:txBody>
                  <a:tcPr marL="7543" marR="7543" marT="7543" marB="0" anchor="b">
                    <a:lnL>
                      <a:noFill/>
                    </a:lnL>
                    <a:lnR>
                      <a:noFill/>
                    </a:lnR>
                    <a:lnT>
                      <a:noFill/>
                    </a:lnT>
                    <a:lnB>
                      <a:noFill/>
                    </a:lnB>
                    <a:solidFill>
                      <a:schemeClr val="accent6">
                        <a:lumMod val="20000"/>
                        <a:lumOff val="80000"/>
                        <a:alpha val="70000"/>
                      </a:schemeClr>
                    </a:solidFill>
                  </a:tcPr>
                </a:tc>
              </a:tr>
              <a:tr h="181038">
                <a:tc>
                  <a:txBody>
                    <a:bodyPr/>
                    <a:lstStyle/>
                    <a:p>
                      <a:pPr algn="l" fontAlgn="b"/>
                      <a:r>
                        <a:rPr lang="es-ES" sz="1100" b="0" i="0" u="none" strike="noStrike" dirty="0">
                          <a:solidFill>
                            <a:srgbClr val="000000"/>
                          </a:solidFill>
                          <a:effectLst/>
                          <a:latin typeface="Calibri"/>
                        </a:rPr>
                        <a:t>Cooperación Internacional</a:t>
                      </a:r>
                    </a:p>
                  </a:txBody>
                  <a:tcPr marL="7543" marR="7543" marT="7543"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dirty="0">
                          <a:solidFill>
                            <a:srgbClr val="000000"/>
                          </a:solidFill>
                          <a:effectLst/>
                          <a:latin typeface="Calibri"/>
                        </a:rPr>
                        <a:t>11.605.700,94 €</a:t>
                      </a:r>
                    </a:p>
                  </a:txBody>
                  <a:tcPr marL="7543" marR="7543" marT="7543" marB="0" anchor="b">
                    <a:lnL>
                      <a:noFill/>
                    </a:lnL>
                    <a:lnR>
                      <a:noFill/>
                    </a:lnR>
                    <a:lnT>
                      <a:noFill/>
                    </a:lnT>
                    <a:lnB>
                      <a:noFill/>
                    </a:lnB>
                    <a:solidFill>
                      <a:schemeClr val="accent3">
                        <a:lumMod val="40000"/>
                        <a:lumOff val="60000"/>
                        <a:alpha val="70000"/>
                      </a:schemeClr>
                    </a:solidFill>
                  </a:tcPr>
                </a:tc>
                <a:tc>
                  <a:txBody>
                    <a:bodyPr/>
                    <a:lstStyle/>
                    <a:p>
                      <a:pPr algn="r" fontAlgn="b"/>
                      <a:r>
                        <a:rPr lang="es-ES" sz="1100" b="0" i="0" u="none" strike="noStrike" dirty="0">
                          <a:solidFill>
                            <a:srgbClr val="000000"/>
                          </a:solidFill>
                          <a:effectLst/>
                          <a:latin typeface="Calibri"/>
                        </a:rPr>
                        <a:t>51</a:t>
                      </a:r>
                    </a:p>
                  </a:txBody>
                  <a:tcPr marL="7543" marR="7543" marT="7543" marB="0" anchor="b">
                    <a:lnL>
                      <a:noFill/>
                    </a:lnL>
                    <a:lnR>
                      <a:noFill/>
                    </a:lnR>
                    <a:lnT>
                      <a:noFill/>
                    </a:lnT>
                    <a:lnB>
                      <a:noFill/>
                    </a:lnB>
                    <a:solidFill>
                      <a:schemeClr val="accent6">
                        <a:lumMod val="20000"/>
                        <a:lumOff val="80000"/>
                        <a:alpha val="70000"/>
                      </a:schemeClr>
                    </a:solidFill>
                  </a:tcPr>
                </a:tc>
              </a:tr>
              <a:tr h="181038">
                <a:tc>
                  <a:txBody>
                    <a:bodyPr/>
                    <a:lstStyle/>
                    <a:p>
                      <a:pPr algn="l" fontAlgn="b"/>
                      <a:r>
                        <a:rPr lang="es-ES" sz="1100" b="0" i="0" u="none" strike="noStrike" dirty="0">
                          <a:solidFill>
                            <a:srgbClr val="000000"/>
                          </a:solidFill>
                          <a:effectLst/>
                          <a:latin typeface="Calibri"/>
                        </a:rPr>
                        <a:t>Costas</a:t>
                      </a:r>
                    </a:p>
                  </a:txBody>
                  <a:tcPr marL="7543" marR="7543" marT="7543"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dirty="0">
                          <a:solidFill>
                            <a:srgbClr val="000000"/>
                          </a:solidFill>
                          <a:effectLst/>
                          <a:latin typeface="Calibri"/>
                        </a:rPr>
                        <a:t>0,00 €</a:t>
                      </a:r>
                    </a:p>
                  </a:txBody>
                  <a:tcPr marL="7543" marR="7543" marT="7543" marB="0" anchor="b">
                    <a:lnL>
                      <a:noFill/>
                    </a:lnL>
                    <a:lnR>
                      <a:noFill/>
                    </a:lnR>
                    <a:lnT>
                      <a:noFill/>
                    </a:lnT>
                    <a:lnB>
                      <a:noFill/>
                    </a:lnB>
                    <a:solidFill>
                      <a:schemeClr val="accent3">
                        <a:lumMod val="40000"/>
                        <a:lumOff val="60000"/>
                        <a:alpha val="70000"/>
                      </a:schemeClr>
                    </a:solidFill>
                  </a:tcPr>
                </a:tc>
                <a:tc>
                  <a:txBody>
                    <a:bodyPr/>
                    <a:lstStyle/>
                    <a:p>
                      <a:pPr algn="r" fontAlgn="b"/>
                      <a:r>
                        <a:rPr lang="es-ES" sz="1100" b="0" i="0" u="none" strike="noStrike" dirty="0">
                          <a:solidFill>
                            <a:srgbClr val="000000"/>
                          </a:solidFill>
                          <a:effectLst/>
                          <a:latin typeface="Calibri"/>
                        </a:rPr>
                        <a:t>4</a:t>
                      </a:r>
                    </a:p>
                  </a:txBody>
                  <a:tcPr marL="7543" marR="7543" marT="7543" marB="0" anchor="b">
                    <a:lnL>
                      <a:noFill/>
                    </a:lnL>
                    <a:lnR>
                      <a:noFill/>
                    </a:lnR>
                    <a:lnT>
                      <a:noFill/>
                    </a:lnT>
                    <a:lnB>
                      <a:noFill/>
                    </a:lnB>
                    <a:solidFill>
                      <a:schemeClr val="accent6">
                        <a:lumMod val="20000"/>
                        <a:lumOff val="80000"/>
                        <a:alpha val="70000"/>
                      </a:schemeClr>
                    </a:solidFill>
                  </a:tcPr>
                </a:tc>
              </a:tr>
              <a:tr h="181038">
                <a:tc>
                  <a:txBody>
                    <a:bodyPr/>
                    <a:lstStyle/>
                    <a:p>
                      <a:pPr algn="l" fontAlgn="b"/>
                      <a:r>
                        <a:rPr lang="es-ES" sz="1100" b="0" i="0" u="none" strike="noStrike" dirty="0">
                          <a:solidFill>
                            <a:srgbClr val="000000"/>
                          </a:solidFill>
                          <a:effectLst/>
                          <a:latin typeface="Calibri"/>
                        </a:rPr>
                        <a:t>Cultura</a:t>
                      </a:r>
                    </a:p>
                  </a:txBody>
                  <a:tcPr marL="7543" marR="7543" marT="7543"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dirty="0">
                          <a:solidFill>
                            <a:srgbClr val="000000"/>
                          </a:solidFill>
                          <a:effectLst/>
                          <a:latin typeface="Calibri"/>
                        </a:rPr>
                        <a:t>773.068,57 €</a:t>
                      </a:r>
                    </a:p>
                  </a:txBody>
                  <a:tcPr marL="7543" marR="7543" marT="7543" marB="0" anchor="b">
                    <a:lnL>
                      <a:noFill/>
                    </a:lnL>
                    <a:lnR>
                      <a:noFill/>
                    </a:lnR>
                    <a:lnT>
                      <a:noFill/>
                    </a:lnT>
                    <a:lnB>
                      <a:noFill/>
                    </a:lnB>
                    <a:solidFill>
                      <a:schemeClr val="accent3">
                        <a:lumMod val="40000"/>
                        <a:lumOff val="60000"/>
                        <a:alpha val="70000"/>
                      </a:schemeClr>
                    </a:solidFill>
                  </a:tcPr>
                </a:tc>
                <a:tc>
                  <a:txBody>
                    <a:bodyPr/>
                    <a:lstStyle/>
                    <a:p>
                      <a:pPr algn="r" fontAlgn="b"/>
                      <a:r>
                        <a:rPr lang="es-ES" sz="1100" b="0" i="0" u="none" strike="noStrike" dirty="0">
                          <a:solidFill>
                            <a:srgbClr val="000000"/>
                          </a:solidFill>
                          <a:effectLst/>
                          <a:latin typeface="Calibri"/>
                        </a:rPr>
                        <a:t>60</a:t>
                      </a:r>
                    </a:p>
                  </a:txBody>
                  <a:tcPr marL="7543" marR="7543" marT="7543" marB="0" anchor="b">
                    <a:lnL>
                      <a:noFill/>
                    </a:lnL>
                    <a:lnR>
                      <a:noFill/>
                    </a:lnR>
                    <a:lnT>
                      <a:noFill/>
                    </a:lnT>
                    <a:lnB>
                      <a:noFill/>
                    </a:lnB>
                    <a:solidFill>
                      <a:schemeClr val="accent6">
                        <a:lumMod val="20000"/>
                        <a:lumOff val="80000"/>
                        <a:alpha val="70000"/>
                      </a:schemeClr>
                    </a:solidFill>
                  </a:tcPr>
                </a:tc>
              </a:tr>
              <a:tr h="181038">
                <a:tc>
                  <a:txBody>
                    <a:bodyPr/>
                    <a:lstStyle/>
                    <a:p>
                      <a:pPr algn="l" fontAlgn="b"/>
                      <a:r>
                        <a:rPr lang="es-ES" sz="1100" b="0" i="0" u="none" strike="noStrike" dirty="0">
                          <a:solidFill>
                            <a:srgbClr val="000000"/>
                          </a:solidFill>
                          <a:effectLst/>
                          <a:latin typeface="Calibri"/>
                        </a:rPr>
                        <a:t>Defensa</a:t>
                      </a:r>
                    </a:p>
                  </a:txBody>
                  <a:tcPr marL="7543" marR="7543" marT="7543"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dirty="0">
                          <a:solidFill>
                            <a:srgbClr val="000000"/>
                          </a:solidFill>
                          <a:effectLst/>
                          <a:latin typeface="Calibri"/>
                        </a:rPr>
                        <a:t>5.752.104.877,46 €</a:t>
                      </a:r>
                    </a:p>
                  </a:txBody>
                  <a:tcPr marL="7543" marR="7543" marT="7543" marB="0" anchor="b">
                    <a:lnL>
                      <a:noFill/>
                    </a:lnL>
                    <a:lnR>
                      <a:noFill/>
                    </a:lnR>
                    <a:lnT>
                      <a:noFill/>
                    </a:lnT>
                    <a:lnB>
                      <a:noFill/>
                    </a:lnB>
                    <a:solidFill>
                      <a:schemeClr val="accent3">
                        <a:lumMod val="40000"/>
                        <a:lumOff val="60000"/>
                        <a:alpha val="70000"/>
                      </a:schemeClr>
                    </a:solidFill>
                  </a:tcPr>
                </a:tc>
                <a:tc>
                  <a:txBody>
                    <a:bodyPr/>
                    <a:lstStyle/>
                    <a:p>
                      <a:pPr algn="r" fontAlgn="b"/>
                      <a:r>
                        <a:rPr lang="es-ES" sz="1100" b="0" i="0" u="none" strike="noStrike" dirty="0">
                          <a:solidFill>
                            <a:srgbClr val="000000"/>
                          </a:solidFill>
                          <a:effectLst/>
                          <a:latin typeface="Calibri"/>
                        </a:rPr>
                        <a:t>122</a:t>
                      </a:r>
                    </a:p>
                  </a:txBody>
                  <a:tcPr marL="7543" marR="7543" marT="7543" marB="0" anchor="b">
                    <a:lnL>
                      <a:noFill/>
                    </a:lnL>
                    <a:lnR>
                      <a:noFill/>
                    </a:lnR>
                    <a:lnT>
                      <a:noFill/>
                    </a:lnT>
                    <a:lnB>
                      <a:noFill/>
                    </a:lnB>
                    <a:solidFill>
                      <a:schemeClr val="accent6">
                        <a:lumMod val="20000"/>
                        <a:lumOff val="80000"/>
                        <a:alpha val="70000"/>
                      </a:schemeClr>
                    </a:solidFill>
                  </a:tcPr>
                </a:tc>
              </a:tr>
              <a:tr h="181038">
                <a:tc>
                  <a:txBody>
                    <a:bodyPr/>
                    <a:lstStyle/>
                    <a:p>
                      <a:pPr algn="l" fontAlgn="b"/>
                      <a:r>
                        <a:rPr lang="es-ES" sz="1100" b="0" i="0" u="none" strike="noStrike" dirty="0">
                          <a:solidFill>
                            <a:srgbClr val="000000"/>
                          </a:solidFill>
                          <a:effectLst/>
                          <a:latin typeface="Calibri"/>
                        </a:rPr>
                        <a:t>Deporte</a:t>
                      </a:r>
                    </a:p>
                  </a:txBody>
                  <a:tcPr marL="7543" marR="7543" marT="7543"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dirty="0">
                          <a:solidFill>
                            <a:srgbClr val="000000"/>
                          </a:solidFill>
                          <a:effectLst/>
                          <a:latin typeface="Calibri"/>
                        </a:rPr>
                        <a:t>19.814.331,97 €</a:t>
                      </a:r>
                    </a:p>
                  </a:txBody>
                  <a:tcPr marL="7543" marR="7543" marT="7543" marB="0" anchor="b">
                    <a:lnL>
                      <a:noFill/>
                    </a:lnL>
                    <a:lnR>
                      <a:noFill/>
                    </a:lnR>
                    <a:lnT>
                      <a:noFill/>
                    </a:lnT>
                    <a:lnB>
                      <a:noFill/>
                    </a:lnB>
                    <a:solidFill>
                      <a:schemeClr val="accent3">
                        <a:lumMod val="40000"/>
                        <a:lumOff val="60000"/>
                        <a:alpha val="70000"/>
                      </a:schemeClr>
                    </a:solidFill>
                  </a:tcPr>
                </a:tc>
                <a:tc>
                  <a:txBody>
                    <a:bodyPr/>
                    <a:lstStyle/>
                    <a:p>
                      <a:pPr algn="r" fontAlgn="b"/>
                      <a:r>
                        <a:rPr lang="es-ES" sz="1100" b="0" i="0" u="none" strike="noStrike" dirty="0">
                          <a:solidFill>
                            <a:srgbClr val="000000"/>
                          </a:solidFill>
                          <a:effectLst/>
                          <a:latin typeface="Calibri"/>
                        </a:rPr>
                        <a:t>56</a:t>
                      </a:r>
                    </a:p>
                  </a:txBody>
                  <a:tcPr marL="7543" marR="7543" marT="7543" marB="0" anchor="b">
                    <a:lnL>
                      <a:noFill/>
                    </a:lnL>
                    <a:lnR>
                      <a:noFill/>
                    </a:lnR>
                    <a:lnT>
                      <a:noFill/>
                    </a:lnT>
                    <a:lnB>
                      <a:noFill/>
                    </a:lnB>
                    <a:solidFill>
                      <a:schemeClr val="accent6">
                        <a:lumMod val="20000"/>
                        <a:lumOff val="80000"/>
                        <a:alpha val="70000"/>
                      </a:schemeClr>
                    </a:solidFill>
                  </a:tcPr>
                </a:tc>
              </a:tr>
              <a:tr h="181038">
                <a:tc>
                  <a:txBody>
                    <a:bodyPr/>
                    <a:lstStyle/>
                    <a:p>
                      <a:pPr algn="l" fontAlgn="b"/>
                      <a:r>
                        <a:rPr lang="es-ES" sz="1100" b="0" i="0" u="none" strike="noStrike" dirty="0">
                          <a:solidFill>
                            <a:srgbClr val="000000"/>
                          </a:solidFill>
                          <a:effectLst/>
                          <a:latin typeface="Calibri"/>
                        </a:rPr>
                        <a:t>Drogodependencias</a:t>
                      </a:r>
                    </a:p>
                  </a:txBody>
                  <a:tcPr marL="7543" marR="7543" marT="7543"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dirty="0">
                          <a:solidFill>
                            <a:srgbClr val="000000"/>
                          </a:solidFill>
                          <a:effectLst/>
                          <a:latin typeface="Calibri"/>
                        </a:rPr>
                        <a:t>9.097.010,29 €</a:t>
                      </a:r>
                    </a:p>
                  </a:txBody>
                  <a:tcPr marL="7543" marR="7543" marT="7543" marB="0" anchor="b">
                    <a:lnL>
                      <a:noFill/>
                    </a:lnL>
                    <a:lnR>
                      <a:noFill/>
                    </a:lnR>
                    <a:lnT>
                      <a:noFill/>
                    </a:lnT>
                    <a:lnB>
                      <a:noFill/>
                    </a:lnB>
                    <a:solidFill>
                      <a:schemeClr val="accent3">
                        <a:lumMod val="40000"/>
                        <a:lumOff val="60000"/>
                        <a:alpha val="70000"/>
                      </a:schemeClr>
                    </a:solidFill>
                  </a:tcPr>
                </a:tc>
                <a:tc>
                  <a:txBody>
                    <a:bodyPr/>
                    <a:lstStyle/>
                    <a:p>
                      <a:pPr algn="r" fontAlgn="b"/>
                      <a:r>
                        <a:rPr lang="es-ES" sz="1100" b="0" i="0" u="none" strike="noStrike" dirty="0">
                          <a:solidFill>
                            <a:srgbClr val="000000"/>
                          </a:solidFill>
                          <a:effectLst/>
                          <a:latin typeface="Calibri"/>
                        </a:rPr>
                        <a:t>24</a:t>
                      </a:r>
                    </a:p>
                  </a:txBody>
                  <a:tcPr marL="7543" marR="7543" marT="7543" marB="0" anchor="b">
                    <a:lnL>
                      <a:noFill/>
                    </a:lnL>
                    <a:lnR>
                      <a:noFill/>
                    </a:lnR>
                    <a:lnT>
                      <a:noFill/>
                    </a:lnT>
                    <a:lnB>
                      <a:noFill/>
                    </a:lnB>
                    <a:solidFill>
                      <a:schemeClr val="accent6">
                        <a:lumMod val="20000"/>
                        <a:lumOff val="80000"/>
                        <a:alpha val="70000"/>
                      </a:schemeClr>
                    </a:solidFill>
                  </a:tcPr>
                </a:tc>
              </a:tr>
              <a:tr h="181038">
                <a:tc>
                  <a:txBody>
                    <a:bodyPr/>
                    <a:lstStyle/>
                    <a:p>
                      <a:pPr algn="l" fontAlgn="b"/>
                      <a:r>
                        <a:rPr lang="es-ES" sz="1100" b="0" i="0" u="none" strike="noStrike" dirty="0">
                          <a:solidFill>
                            <a:srgbClr val="000000"/>
                          </a:solidFill>
                          <a:effectLst/>
                          <a:latin typeface="Calibri"/>
                        </a:rPr>
                        <a:t>Economía y empresa</a:t>
                      </a:r>
                    </a:p>
                  </a:txBody>
                  <a:tcPr marL="7543" marR="7543" marT="7543"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dirty="0">
                          <a:solidFill>
                            <a:srgbClr val="000000"/>
                          </a:solidFill>
                          <a:effectLst/>
                          <a:latin typeface="Calibri"/>
                        </a:rPr>
                        <a:t>79.397.119,94 €</a:t>
                      </a:r>
                    </a:p>
                  </a:txBody>
                  <a:tcPr marL="7543" marR="7543" marT="7543" marB="0" anchor="b">
                    <a:lnL>
                      <a:noFill/>
                    </a:lnL>
                    <a:lnR>
                      <a:noFill/>
                    </a:lnR>
                    <a:lnT>
                      <a:noFill/>
                    </a:lnT>
                    <a:lnB>
                      <a:noFill/>
                    </a:lnB>
                    <a:solidFill>
                      <a:schemeClr val="accent3">
                        <a:lumMod val="40000"/>
                        <a:lumOff val="60000"/>
                        <a:alpha val="70000"/>
                      </a:schemeClr>
                    </a:solidFill>
                  </a:tcPr>
                </a:tc>
                <a:tc>
                  <a:txBody>
                    <a:bodyPr/>
                    <a:lstStyle/>
                    <a:p>
                      <a:pPr algn="r" fontAlgn="b"/>
                      <a:r>
                        <a:rPr lang="es-ES" sz="1100" b="0" i="0" u="none" strike="noStrike" dirty="0">
                          <a:solidFill>
                            <a:srgbClr val="000000"/>
                          </a:solidFill>
                          <a:effectLst/>
                          <a:latin typeface="Calibri"/>
                        </a:rPr>
                        <a:t>12</a:t>
                      </a:r>
                    </a:p>
                  </a:txBody>
                  <a:tcPr marL="7543" marR="7543" marT="7543" marB="0" anchor="b">
                    <a:lnL>
                      <a:noFill/>
                    </a:lnL>
                    <a:lnR>
                      <a:noFill/>
                    </a:lnR>
                    <a:lnT>
                      <a:noFill/>
                    </a:lnT>
                    <a:lnB>
                      <a:noFill/>
                    </a:lnB>
                    <a:solidFill>
                      <a:schemeClr val="accent6">
                        <a:lumMod val="20000"/>
                        <a:lumOff val="80000"/>
                        <a:alpha val="70000"/>
                      </a:schemeClr>
                    </a:solidFill>
                  </a:tcPr>
                </a:tc>
              </a:tr>
              <a:tr h="181038">
                <a:tc>
                  <a:txBody>
                    <a:bodyPr/>
                    <a:lstStyle/>
                    <a:p>
                      <a:pPr algn="l" fontAlgn="b"/>
                      <a:r>
                        <a:rPr lang="es-ES" sz="1100" b="0" i="0" u="none" strike="noStrike" dirty="0">
                          <a:solidFill>
                            <a:srgbClr val="000000"/>
                          </a:solidFill>
                          <a:effectLst/>
                          <a:latin typeface="Calibri"/>
                        </a:rPr>
                        <a:t>Educación</a:t>
                      </a:r>
                    </a:p>
                  </a:txBody>
                  <a:tcPr marL="7543" marR="7543" marT="7543"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dirty="0">
                          <a:solidFill>
                            <a:srgbClr val="000000"/>
                          </a:solidFill>
                          <a:effectLst/>
                          <a:latin typeface="Calibri"/>
                        </a:rPr>
                        <a:t>13.169.664,42 €</a:t>
                      </a:r>
                    </a:p>
                  </a:txBody>
                  <a:tcPr marL="7543" marR="7543" marT="7543" marB="0" anchor="b">
                    <a:lnL>
                      <a:noFill/>
                    </a:lnL>
                    <a:lnR>
                      <a:noFill/>
                    </a:lnR>
                    <a:lnT>
                      <a:noFill/>
                    </a:lnT>
                    <a:lnB>
                      <a:noFill/>
                    </a:lnB>
                    <a:solidFill>
                      <a:schemeClr val="accent3">
                        <a:lumMod val="40000"/>
                        <a:lumOff val="60000"/>
                        <a:alpha val="70000"/>
                      </a:schemeClr>
                    </a:solidFill>
                  </a:tcPr>
                </a:tc>
                <a:tc>
                  <a:txBody>
                    <a:bodyPr/>
                    <a:lstStyle/>
                    <a:p>
                      <a:pPr algn="r" fontAlgn="b"/>
                      <a:r>
                        <a:rPr lang="es-ES" sz="1100" b="0" i="0" u="none" strike="noStrike" dirty="0">
                          <a:solidFill>
                            <a:srgbClr val="000000"/>
                          </a:solidFill>
                          <a:effectLst/>
                          <a:latin typeface="Calibri"/>
                        </a:rPr>
                        <a:t>171</a:t>
                      </a:r>
                    </a:p>
                  </a:txBody>
                  <a:tcPr marL="7543" marR="7543" marT="7543" marB="0" anchor="b">
                    <a:lnL>
                      <a:noFill/>
                    </a:lnL>
                    <a:lnR>
                      <a:noFill/>
                    </a:lnR>
                    <a:lnT>
                      <a:noFill/>
                    </a:lnT>
                    <a:lnB>
                      <a:noFill/>
                    </a:lnB>
                    <a:solidFill>
                      <a:schemeClr val="accent6">
                        <a:lumMod val="20000"/>
                        <a:lumOff val="80000"/>
                        <a:alpha val="70000"/>
                      </a:schemeClr>
                    </a:solidFill>
                  </a:tcPr>
                </a:tc>
              </a:tr>
              <a:tr h="181038">
                <a:tc>
                  <a:txBody>
                    <a:bodyPr/>
                    <a:lstStyle/>
                    <a:p>
                      <a:pPr algn="l" fontAlgn="b"/>
                      <a:r>
                        <a:rPr lang="es-ES" sz="1100" b="0" i="0" u="none" strike="noStrike" dirty="0">
                          <a:solidFill>
                            <a:srgbClr val="000000"/>
                          </a:solidFill>
                          <a:effectLst/>
                          <a:latin typeface="Calibri"/>
                        </a:rPr>
                        <a:t>Emigración e inmigración</a:t>
                      </a:r>
                    </a:p>
                  </a:txBody>
                  <a:tcPr marL="7543" marR="7543" marT="7543"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dirty="0">
                          <a:solidFill>
                            <a:srgbClr val="000000"/>
                          </a:solidFill>
                          <a:effectLst/>
                          <a:latin typeface="Calibri"/>
                        </a:rPr>
                        <a:t>2.172.348,82 €</a:t>
                      </a:r>
                    </a:p>
                  </a:txBody>
                  <a:tcPr marL="7543" marR="7543" marT="7543" marB="0" anchor="b">
                    <a:lnL>
                      <a:noFill/>
                    </a:lnL>
                    <a:lnR>
                      <a:noFill/>
                    </a:lnR>
                    <a:lnT>
                      <a:noFill/>
                    </a:lnT>
                    <a:lnB>
                      <a:noFill/>
                    </a:lnB>
                    <a:solidFill>
                      <a:schemeClr val="accent3">
                        <a:lumMod val="40000"/>
                        <a:lumOff val="60000"/>
                        <a:alpha val="70000"/>
                      </a:schemeClr>
                    </a:solidFill>
                  </a:tcPr>
                </a:tc>
                <a:tc>
                  <a:txBody>
                    <a:bodyPr/>
                    <a:lstStyle/>
                    <a:p>
                      <a:pPr algn="r" fontAlgn="b"/>
                      <a:r>
                        <a:rPr lang="es-ES" sz="1100" b="0" i="0" u="none" strike="noStrike" dirty="0">
                          <a:solidFill>
                            <a:srgbClr val="000000"/>
                          </a:solidFill>
                          <a:effectLst/>
                          <a:latin typeface="Calibri"/>
                        </a:rPr>
                        <a:t>13</a:t>
                      </a:r>
                    </a:p>
                  </a:txBody>
                  <a:tcPr marL="7543" marR="7543" marT="7543" marB="0" anchor="b">
                    <a:lnL>
                      <a:noFill/>
                    </a:lnL>
                    <a:lnR>
                      <a:noFill/>
                    </a:lnR>
                    <a:lnT>
                      <a:noFill/>
                    </a:lnT>
                    <a:lnB>
                      <a:noFill/>
                    </a:lnB>
                    <a:solidFill>
                      <a:schemeClr val="accent6">
                        <a:lumMod val="20000"/>
                        <a:lumOff val="80000"/>
                        <a:alpha val="70000"/>
                      </a:schemeClr>
                    </a:solidFill>
                  </a:tcPr>
                </a:tc>
              </a:tr>
            </a:tbl>
          </a:graphicData>
        </a:graphic>
      </p:graphicFrame>
    </p:spTree>
    <p:extLst>
      <p:ext uri="{BB962C8B-B14F-4D97-AF65-F5344CB8AC3E}">
        <p14:creationId xmlns:p14="http://schemas.microsoft.com/office/powerpoint/2010/main" val="23218011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Marcador de contenido"/>
          <p:cNvGraphicFramePr>
            <a:graphicFrameLocks noGrp="1"/>
          </p:cNvGraphicFramePr>
          <p:nvPr>
            <p:ph idx="1"/>
            <p:extLst>
              <p:ext uri="{D42A27DB-BD31-4B8C-83A1-F6EECF244321}">
                <p14:modId xmlns:p14="http://schemas.microsoft.com/office/powerpoint/2010/main" val="256411160"/>
              </p:ext>
            </p:extLst>
          </p:nvPr>
        </p:nvGraphicFramePr>
        <p:xfrm>
          <a:off x="1187624" y="1481145"/>
          <a:ext cx="5999825" cy="4525948"/>
        </p:xfrm>
        <a:graphic>
          <a:graphicData uri="http://schemas.openxmlformats.org/drawingml/2006/table">
            <a:tbl>
              <a:tblPr/>
              <a:tblGrid>
                <a:gridCol w="2703784"/>
                <a:gridCol w="1236015"/>
                <a:gridCol w="2060026"/>
              </a:tblGrid>
              <a:tr h="161641">
                <a:tc>
                  <a:txBody>
                    <a:bodyPr/>
                    <a:lstStyle/>
                    <a:p>
                      <a:pPr algn="l" fontAlgn="b"/>
                      <a:r>
                        <a:rPr lang="es-ES" sz="1000" b="0" i="0" u="none" strike="noStrike" dirty="0">
                          <a:solidFill>
                            <a:srgbClr val="000000"/>
                          </a:solidFill>
                          <a:effectLst/>
                          <a:latin typeface="Calibri"/>
                        </a:rPr>
                        <a:t>Empleo</a:t>
                      </a:r>
                    </a:p>
                  </a:txBody>
                  <a:tcPr marL="6735" marR="6735" marT="6735" marB="0" anchor="b">
                    <a:lnL>
                      <a:noFill/>
                    </a:lnL>
                    <a:lnR>
                      <a:noFill/>
                    </a:lnR>
                    <a:lnT>
                      <a:noFill/>
                    </a:lnT>
                    <a:lnB>
                      <a:noFill/>
                    </a:lnB>
                    <a:solidFill>
                      <a:schemeClr val="bg2">
                        <a:lumMod val="75000"/>
                        <a:alpha val="29000"/>
                      </a:schemeClr>
                    </a:solidFill>
                  </a:tcPr>
                </a:tc>
                <a:tc>
                  <a:txBody>
                    <a:bodyPr/>
                    <a:lstStyle/>
                    <a:p>
                      <a:pPr algn="r" fontAlgn="b"/>
                      <a:r>
                        <a:rPr lang="es-ES" sz="1000" b="0" i="0" u="none" strike="noStrike" dirty="0">
                          <a:solidFill>
                            <a:srgbClr val="000000"/>
                          </a:solidFill>
                          <a:effectLst/>
                          <a:latin typeface="Calibri"/>
                        </a:rPr>
                        <a:t>9.385.201,97 €</a:t>
                      </a:r>
                    </a:p>
                  </a:txBody>
                  <a:tcPr marL="6735" marR="6735" marT="6735" marB="0" anchor="b">
                    <a:lnL>
                      <a:noFill/>
                    </a:lnL>
                    <a:lnR>
                      <a:noFill/>
                    </a:lnR>
                    <a:lnT>
                      <a:noFill/>
                    </a:lnT>
                    <a:lnB>
                      <a:noFill/>
                    </a:lnB>
                    <a:solidFill>
                      <a:schemeClr val="accent3">
                        <a:lumMod val="40000"/>
                        <a:lumOff val="60000"/>
                        <a:alpha val="69000"/>
                      </a:schemeClr>
                    </a:solidFill>
                  </a:tcPr>
                </a:tc>
                <a:tc>
                  <a:txBody>
                    <a:bodyPr/>
                    <a:lstStyle/>
                    <a:p>
                      <a:pPr algn="r" fontAlgn="b"/>
                      <a:r>
                        <a:rPr lang="es-ES" sz="1000" b="0" i="0" u="none" strike="noStrike" dirty="0">
                          <a:solidFill>
                            <a:srgbClr val="000000"/>
                          </a:solidFill>
                          <a:effectLst/>
                          <a:latin typeface="Calibri"/>
                        </a:rPr>
                        <a:t>23</a:t>
                      </a:r>
                    </a:p>
                  </a:txBody>
                  <a:tcPr marL="6735" marR="6735" marT="6735" marB="0" anchor="b">
                    <a:lnL>
                      <a:noFill/>
                    </a:lnL>
                    <a:lnR>
                      <a:noFill/>
                    </a:lnR>
                    <a:lnT>
                      <a:noFill/>
                    </a:lnT>
                    <a:lnB>
                      <a:noFill/>
                    </a:lnB>
                    <a:solidFill>
                      <a:schemeClr val="accent6">
                        <a:lumMod val="20000"/>
                        <a:lumOff val="80000"/>
                        <a:alpha val="70000"/>
                      </a:schemeClr>
                    </a:solidFill>
                  </a:tcPr>
                </a:tc>
              </a:tr>
              <a:tr h="161641">
                <a:tc>
                  <a:txBody>
                    <a:bodyPr/>
                    <a:lstStyle/>
                    <a:p>
                      <a:pPr algn="l" fontAlgn="b"/>
                      <a:r>
                        <a:rPr lang="es-ES" sz="1000" b="0" i="0" u="none" strike="noStrike" dirty="0">
                          <a:solidFill>
                            <a:srgbClr val="000000"/>
                          </a:solidFill>
                          <a:effectLst/>
                          <a:latin typeface="Calibri"/>
                        </a:rPr>
                        <a:t>Energía</a:t>
                      </a:r>
                    </a:p>
                  </a:txBody>
                  <a:tcPr marL="6735" marR="6735" marT="6735" marB="0" anchor="b">
                    <a:lnL>
                      <a:noFill/>
                    </a:lnL>
                    <a:lnR>
                      <a:noFill/>
                    </a:lnR>
                    <a:lnT>
                      <a:noFill/>
                    </a:lnT>
                    <a:lnB>
                      <a:noFill/>
                    </a:lnB>
                    <a:solidFill>
                      <a:schemeClr val="bg2">
                        <a:lumMod val="75000"/>
                        <a:alpha val="29000"/>
                      </a:schemeClr>
                    </a:solidFill>
                  </a:tcPr>
                </a:tc>
                <a:tc>
                  <a:txBody>
                    <a:bodyPr/>
                    <a:lstStyle/>
                    <a:p>
                      <a:pPr algn="r" fontAlgn="b"/>
                      <a:r>
                        <a:rPr lang="es-ES" sz="1000" b="0" i="0" u="none" strike="noStrike" dirty="0">
                          <a:solidFill>
                            <a:srgbClr val="000000"/>
                          </a:solidFill>
                          <a:effectLst/>
                          <a:latin typeface="Calibri"/>
                        </a:rPr>
                        <a:t>80.952.326,64 €</a:t>
                      </a:r>
                    </a:p>
                  </a:txBody>
                  <a:tcPr marL="6735" marR="6735" marT="6735" marB="0" anchor="b">
                    <a:lnL>
                      <a:noFill/>
                    </a:lnL>
                    <a:lnR>
                      <a:noFill/>
                    </a:lnR>
                    <a:lnT>
                      <a:noFill/>
                    </a:lnT>
                    <a:lnB>
                      <a:noFill/>
                    </a:lnB>
                    <a:solidFill>
                      <a:schemeClr val="accent3">
                        <a:lumMod val="40000"/>
                        <a:lumOff val="60000"/>
                        <a:alpha val="69000"/>
                      </a:schemeClr>
                    </a:solidFill>
                  </a:tcPr>
                </a:tc>
                <a:tc>
                  <a:txBody>
                    <a:bodyPr/>
                    <a:lstStyle/>
                    <a:p>
                      <a:pPr algn="r" fontAlgn="b"/>
                      <a:r>
                        <a:rPr lang="es-ES" sz="1000" b="0" i="0" u="none" strike="noStrike" dirty="0">
                          <a:solidFill>
                            <a:srgbClr val="000000"/>
                          </a:solidFill>
                          <a:effectLst/>
                          <a:latin typeface="Calibri"/>
                        </a:rPr>
                        <a:t>28</a:t>
                      </a:r>
                    </a:p>
                  </a:txBody>
                  <a:tcPr marL="6735" marR="6735" marT="6735" marB="0" anchor="b">
                    <a:lnL>
                      <a:noFill/>
                    </a:lnL>
                    <a:lnR>
                      <a:noFill/>
                    </a:lnR>
                    <a:lnT>
                      <a:noFill/>
                    </a:lnT>
                    <a:lnB>
                      <a:noFill/>
                    </a:lnB>
                    <a:solidFill>
                      <a:schemeClr val="accent6">
                        <a:lumMod val="20000"/>
                        <a:lumOff val="80000"/>
                        <a:alpha val="70000"/>
                      </a:schemeClr>
                    </a:solidFill>
                  </a:tcPr>
                </a:tc>
              </a:tr>
              <a:tr h="161641">
                <a:tc>
                  <a:txBody>
                    <a:bodyPr/>
                    <a:lstStyle/>
                    <a:p>
                      <a:pPr algn="l" fontAlgn="b"/>
                      <a:r>
                        <a:rPr lang="es-ES" sz="1000" b="0" i="0" u="none" strike="noStrike" dirty="0">
                          <a:solidFill>
                            <a:srgbClr val="000000"/>
                          </a:solidFill>
                          <a:effectLst/>
                          <a:latin typeface="Calibri"/>
                        </a:rPr>
                        <a:t>Estadística</a:t>
                      </a:r>
                    </a:p>
                  </a:txBody>
                  <a:tcPr marL="6735" marR="6735" marT="6735" marB="0" anchor="b">
                    <a:lnL>
                      <a:noFill/>
                    </a:lnL>
                    <a:lnR>
                      <a:noFill/>
                    </a:lnR>
                    <a:lnT>
                      <a:noFill/>
                    </a:lnT>
                    <a:lnB>
                      <a:noFill/>
                    </a:lnB>
                    <a:solidFill>
                      <a:schemeClr val="bg2">
                        <a:lumMod val="75000"/>
                        <a:alpha val="29000"/>
                      </a:schemeClr>
                    </a:solidFill>
                  </a:tcPr>
                </a:tc>
                <a:tc>
                  <a:txBody>
                    <a:bodyPr/>
                    <a:lstStyle/>
                    <a:p>
                      <a:pPr algn="r" fontAlgn="b"/>
                      <a:r>
                        <a:rPr lang="es-ES" sz="1000" b="0" i="0" u="none" strike="noStrike" dirty="0">
                          <a:solidFill>
                            <a:srgbClr val="000000"/>
                          </a:solidFill>
                          <a:effectLst/>
                          <a:latin typeface="Calibri"/>
                        </a:rPr>
                        <a:t>116.717,62 €</a:t>
                      </a:r>
                    </a:p>
                  </a:txBody>
                  <a:tcPr marL="6735" marR="6735" marT="6735" marB="0" anchor="b">
                    <a:lnL>
                      <a:noFill/>
                    </a:lnL>
                    <a:lnR>
                      <a:noFill/>
                    </a:lnR>
                    <a:lnT>
                      <a:noFill/>
                    </a:lnT>
                    <a:lnB>
                      <a:noFill/>
                    </a:lnB>
                    <a:solidFill>
                      <a:schemeClr val="accent3">
                        <a:lumMod val="40000"/>
                        <a:lumOff val="60000"/>
                        <a:alpha val="69000"/>
                      </a:schemeClr>
                    </a:solidFill>
                  </a:tcPr>
                </a:tc>
                <a:tc>
                  <a:txBody>
                    <a:bodyPr/>
                    <a:lstStyle/>
                    <a:p>
                      <a:pPr algn="r" fontAlgn="b"/>
                      <a:r>
                        <a:rPr lang="es-ES" sz="1000" b="0" i="0" u="none" strike="noStrike" dirty="0">
                          <a:solidFill>
                            <a:srgbClr val="000000"/>
                          </a:solidFill>
                          <a:effectLst/>
                          <a:latin typeface="Calibri"/>
                        </a:rPr>
                        <a:t>9</a:t>
                      </a:r>
                    </a:p>
                  </a:txBody>
                  <a:tcPr marL="6735" marR="6735" marT="6735" marB="0" anchor="b">
                    <a:lnL>
                      <a:noFill/>
                    </a:lnL>
                    <a:lnR>
                      <a:noFill/>
                    </a:lnR>
                    <a:lnT>
                      <a:noFill/>
                    </a:lnT>
                    <a:lnB>
                      <a:noFill/>
                    </a:lnB>
                    <a:solidFill>
                      <a:schemeClr val="accent6">
                        <a:lumMod val="20000"/>
                        <a:lumOff val="80000"/>
                        <a:alpha val="70000"/>
                      </a:schemeClr>
                    </a:solidFill>
                  </a:tcPr>
                </a:tc>
              </a:tr>
              <a:tr h="161641">
                <a:tc>
                  <a:txBody>
                    <a:bodyPr/>
                    <a:lstStyle/>
                    <a:p>
                      <a:pPr algn="l" fontAlgn="b"/>
                      <a:r>
                        <a:rPr lang="es-ES" sz="1000" b="0" i="0" u="none" strike="noStrike" dirty="0">
                          <a:solidFill>
                            <a:srgbClr val="000000"/>
                          </a:solidFill>
                          <a:effectLst/>
                          <a:latin typeface="Calibri"/>
                        </a:rPr>
                        <a:t>Farmacia</a:t>
                      </a:r>
                    </a:p>
                  </a:txBody>
                  <a:tcPr marL="6735" marR="6735" marT="6735" marB="0" anchor="b">
                    <a:lnL>
                      <a:noFill/>
                    </a:lnL>
                    <a:lnR>
                      <a:noFill/>
                    </a:lnR>
                    <a:lnT>
                      <a:noFill/>
                    </a:lnT>
                    <a:lnB>
                      <a:noFill/>
                    </a:lnB>
                    <a:solidFill>
                      <a:schemeClr val="bg2">
                        <a:lumMod val="75000"/>
                        <a:alpha val="29000"/>
                      </a:schemeClr>
                    </a:solidFill>
                  </a:tcPr>
                </a:tc>
                <a:tc>
                  <a:txBody>
                    <a:bodyPr/>
                    <a:lstStyle/>
                    <a:p>
                      <a:pPr algn="r" fontAlgn="b"/>
                      <a:r>
                        <a:rPr lang="es-ES" sz="1000" b="0" i="0" u="none" strike="noStrike" dirty="0">
                          <a:solidFill>
                            <a:srgbClr val="000000"/>
                          </a:solidFill>
                          <a:effectLst/>
                          <a:latin typeface="Calibri"/>
                        </a:rPr>
                        <a:t>7.179.903,01 €</a:t>
                      </a:r>
                    </a:p>
                  </a:txBody>
                  <a:tcPr marL="6735" marR="6735" marT="6735" marB="0" anchor="b">
                    <a:lnL>
                      <a:noFill/>
                    </a:lnL>
                    <a:lnR>
                      <a:noFill/>
                    </a:lnR>
                    <a:lnT>
                      <a:noFill/>
                    </a:lnT>
                    <a:lnB>
                      <a:noFill/>
                    </a:lnB>
                    <a:solidFill>
                      <a:schemeClr val="accent3">
                        <a:lumMod val="40000"/>
                        <a:lumOff val="60000"/>
                        <a:alpha val="69000"/>
                      </a:schemeClr>
                    </a:solidFill>
                  </a:tcPr>
                </a:tc>
                <a:tc>
                  <a:txBody>
                    <a:bodyPr/>
                    <a:lstStyle/>
                    <a:p>
                      <a:pPr algn="r" fontAlgn="b"/>
                      <a:r>
                        <a:rPr lang="es-ES" sz="1000" b="0" i="0" u="none" strike="noStrike" dirty="0">
                          <a:solidFill>
                            <a:srgbClr val="000000"/>
                          </a:solidFill>
                          <a:effectLst/>
                          <a:latin typeface="Calibri"/>
                        </a:rPr>
                        <a:t>35</a:t>
                      </a:r>
                    </a:p>
                  </a:txBody>
                  <a:tcPr marL="6735" marR="6735" marT="6735" marB="0" anchor="b">
                    <a:lnL>
                      <a:noFill/>
                    </a:lnL>
                    <a:lnR>
                      <a:noFill/>
                    </a:lnR>
                    <a:lnT>
                      <a:noFill/>
                    </a:lnT>
                    <a:lnB>
                      <a:noFill/>
                    </a:lnB>
                    <a:solidFill>
                      <a:schemeClr val="accent6">
                        <a:lumMod val="20000"/>
                        <a:lumOff val="80000"/>
                        <a:alpha val="70000"/>
                      </a:schemeClr>
                    </a:solidFill>
                  </a:tcPr>
                </a:tc>
              </a:tr>
              <a:tr h="161641">
                <a:tc>
                  <a:txBody>
                    <a:bodyPr/>
                    <a:lstStyle/>
                    <a:p>
                      <a:pPr algn="l" fontAlgn="b"/>
                      <a:r>
                        <a:rPr lang="es-ES" sz="1000" b="0" i="0" u="none" strike="noStrike" dirty="0">
                          <a:solidFill>
                            <a:srgbClr val="000000"/>
                          </a:solidFill>
                          <a:effectLst/>
                          <a:latin typeface="Calibri"/>
                        </a:rPr>
                        <a:t>Financiación autonómica</a:t>
                      </a:r>
                    </a:p>
                  </a:txBody>
                  <a:tcPr marL="6735" marR="6735" marT="6735" marB="0" anchor="b">
                    <a:lnL>
                      <a:noFill/>
                    </a:lnL>
                    <a:lnR>
                      <a:noFill/>
                    </a:lnR>
                    <a:lnT>
                      <a:noFill/>
                    </a:lnT>
                    <a:lnB>
                      <a:noFill/>
                    </a:lnB>
                    <a:solidFill>
                      <a:schemeClr val="bg2">
                        <a:lumMod val="75000"/>
                        <a:alpha val="29000"/>
                      </a:schemeClr>
                    </a:solidFill>
                  </a:tcPr>
                </a:tc>
                <a:tc>
                  <a:txBody>
                    <a:bodyPr/>
                    <a:lstStyle/>
                    <a:p>
                      <a:pPr algn="r" fontAlgn="b"/>
                      <a:r>
                        <a:rPr lang="es-ES" sz="1000" b="0" i="0" u="none" strike="noStrike" dirty="0">
                          <a:solidFill>
                            <a:srgbClr val="000000"/>
                          </a:solidFill>
                          <a:effectLst/>
                          <a:latin typeface="Calibri"/>
                        </a:rPr>
                        <a:t>264.000,00 €</a:t>
                      </a:r>
                    </a:p>
                  </a:txBody>
                  <a:tcPr marL="6735" marR="6735" marT="6735" marB="0" anchor="b">
                    <a:lnL>
                      <a:noFill/>
                    </a:lnL>
                    <a:lnR>
                      <a:noFill/>
                    </a:lnR>
                    <a:lnT>
                      <a:noFill/>
                    </a:lnT>
                    <a:lnB>
                      <a:noFill/>
                    </a:lnB>
                    <a:solidFill>
                      <a:schemeClr val="accent3">
                        <a:lumMod val="40000"/>
                        <a:lumOff val="60000"/>
                        <a:alpha val="69000"/>
                      </a:schemeClr>
                    </a:solidFill>
                  </a:tcPr>
                </a:tc>
                <a:tc>
                  <a:txBody>
                    <a:bodyPr/>
                    <a:lstStyle/>
                    <a:p>
                      <a:pPr algn="r" fontAlgn="b"/>
                      <a:r>
                        <a:rPr lang="es-ES" sz="1000" b="0" i="0" u="none" strike="noStrike" dirty="0">
                          <a:solidFill>
                            <a:srgbClr val="000000"/>
                          </a:solidFill>
                          <a:effectLst/>
                          <a:latin typeface="Calibri"/>
                        </a:rPr>
                        <a:t>1</a:t>
                      </a:r>
                    </a:p>
                  </a:txBody>
                  <a:tcPr marL="6735" marR="6735" marT="6735" marB="0" anchor="b">
                    <a:lnL>
                      <a:noFill/>
                    </a:lnL>
                    <a:lnR>
                      <a:noFill/>
                    </a:lnR>
                    <a:lnT>
                      <a:noFill/>
                    </a:lnT>
                    <a:lnB>
                      <a:noFill/>
                    </a:lnB>
                    <a:solidFill>
                      <a:schemeClr val="accent6">
                        <a:lumMod val="20000"/>
                        <a:lumOff val="80000"/>
                        <a:alpha val="70000"/>
                      </a:schemeClr>
                    </a:solidFill>
                  </a:tcPr>
                </a:tc>
              </a:tr>
              <a:tr h="161641">
                <a:tc>
                  <a:txBody>
                    <a:bodyPr/>
                    <a:lstStyle/>
                    <a:p>
                      <a:pPr algn="l" fontAlgn="b"/>
                      <a:r>
                        <a:rPr lang="es-ES" sz="1000" b="0" i="0" u="none" strike="noStrike" dirty="0">
                          <a:solidFill>
                            <a:srgbClr val="000000"/>
                          </a:solidFill>
                          <a:effectLst/>
                          <a:latin typeface="Calibri"/>
                        </a:rPr>
                        <a:t>Gestión catastral</a:t>
                      </a:r>
                    </a:p>
                  </a:txBody>
                  <a:tcPr marL="6735" marR="6735" marT="6735" marB="0" anchor="b">
                    <a:lnL>
                      <a:noFill/>
                    </a:lnL>
                    <a:lnR>
                      <a:noFill/>
                    </a:lnR>
                    <a:lnT>
                      <a:noFill/>
                    </a:lnT>
                    <a:lnB>
                      <a:noFill/>
                    </a:lnB>
                    <a:solidFill>
                      <a:schemeClr val="bg2">
                        <a:lumMod val="75000"/>
                        <a:alpha val="29000"/>
                      </a:schemeClr>
                    </a:solidFill>
                  </a:tcPr>
                </a:tc>
                <a:tc>
                  <a:txBody>
                    <a:bodyPr/>
                    <a:lstStyle/>
                    <a:p>
                      <a:pPr algn="r" fontAlgn="b"/>
                      <a:r>
                        <a:rPr lang="es-ES" sz="1000" b="0" i="0" u="none" strike="noStrike" dirty="0">
                          <a:solidFill>
                            <a:srgbClr val="000000"/>
                          </a:solidFill>
                          <a:effectLst/>
                          <a:latin typeface="Calibri"/>
                        </a:rPr>
                        <a:t>155.878.666,85 €</a:t>
                      </a:r>
                    </a:p>
                  </a:txBody>
                  <a:tcPr marL="6735" marR="6735" marT="6735" marB="0" anchor="b">
                    <a:lnL>
                      <a:noFill/>
                    </a:lnL>
                    <a:lnR>
                      <a:noFill/>
                    </a:lnR>
                    <a:lnT>
                      <a:noFill/>
                    </a:lnT>
                    <a:lnB>
                      <a:noFill/>
                    </a:lnB>
                    <a:solidFill>
                      <a:schemeClr val="accent3">
                        <a:lumMod val="40000"/>
                        <a:lumOff val="60000"/>
                        <a:alpha val="69000"/>
                      </a:schemeClr>
                    </a:solidFill>
                  </a:tcPr>
                </a:tc>
                <a:tc>
                  <a:txBody>
                    <a:bodyPr/>
                    <a:lstStyle/>
                    <a:p>
                      <a:pPr algn="r" fontAlgn="b"/>
                      <a:r>
                        <a:rPr lang="es-ES" sz="1000" b="0" i="0" u="none" strike="noStrike" dirty="0">
                          <a:solidFill>
                            <a:srgbClr val="000000"/>
                          </a:solidFill>
                          <a:effectLst/>
                          <a:latin typeface="Calibri"/>
                        </a:rPr>
                        <a:t>43</a:t>
                      </a:r>
                    </a:p>
                  </a:txBody>
                  <a:tcPr marL="6735" marR="6735" marT="6735" marB="0" anchor="b">
                    <a:lnL>
                      <a:noFill/>
                    </a:lnL>
                    <a:lnR>
                      <a:noFill/>
                    </a:lnR>
                    <a:lnT>
                      <a:noFill/>
                    </a:lnT>
                    <a:lnB>
                      <a:noFill/>
                    </a:lnB>
                    <a:solidFill>
                      <a:schemeClr val="accent6">
                        <a:lumMod val="20000"/>
                        <a:lumOff val="80000"/>
                        <a:alpha val="70000"/>
                      </a:schemeClr>
                    </a:solidFill>
                  </a:tcPr>
                </a:tc>
              </a:tr>
              <a:tr h="161641">
                <a:tc>
                  <a:txBody>
                    <a:bodyPr/>
                    <a:lstStyle/>
                    <a:p>
                      <a:pPr algn="l" fontAlgn="b"/>
                      <a:r>
                        <a:rPr lang="es-ES" sz="1000" b="0" i="0" u="none" strike="noStrike" dirty="0">
                          <a:solidFill>
                            <a:srgbClr val="000000"/>
                          </a:solidFill>
                          <a:effectLst/>
                          <a:latin typeface="Calibri"/>
                        </a:rPr>
                        <a:t>Hacienda</a:t>
                      </a:r>
                    </a:p>
                  </a:txBody>
                  <a:tcPr marL="6735" marR="6735" marT="6735" marB="0" anchor="b">
                    <a:lnL>
                      <a:noFill/>
                    </a:lnL>
                    <a:lnR>
                      <a:noFill/>
                    </a:lnR>
                    <a:lnT>
                      <a:noFill/>
                    </a:lnT>
                    <a:lnB>
                      <a:noFill/>
                    </a:lnB>
                    <a:solidFill>
                      <a:schemeClr val="bg2">
                        <a:lumMod val="75000"/>
                        <a:alpha val="29000"/>
                      </a:schemeClr>
                    </a:solidFill>
                  </a:tcPr>
                </a:tc>
                <a:tc>
                  <a:txBody>
                    <a:bodyPr/>
                    <a:lstStyle/>
                    <a:p>
                      <a:pPr algn="r" fontAlgn="b"/>
                      <a:r>
                        <a:rPr lang="es-ES" sz="1000" b="0" i="0" u="none" strike="noStrike" dirty="0">
                          <a:solidFill>
                            <a:srgbClr val="000000"/>
                          </a:solidFill>
                          <a:effectLst/>
                          <a:latin typeface="Calibri"/>
                        </a:rPr>
                        <a:t>956.796,14 €</a:t>
                      </a:r>
                    </a:p>
                  </a:txBody>
                  <a:tcPr marL="6735" marR="6735" marT="6735" marB="0" anchor="b">
                    <a:lnL>
                      <a:noFill/>
                    </a:lnL>
                    <a:lnR>
                      <a:noFill/>
                    </a:lnR>
                    <a:lnT>
                      <a:noFill/>
                    </a:lnT>
                    <a:lnB>
                      <a:noFill/>
                    </a:lnB>
                    <a:solidFill>
                      <a:schemeClr val="accent3">
                        <a:lumMod val="40000"/>
                        <a:lumOff val="60000"/>
                        <a:alpha val="69000"/>
                      </a:schemeClr>
                    </a:solidFill>
                  </a:tcPr>
                </a:tc>
                <a:tc>
                  <a:txBody>
                    <a:bodyPr/>
                    <a:lstStyle/>
                    <a:p>
                      <a:pPr algn="r" fontAlgn="b"/>
                      <a:r>
                        <a:rPr lang="es-ES" sz="1000" b="0" i="0" u="none" strike="noStrike" dirty="0">
                          <a:solidFill>
                            <a:srgbClr val="000000"/>
                          </a:solidFill>
                          <a:effectLst/>
                          <a:latin typeface="Calibri"/>
                        </a:rPr>
                        <a:t>38</a:t>
                      </a:r>
                    </a:p>
                  </a:txBody>
                  <a:tcPr marL="6735" marR="6735" marT="6735" marB="0" anchor="b">
                    <a:lnL>
                      <a:noFill/>
                    </a:lnL>
                    <a:lnR>
                      <a:noFill/>
                    </a:lnR>
                    <a:lnT>
                      <a:noFill/>
                    </a:lnT>
                    <a:lnB>
                      <a:noFill/>
                    </a:lnB>
                    <a:solidFill>
                      <a:schemeClr val="accent6">
                        <a:lumMod val="20000"/>
                        <a:lumOff val="80000"/>
                        <a:alpha val="70000"/>
                      </a:schemeClr>
                    </a:solidFill>
                  </a:tcPr>
                </a:tc>
              </a:tr>
              <a:tr h="161641">
                <a:tc>
                  <a:txBody>
                    <a:bodyPr/>
                    <a:lstStyle/>
                    <a:p>
                      <a:pPr algn="l" fontAlgn="b"/>
                      <a:r>
                        <a:rPr lang="es-ES" sz="1000" b="0" i="0" u="none" strike="noStrike" dirty="0">
                          <a:solidFill>
                            <a:srgbClr val="000000"/>
                          </a:solidFill>
                          <a:effectLst/>
                          <a:latin typeface="Calibri"/>
                        </a:rPr>
                        <a:t>Igualdad</a:t>
                      </a:r>
                    </a:p>
                  </a:txBody>
                  <a:tcPr marL="6735" marR="6735" marT="6735" marB="0" anchor="b">
                    <a:lnL>
                      <a:noFill/>
                    </a:lnL>
                    <a:lnR>
                      <a:noFill/>
                    </a:lnR>
                    <a:lnT>
                      <a:noFill/>
                    </a:lnT>
                    <a:lnB>
                      <a:noFill/>
                    </a:lnB>
                    <a:solidFill>
                      <a:schemeClr val="bg2">
                        <a:lumMod val="75000"/>
                        <a:alpha val="29000"/>
                      </a:schemeClr>
                    </a:solidFill>
                  </a:tcPr>
                </a:tc>
                <a:tc>
                  <a:txBody>
                    <a:bodyPr/>
                    <a:lstStyle/>
                    <a:p>
                      <a:pPr algn="r" fontAlgn="b"/>
                      <a:r>
                        <a:rPr lang="es-ES" sz="1000" b="0" i="0" u="none" strike="noStrike" dirty="0">
                          <a:solidFill>
                            <a:srgbClr val="000000"/>
                          </a:solidFill>
                          <a:effectLst/>
                          <a:latin typeface="Calibri"/>
                        </a:rPr>
                        <a:t>0,00 €</a:t>
                      </a:r>
                    </a:p>
                  </a:txBody>
                  <a:tcPr marL="6735" marR="6735" marT="6735" marB="0" anchor="b">
                    <a:lnL>
                      <a:noFill/>
                    </a:lnL>
                    <a:lnR>
                      <a:noFill/>
                    </a:lnR>
                    <a:lnT>
                      <a:noFill/>
                    </a:lnT>
                    <a:lnB>
                      <a:noFill/>
                    </a:lnB>
                    <a:solidFill>
                      <a:schemeClr val="accent3">
                        <a:lumMod val="40000"/>
                        <a:lumOff val="60000"/>
                        <a:alpha val="69000"/>
                      </a:schemeClr>
                    </a:solidFill>
                  </a:tcPr>
                </a:tc>
                <a:tc>
                  <a:txBody>
                    <a:bodyPr/>
                    <a:lstStyle/>
                    <a:p>
                      <a:pPr algn="r" fontAlgn="b"/>
                      <a:r>
                        <a:rPr lang="es-ES" sz="1000" b="0" i="0" u="none" strike="noStrike" dirty="0">
                          <a:solidFill>
                            <a:srgbClr val="000000"/>
                          </a:solidFill>
                          <a:effectLst/>
                          <a:latin typeface="Calibri"/>
                        </a:rPr>
                        <a:t>1</a:t>
                      </a:r>
                    </a:p>
                  </a:txBody>
                  <a:tcPr marL="6735" marR="6735" marT="6735" marB="0" anchor="b">
                    <a:lnL>
                      <a:noFill/>
                    </a:lnL>
                    <a:lnR>
                      <a:noFill/>
                    </a:lnR>
                    <a:lnT>
                      <a:noFill/>
                    </a:lnT>
                    <a:lnB>
                      <a:noFill/>
                    </a:lnB>
                    <a:solidFill>
                      <a:schemeClr val="accent6">
                        <a:lumMod val="20000"/>
                        <a:lumOff val="80000"/>
                        <a:alpha val="70000"/>
                      </a:schemeClr>
                    </a:solidFill>
                  </a:tcPr>
                </a:tc>
              </a:tr>
              <a:tr h="161641">
                <a:tc>
                  <a:txBody>
                    <a:bodyPr/>
                    <a:lstStyle/>
                    <a:p>
                      <a:pPr algn="l" fontAlgn="b"/>
                      <a:r>
                        <a:rPr lang="es-ES" sz="1000" b="0" i="0" u="none" strike="noStrike" dirty="0">
                          <a:solidFill>
                            <a:srgbClr val="000000"/>
                          </a:solidFill>
                          <a:effectLst/>
                          <a:latin typeface="Calibri"/>
                        </a:rPr>
                        <a:t>Igualdad de género</a:t>
                      </a:r>
                    </a:p>
                  </a:txBody>
                  <a:tcPr marL="6735" marR="6735" marT="6735" marB="0" anchor="b">
                    <a:lnL>
                      <a:noFill/>
                    </a:lnL>
                    <a:lnR>
                      <a:noFill/>
                    </a:lnR>
                    <a:lnT>
                      <a:noFill/>
                    </a:lnT>
                    <a:lnB>
                      <a:noFill/>
                    </a:lnB>
                    <a:solidFill>
                      <a:schemeClr val="bg2">
                        <a:lumMod val="75000"/>
                        <a:alpha val="29000"/>
                      </a:schemeClr>
                    </a:solidFill>
                  </a:tcPr>
                </a:tc>
                <a:tc>
                  <a:txBody>
                    <a:bodyPr/>
                    <a:lstStyle/>
                    <a:p>
                      <a:pPr algn="r" fontAlgn="b"/>
                      <a:r>
                        <a:rPr lang="es-ES" sz="1000" b="0" i="0" u="none" strike="noStrike" dirty="0">
                          <a:solidFill>
                            <a:srgbClr val="000000"/>
                          </a:solidFill>
                          <a:effectLst/>
                          <a:latin typeface="Calibri"/>
                        </a:rPr>
                        <a:t>9.073.201,48 €</a:t>
                      </a:r>
                    </a:p>
                  </a:txBody>
                  <a:tcPr marL="6735" marR="6735" marT="6735" marB="0" anchor="b">
                    <a:lnL>
                      <a:noFill/>
                    </a:lnL>
                    <a:lnR>
                      <a:noFill/>
                    </a:lnR>
                    <a:lnT>
                      <a:noFill/>
                    </a:lnT>
                    <a:lnB>
                      <a:noFill/>
                    </a:lnB>
                    <a:solidFill>
                      <a:schemeClr val="accent3">
                        <a:lumMod val="40000"/>
                        <a:lumOff val="60000"/>
                        <a:alpha val="69000"/>
                      </a:schemeClr>
                    </a:solidFill>
                  </a:tcPr>
                </a:tc>
                <a:tc>
                  <a:txBody>
                    <a:bodyPr/>
                    <a:lstStyle/>
                    <a:p>
                      <a:pPr algn="r" fontAlgn="b"/>
                      <a:r>
                        <a:rPr lang="es-ES" sz="1000" b="0" i="0" u="none" strike="noStrike" dirty="0">
                          <a:solidFill>
                            <a:srgbClr val="000000"/>
                          </a:solidFill>
                          <a:effectLst/>
                          <a:latin typeface="Calibri"/>
                        </a:rPr>
                        <a:t>30</a:t>
                      </a:r>
                    </a:p>
                  </a:txBody>
                  <a:tcPr marL="6735" marR="6735" marT="6735" marB="0" anchor="b">
                    <a:lnL>
                      <a:noFill/>
                    </a:lnL>
                    <a:lnR>
                      <a:noFill/>
                    </a:lnR>
                    <a:lnT>
                      <a:noFill/>
                    </a:lnT>
                    <a:lnB>
                      <a:noFill/>
                    </a:lnB>
                    <a:solidFill>
                      <a:schemeClr val="accent6">
                        <a:lumMod val="20000"/>
                        <a:lumOff val="80000"/>
                        <a:alpha val="70000"/>
                      </a:schemeClr>
                    </a:solidFill>
                  </a:tcPr>
                </a:tc>
              </a:tr>
              <a:tr h="161641">
                <a:tc>
                  <a:txBody>
                    <a:bodyPr/>
                    <a:lstStyle/>
                    <a:p>
                      <a:pPr algn="l" fontAlgn="b"/>
                      <a:r>
                        <a:rPr lang="es-ES" sz="1000" b="0" i="0" u="none" strike="noStrike" dirty="0">
                          <a:solidFill>
                            <a:srgbClr val="000000"/>
                          </a:solidFill>
                          <a:effectLst/>
                          <a:latin typeface="Calibri"/>
                        </a:rPr>
                        <a:t>Industria y empresa</a:t>
                      </a:r>
                    </a:p>
                  </a:txBody>
                  <a:tcPr marL="6735" marR="6735" marT="6735" marB="0" anchor="b">
                    <a:lnL>
                      <a:noFill/>
                    </a:lnL>
                    <a:lnR>
                      <a:noFill/>
                    </a:lnR>
                    <a:lnT>
                      <a:noFill/>
                    </a:lnT>
                    <a:lnB>
                      <a:noFill/>
                    </a:lnB>
                    <a:solidFill>
                      <a:schemeClr val="bg2">
                        <a:lumMod val="75000"/>
                        <a:alpha val="29000"/>
                      </a:schemeClr>
                    </a:solidFill>
                  </a:tcPr>
                </a:tc>
                <a:tc>
                  <a:txBody>
                    <a:bodyPr/>
                    <a:lstStyle/>
                    <a:p>
                      <a:pPr algn="r" fontAlgn="b"/>
                      <a:r>
                        <a:rPr lang="es-ES" sz="1000" b="0" i="0" u="none" strike="noStrike" dirty="0">
                          <a:solidFill>
                            <a:srgbClr val="000000"/>
                          </a:solidFill>
                          <a:effectLst/>
                          <a:latin typeface="Calibri"/>
                        </a:rPr>
                        <a:t>100.994.568,48 €</a:t>
                      </a:r>
                    </a:p>
                  </a:txBody>
                  <a:tcPr marL="6735" marR="6735" marT="6735" marB="0" anchor="b">
                    <a:lnL>
                      <a:noFill/>
                    </a:lnL>
                    <a:lnR>
                      <a:noFill/>
                    </a:lnR>
                    <a:lnT>
                      <a:noFill/>
                    </a:lnT>
                    <a:lnB>
                      <a:noFill/>
                    </a:lnB>
                    <a:solidFill>
                      <a:schemeClr val="accent3">
                        <a:lumMod val="40000"/>
                        <a:lumOff val="60000"/>
                        <a:alpha val="69000"/>
                      </a:schemeClr>
                    </a:solidFill>
                  </a:tcPr>
                </a:tc>
                <a:tc>
                  <a:txBody>
                    <a:bodyPr/>
                    <a:lstStyle/>
                    <a:p>
                      <a:pPr algn="r" fontAlgn="b"/>
                      <a:r>
                        <a:rPr lang="es-ES" sz="1000" b="0" i="0" u="none" strike="noStrike" dirty="0">
                          <a:solidFill>
                            <a:srgbClr val="000000"/>
                          </a:solidFill>
                          <a:effectLst/>
                          <a:latin typeface="Calibri"/>
                        </a:rPr>
                        <a:t>117</a:t>
                      </a:r>
                    </a:p>
                  </a:txBody>
                  <a:tcPr marL="6735" marR="6735" marT="6735" marB="0" anchor="b">
                    <a:lnL>
                      <a:noFill/>
                    </a:lnL>
                    <a:lnR>
                      <a:noFill/>
                    </a:lnR>
                    <a:lnT>
                      <a:noFill/>
                    </a:lnT>
                    <a:lnB>
                      <a:noFill/>
                    </a:lnB>
                    <a:solidFill>
                      <a:schemeClr val="accent6">
                        <a:lumMod val="20000"/>
                        <a:lumOff val="80000"/>
                        <a:alpha val="70000"/>
                      </a:schemeClr>
                    </a:solidFill>
                  </a:tcPr>
                </a:tc>
              </a:tr>
              <a:tr h="161641">
                <a:tc>
                  <a:txBody>
                    <a:bodyPr/>
                    <a:lstStyle/>
                    <a:p>
                      <a:pPr algn="l" fontAlgn="b"/>
                      <a:r>
                        <a:rPr lang="es-ES" sz="1000" b="0" i="0" u="none" strike="noStrike" dirty="0">
                          <a:solidFill>
                            <a:srgbClr val="000000"/>
                          </a:solidFill>
                          <a:effectLst/>
                          <a:latin typeface="Calibri"/>
                        </a:rPr>
                        <a:t>Infraestructuras aéreas</a:t>
                      </a:r>
                    </a:p>
                  </a:txBody>
                  <a:tcPr marL="6735" marR="6735" marT="6735" marB="0" anchor="b">
                    <a:lnL>
                      <a:noFill/>
                    </a:lnL>
                    <a:lnR>
                      <a:noFill/>
                    </a:lnR>
                    <a:lnT>
                      <a:noFill/>
                    </a:lnT>
                    <a:lnB>
                      <a:noFill/>
                    </a:lnB>
                    <a:solidFill>
                      <a:schemeClr val="bg2">
                        <a:lumMod val="75000"/>
                        <a:alpha val="29000"/>
                      </a:schemeClr>
                    </a:solidFill>
                  </a:tcPr>
                </a:tc>
                <a:tc>
                  <a:txBody>
                    <a:bodyPr/>
                    <a:lstStyle/>
                    <a:p>
                      <a:pPr algn="r" fontAlgn="b"/>
                      <a:r>
                        <a:rPr lang="es-ES" sz="1000" b="0" i="0" u="none" strike="noStrike" dirty="0">
                          <a:solidFill>
                            <a:srgbClr val="000000"/>
                          </a:solidFill>
                          <a:effectLst/>
                          <a:latin typeface="Calibri"/>
                        </a:rPr>
                        <a:t>19.191.728,85 €</a:t>
                      </a:r>
                    </a:p>
                  </a:txBody>
                  <a:tcPr marL="6735" marR="6735" marT="6735" marB="0" anchor="b">
                    <a:lnL>
                      <a:noFill/>
                    </a:lnL>
                    <a:lnR>
                      <a:noFill/>
                    </a:lnR>
                    <a:lnT>
                      <a:noFill/>
                    </a:lnT>
                    <a:lnB>
                      <a:noFill/>
                    </a:lnB>
                    <a:solidFill>
                      <a:schemeClr val="accent3">
                        <a:lumMod val="40000"/>
                        <a:lumOff val="60000"/>
                        <a:alpha val="69000"/>
                      </a:schemeClr>
                    </a:solidFill>
                  </a:tcPr>
                </a:tc>
                <a:tc>
                  <a:txBody>
                    <a:bodyPr/>
                    <a:lstStyle/>
                    <a:p>
                      <a:pPr algn="r" fontAlgn="b"/>
                      <a:r>
                        <a:rPr lang="es-ES" sz="1000" b="0" i="0" u="none" strike="noStrike" dirty="0">
                          <a:solidFill>
                            <a:srgbClr val="000000"/>
                          </a:solidFill>
                          <a:effectLst/>
                          <a:latin typeface="Calibri"/>
                        </a:rPr>
                        <a:t>29</a:t>
                      </a:r>
                    </a:p>
                  </a:txBody>
                  <a:tcPr marL="6735" marR="6735" marT="6735" marB="0" anchor="b">
                    <a:lnL>
                      <a:noFill/>
                    </a:lnL>
                    <a:lnR>
                      <a:noFill/>
                    </a:lnR>
                    <a:lnT>
                      <a:noFill/>
                    </a:lnT>
                    <a:lnB>
                      <a:noFill/>
                    </a:lnB>
                    <a:solidFill>
                      <a:schemeClr val="accent6">
                        <a:lumMod val="20000"/>
                        <a:lumOff val="80000"/>
                        <a:alpha val="70000"/>
                      </a:schemeClr>
                    </a:solidFill>
                  </a:tcPr>
                </a:tc>
              </a:tr>
              <a:tr h="161641">
                <a:tc>
                  <a:txBody>
                    <a:bodyPr/>
                    <a:lstStyle/>
                    <a:p>
                      <a:pPr algn="l" fontAlgn="b"/>
                      <a:r>
                        <a:rPr lang="es-ES" sz="1000" b="0" i="0" u="none" strike="noStrike" dirty="0">
                          <a:solidFill>
                            <a:srgbClr val="000000"/>
                          </a:solidFill>
                          <a:effectLst/>
                          <a:latin typeface="Calibri"/>
                        </a:rPr>
                        <a:t>Infraestructuras ferroviarias</a:t>
                      </a:r>
                    </a:p>
                  </a:txBody>
                  <a:tcPr marL="6735" marR="6735" marT="6735" marB="0" anchor="b">
                    <a:lnL>
                      <a:noFill/>
                    </a:lnL>
                    <a:lnR>
                      <a:noFill/>
                    </a:lnR>
                    <a:lnT>
                      <a:noFill/>
                    </a:lnT>
                    <a:lnB>
                      <a:noFill/>
                    </a:lnB>
                    <a:solidFill>
                      <a:schemeClr val="bg2">
                        <a:lumMod val="75000"/>
                        <a:alpha val="29000"/>
                      </a:schemeClr>
                    </a:solidFill>
                  </a:tcPr>
                </a:tc>
                <a:tc>
                  <a:txBody>
                    <a:bodyPr/>
                    <a:lstStyle/>
                    <a:p>
                      <a:pPr algn="r" fontAlgn="b"/>
                      <a:r>
                        <a:rPr lang="es-ES" sz="1000" b="0" i="0" u="none" strike="noStrike" dirty="0">
                          <a:solidFill>
                            <a:srgbClr val="000000"/>
                          </a:solidFill>
                          <a:effectLst/>
                          <a:latin typeface="Calibri"/>
                        </a:rPr>
                        <a:t>645.016.718,43 €</a:t>
                      </a:r>
                    </a:p>
                  </a:txBody>
                  <a:tcPr marL="6735" marR="6735" marT="6735" marB="0" anchor="b">
                    <a:lnL>
                      <a:noFill/>
                    </a:lnL>
                    <a:lnR>
                      <a:noFill/>
                    </a:lnR>
                    <a:lnT>
                      <a:noFill/>
                    </a:lnT>
                    <a:lnB>
                      <a:noFill/>
                    </a:lnB>
                    <a:solidFill>
                      <a:schemeClr val="accent3">
                        <a:lumMod val="40000"/>
                        <a:lumOff val="60000"/>
                        <a:alpha val="69000"/>
                      </a:schemeClr>
                    </a:solidFill>
                  </a:tcPr>
                </a:tc>
                <a:tc>
                  <a:txBody>
                    <a:bodyPr/>
                    <a:lstStyle/>
                    <a:p>
                      <a:pPr algn="r" fontAlgn="b"/>
                      <a:r>
                        <a:rPr lang="es-ES" sz="1000" b="0" i="0" u="none" strike="noStrike" dirty="0">
                          <a:solidFill>
                            <a:srgbClr val="000000"/>
                          </a:solidFill>
                          <a:effectLst/>
                          <a:latin typeface="Calibri"/>
                        </a:rPr>
                        <a:t>35</a:t>
                      </a:r>
                    </a:p>
                  </a:txBody>
                  <a:tcPr marL="6735" marR="6735" marT="6735" marB="0" anchor="b">
                    <a:lnL>
                      <a:noFill/>
                    </a:lnL>
                    <a:lnR>
                      <a:noFill/>
                    </a:lnR>
                    <a:lnT>
                      <a:noFill/>
                    </a:lnT>
                    <a:lnB>
                      <a:noFill/>
                    </a:lnB>
                    <a:solidFill>
                      <a:schemeClr val="accent6">
                        <a:lumMod val="20000"/>
                        <a:lumOff val="80000"/>
                        <a:alpha val="70000"/>
                      </a:schemeClr>
                    </a:solidFill>
                  </a:tcPr>
                </a:tc>
              </a:tr>
              <a:tr h="161641">
                <a:tc>
                  <a:txBody>
                    <a:bodyPr/>
                    <a:lstStyle/>
                    <a:p>
                      <a:pPr algn="l" fontAlgn="b"/>
                      <a:r>
                        <a:rPr lang="es-ES" sz="1000" b="0" i="0" u="none" strike="noStrike" dirty="0">
                          <a:solidFill>
                            <a:srgbClr val="000000"/>
                          </a:solidFill>
                          <a:effectLst/>
                          <a:latin typeface="Calibri"/>
                        </a:rPr>
                        <a:t>Infraestructuras por carretera</a:t>
                      </a:r>
                    </a:p>
                  </a:txBody>
                  <a:tcPr marL="6735" marR="6735" marT="6735" marB="0" anchor="b">
                    <a:lnL>
                      <a:noFill/>
                    </a:lnL>
                    <a:lnR>
                      <a:noFill/>
                    </a:lnR>
                    <a:lnT>
                      <a:noFill/>
                    </a:lnT>
                    <a:lnB>
                      <a:noFill/>
                    </a:lnB>
                    <a:solidFill>
                      <a:schemeClr val="bg2">
                        <a:lumMod val="75000"/>
                        <a:alpha val="29000"/>
                      </a:schemeClr>
                    </a:solidFill>
                  </a:tcPr>
                </a:tc>
                <a:tc>
                  <a:txBody>
                    <a:bodyPr/>
                    <a:lstStyle/>
                    <a:p>
                      <a:pPr algn="r" fontAlgn="b"/>
                      <a:r>
                        <a:rPr lang="es-ES" sz="1000" b="0" i="0" u="none" strike="noStrike" dirty="0">
                          <a:solidFill>
                            <a:srgbClr val="000000"/>
                          </a:solidFill>
                          <a:effectLst/>
                          <a:latin typeface="Calibri"/>
                        </a:rPr>
                        <a:t>1.532.560.118,00 €</a:t>
                      </a:r>
                    </a:p>
                  </a:txBody>
                  <a:tcPr marL="6735" marR="6735" marT="6735" marB="0" anchor="b">
                    <a:lnL>
                      <a:noFill/>
                    </a:lnL>
                    <a:lnR>
                      <a:noFill/>
                    </a:lnR>
                    <a:lnT>
                      <a:noFill/>
                    </a:lnT>
                    <a:lnB>
                      <a:noFill/>
                    </a:lnB>
                    <a:solidFill>
                      <a:schemeClr val="accent3">
                        <a:lumMod val="40000"/>
                        <a:lumOff val="60000"/>
                        <a:alpha val="69000"/>
                      </a:schemeClr>
                    </a:solidFill>
                  </a:tcPr>
                </a:tc>
                <a:tc>
                  <a:txBody>
                    <a:bodyPr/>
                    <a:lstStyle/>
                    <a:p>
                      <a:pPr algn="r" fontAlgn="b"/>
                      <a:r>
                        <a:rPr lang="es-ES" sz="1000" b="0" i="0" u="none" strike="noStrike" dirty="0">
                          <a:solidFill>
                            <a:srgbClr val="000000"/>
                          </a:solidFill>
                          <a:effectLst/>
                          <a:latin typeface="Calibri"/>
                        </a:rPr>
                        <a:t>4</a:t>
                      </a:r>
                    </a:p>
                  </a:txBody>
                  <a:tcPr marL="6735" marR="6735" marT="6735" marB="0" anchor="b">
                    <a:lnL>
                      <a:noFill/>
                    </a:lnL>
                    <a:lnR>
                      <a:noFill/>
                    </a:lnR>
                    <a:lnT>
                      <a:noFill/>
                    </a:lnT>
                    <a:lnB>
                      <a:noFill/>
                    </a:lnB>
                    <a:solidFill>
                      <a:schemeClr val="accent6">
                        <a:lumMod val="20000"/>
                        <a:lumOff val="80000"/>
                        <a:alpha val="70000"/>
                      </a:schemeClr>
                    </a:solidFill>
                  </a:tcPr>
                </a:tc>
              </a:tr>
              <a:tr h="161641">
                <a:tc>
                  <a:txBody>
                    <a:bodyPr/>
                    <a:lstStyle/>
                    <a:p>
                      <a:pPr algn="l" fontAlgn="b"/>
                      <a:r>
                        <a:rPr lang="es-ES" sz="1000" b="0" i="0" u="none" strike="noStrike" dirty="0">
                          <a:solidFill>
                            <a:srgbClr val="000000"/>
                          </a:solidFill>
                          <a:effectLst/>
                          <a:latin typeface="Calibri"/>
                        </a:rPr>
                        <a:t>Infraestructuras portuarias</a:t>
                      </a:r>
                    </a:p>
                  </a:txBody>
                  <a:tcPr marL="6735" marR="6735" marT="6735" marB="0" anchor="b">
                    <a:lnL>
                      <a:noFill/>
                    </a:lnL>
                    <a:lnR>
                      <a:noFill/>
                    </a:lnR>
                    <a:lnT>
                      <a:noFill/>
                    </a:lnT>
                    <a:lnB>
                      <a:noFill/>
                    </a:lnB>
                    <a:solidFill>
                      <a:schemeClr val="bg2">
                        <a:lumMod val="75000"/>
                        <a:alpha val="29000"/>
                      </a:schemeClr>
                    </a:solidFill>
                  </a:tcPr>
                </a:tc>
                <a:tc>
                  <a:txBody>
                    <a:bodyPr/>
                    <a:lstStyle/>
                    <a:p>
                      <a:pPr algn="r" fontAlgn="b"/>
                      <a:r>
                        <a:rPr lang="es-ES" sz="1000" b="0" i="0" u="none" strike="noStrike" dirty="0">
                          <a:solidFill>
                            <a:srgbClr val="000000"/>
                          </a:solidFill>
                          <a:effectLst/>
                          <a:latin typeface="Calibri"/>
                        </a:rPr>
                        <a:t>29.646.208,08 €</a:t>
                      </a:r>
                    </a:p>
                  </a:txBody>
                  <a:tcPr marL="6735" marR="6735" marT="6735" marB="0" anchor="b">
                    <a:lnL>
                      <a:noFill/>
                    </a:lnL>
                    <a:lnR>
                      <a:noFill/>
                    </a:lnR>
                    <a:lnT>
                      <a:noFill/>
                    </a:lnT>
                    <a:lnB>
                      <a:noFill/>
                    </a:lnB>
                    <a:solidFill>
                      <a:schemeClr val="accent3">
                        <a:lumMod val="40000"/>
                        <a:lumOff val="60000"/>
                        <a:alpha val="69000"/>
                      </a:schemeClr>
                    </a:solidFill>
                  </a:tcPr>
                </a:tc>
                <a:tc>
                  <a:txBody>
                    <a:bodyPr/>
                    <a:lstStyle/>
                    <a:p>
                      <a:pPr algn="r" fontAlgn="b"/>
                      <a:r>
                        <a:rPr lang="es-ES" sz="1000" b="0" i="0" u="none" strike="noStrike" dirty="0">
                          <a:solidFill>
                            <a:srgbClr val="000000"/>
                          </a:solidFill>
                          <a:effectLst/>
                          <a:latin typeface="Calibri"/>
                        </a:rPr>
                        <a:t>50</a:t>
                      </a:r>
                    </a:p>
                  </a:txBody>
                  <a:tcPr marL="6735" marR="6735" marT="6735" marB="0" anchor="b">
                    <a:lnL>
                      <a:noFill/>
                    </a:lnL>
                    <a:lnR>
                      <a:noFill/>
                    </a:lnR>
                    <a:lnT>
                      <a:noFill/>
                    </a:lnT>
                    <a:lnB>
                      <a:noFill/>
                    </a:lnB>
                    <a:solidFill>
                      <a:schemeClr val="accent6">
                        <a:lumMod val="20000"/>
                        <a:lumOff val="80000"/>
                        <a:alpha val="70000"/>
                      </a:schemeClr>
                    </a:solidFill>
                  </a:tcPr>
                </a:tc>
              </a:tr>
              <a:tr h="161641">
                <a:tc>
                  <a:txBody>
                    <a:bodyPr/>
                    <a:lstStyle/>
                    <a:p>
                      <a:pPr algn="l" fontAlgn="b"/>
                      <a:r>
                        <a:rPr lang="es-ES" sz="1000" b="0" i="0" u="none" strike="noStrike" dirty="0">
                          <a:solidFill>
                            <a:srgbClr val="000000"/>
                          </a:solidFill>
                          <a:effectLst/>
                          <a:latin typeface="Calibri"/>
                        </a:rPr>
                        <a:t>Infraestructuras y acción territorial</a:t>
                      </a:r>
                    </a:p>
                  </a:txBody>
                  <a:tcPr marL="6735" marR="6735" marT="6735" marB="0" anchor="b">
                    <a:lnL>
                      <a:noFill/>
                    </a:lnL>
                    <a:lnR>
                      <a:noFill/>
                    </a:lnR>
                    <a:lnT>
                      <a:noFill/>
                    </a:lnT>
                    <a:lnB>
                      <a:noFill/>
                    </a:lnB>
                    <a:solidFill>
                      <a:schemeClr val="bg2">
                        <a:lumMod val="75000"/>
                        <a:alpha val="29000"/>
                      </a:schemeClr>
                    </a:solidFill>
                  </a:tcPr>
                </a:tc>
                <a:tc>
                  <a:txBody>
                    <a:bodyPr/>
                    <a:lstStyle/>
                    <a:p>
                      <a:pPr algn="r" fontAlgn="b"/>
                      <a:r>
                        <a:rPr lang="es-ES" sz="1000" b="0" i="0" u="none" strike="noStrike" dirty="0">
                          <a:solidFill>
                            <a:srgbClr val="000000"/>
                          </a:solidFill>
                          <a:effectLst/>
                          <a:latin typeface="Calibri"/>
                        </a:rPr>
                        <a:t>0,00 €</a:t>
                      </a:r>
                    </a:p>
                  </a:txBody>
                  <a:tcPr marL="6735" marR="6735" marT="6735" marB="0" anchor="b">
                    <a:lnL>
                      <a:noFill/>
                    </a:lnL>
                    <a:lnR>
                      <a:noFill/>
                    </a:lnR>
                    <a:lnT>
                      <a:noFill/>
                    </a:lnT>
                    <a:lnB>
                      <a:noFill/>
                    </a:lnB>
                    <a:solidFill>
                      <a:schemeClr val="accent3">
                        <a:lumMod val="40000"/>
                        <a:lumOff val="60000"/>
                        <a:alpha val="69000"/>
                      </a:schemeClr>
                    </a:solidFill>
                  </a:tcPr>
                </a:tc>
                <a:tc>
                  <a:txBody>
                    <a:bodyPr/>
                    <a:lstStyle/>
                    <a:p>
                      <a:pPr algn="r" fontAlgn="b"/>
                      <a:r>
                        <a:rPr lang="es-ES" sz="1000" b="0" i="0" u="none" strike="noStrike" dirty="0">
                          <a:solidFill>
                            <a:srgbClr val="000000"/>
                          </a:solidFill>
                          <a:effectLst/>
                          <a:latin typeface="Calibri"/>
                        </a:rPr>
                        <a:t>2</a:t>
                      </a:r>
                    </a:p>
                  </a:txBody>
                  <a:tcPr marL="6735" marR="6735" marT="6735" marB="0" anchor="b">
                    <a:lnL>
                      <a:noFill/>
                    </a:lnL>
                    <a:lnR>
                      <a:noFill/>
                    </a:lnR>
                    <a:lnT>
                      <a:noFill/>
                    </a:lnT>
                    <a:lnB>
                      <a:noFill/>
                    </a:lnB>
                    <a:solidFill>
                      <a:schemeClr val="accent6">
                        <a:lumMod val="20000"/>
                        <a:lumOff val="80000"/>
                        <a:alpha val="70000"/>
                      </a:schemeClr>
                    </a:solidFill>
                  </a:tcPr>
                </a:tc>
              </a:tr>
              <a:tr h="161641">
                <a:tc>
                  <a:txBody>
                    <a:bodyPr/>
                    <a:lstStyle/>
                    <a:p>
                      <a:pPr algn="l" fontAlgn="b"/>
                      <a:r>
                        <a:rPr lang="es-ES" sz="1000" b="0" i="0" u="none" strike="noStrike" dirty="0">
                          <a:solidFill>
                            <a:srgbClr val="000000"/>
                          </a:solidFill>
                          <a:effectLst/>
                          <a:latin typeface="Calibri"/>
                        </a:rPr>
                        <a:t>Instituciones financieras y de seguro</a:t>
                      </a:r>
                    </a:p>
                  </a:txBody>
                  <a:tcPr marL="6735" marR="6735" marT="6735" marB="0" anchor="b">
                    <a:lnL>
                      <a:noFill/>
                    </a:lnL>
                    <a:lnR>
                      <a:noFill/>
                    </a:lnR>
                    <a:lnT>
                      <a:noFill/>
                    </a:lnT>
                    <a:lnB>
                      <a:noFill/>
                    </a:lnB>
                    <a:solidFill>
                      <a:schemeClr val="bg2">
                        <a:lumMod val="75000"/>
                        <a:alpha val="29000"/>
                      </a:schemeClr>
                    </a:solidFill>
                  </a:tcPr>
                </a:tc>
                <a:tc>
                  <a:txBody>
                    <a:bodyPr/>
                    <a:lstStyle/>
                    <a:p>
                      <a:pPr algn="r" fontAlgn="b"/>
                      <a:r>
                        <a:rPr lang="es-ES" sz="1000" b="0" i="0" u="none" strike="noStrike" dirty="0">
                          <a:solidFill>
                            <a:srgbClr val="000000"/>
                          </a:solidFill>
                          <a:effectLst/>
                          <a:latin typeface="Calibri"/>
                        </a:rPr>
                        <a:t>550.000,00 €</a:t>
                      </a:r>
                    </a:p>
                  </a:txBody>
                  <a:tcPr marL="6735" marR="6735" marT="6735" marB="0" anchor="b">
                    <a:lnL>
                      <a:noFill/>
                    </a:lnL>
                    <a:lnR>
                      <a:noFill/>
                    </a:lnR>
                    <a:lnT>
                      <a:noFill/>
                    </a:lnT>
                    <a:lnB>
                      <a:noFill/>
                    </a:lnB>
                    <a:solidFill>
                      <a:schemeClr val="accent3">
                        <a:lumMod val="40000"/>
                        <a:lumOff val="60000"/>
                        <a:alpha val="69000"/>
                      </a:schemeClr>
                    </a:solidFill>
                  </a:tcPr>
                </a:tc>
                <a:tc>
                  <a:txBody>
                    <a:bodyPr/>
                    <a:lstStyle/>
                    <a:p>
                      <a:pPr algn="r" fontAlgn="b"/>
                      <a:r>
                        <a:rPr lang="es-ES" sz="1000" b="0" i="0" u="none" strike="noStrike" dirty="0">
                          <a:solidFill>
                            <a:srgbClr val="000000"/>
                          </a:solidFill>
                          <a:effectLst/>
                          <a:latin typeface="Calibri"/>
                        </a:rPr>
                        <a:t>7</a:t>
                      </a:r>
                    </a:p>
                  </a:txBody>
                  <a:tcPr marL="6735" marR="6735" marT="6735" marB="0" anchor="b">
                    <a:lnL>
                      <a:noFill/>
                    </a:lnL>
                    <a:lnR>
                      <a:noFill/>
                    </a:lnR>
                    <a:lnT>
                      <a:noFill/>
                    </a:lnT>
                    <a:lnB>
                      <a:noFill/>
                    </a:lnB>
                    <a:solidFill>
                      <a:schemeClr val="accent6">
                        <a:lumMod val="20000"/>
                        <a:lumOff val="80000"/>
                        <a:alpha val="70000"/>
                      </a:schemeClr>
                    </a:solidFill>
                  </a:tcPr>
                </a:tc>
              </a:tr>
              <a:tr h="161641">
                <a:tc>
                  <a:txBody>
                    <a:bodyPr/>
                    <a:lstStyle/>
                    <a:p>
                      <a:pPr algn="l" fontAlgn="b"/>
                      <a:r>
                        <a:rPr lang="es-ES" sz="1000" b="0" i="0" u="none" strike="noStrike" dirty="0">
                          <a:solidFill>
                            <a:srgbClr val="000000"/>
                          </a:solidFill>
                          <a:effectLst/>
                          <a:latin typeface="Calibri"/>
                        </a:rPr>
                        <a:t>Instituciones penitenciarias</a:t>
                      </a:r>
                    </a:p>
                  </a:txBody>
                  <a:tcPr marL="6735" marR="6735" marT="6735" marB="0" anchor="b">
                    <a:lnL>
                      <a:noFill/>
                    </a:lnL>
                    <a:lnR>
                      <a:noFill/>
                    </a:lnR>
                    <a:lnT>
                      <a:noFill/>
                    </a:lnT>
                    <a:lnB>
                      <a:noFill/>
                    </a:lnB>
                    <a:solidFill>
                      <a:schemeClr val="bg2">
                        <a:lumMod val="75000"/>
                        <a:alpha val="29000"/>
                      </a:schemeClr>
                    </a:solidFill>
                  </a:tcPr>
                </a:tc>
                <a:tc>
                  <a:txBody>
                    <a:bodyPr/>
                    <a:lstStyle/>
                    <a:p>
                      <a:pPr algn="r" fontAlgn="b"/>
                      <a:r>
                        <a:rPr lang="es-ES" sz="1000" b="0" i="0" u="none" strike="noStrike" dirty="0">
                          <a:solidFill>
                            <a:srgbClr val="000000"/>
                          </a:solidFill>
                          <a:effectLst/>
                          <a:latin typeface="Calibri"/>
                        </a:rPr>
                        <a:t>0,00 €</a:t>
                      </a:r>
                    </a:p>
                  </a:txBody>
                  <a:tcPr marL="6735" marR="6735" marT="6735" marB="0" anchor="b">
                    <a:lnL>
                      <a:noFill/>
                    </a:lnL>
                    <a:lnR>
                      <a:noFill/>
                    </a:lnR>
                    <a:lnT>
                      <a:noFill/>
                    </a:lnT>
                    <a:lnB>
                      <a:noFill/>
                    </a:lnB>
                    <a:solidFill>
                      <a:schemeClr val="accent3">
                        <a:lumMod val="40000"/>
                        <a:lumOff val="60000"/>
                        <a:alpha val="69000"/>
                      </a:schemeClr>
                    </a:solidFill>
                  </a:tcPr>
                </a:tc>
                <a:tc>
                  <a:txBody>
                    <a:bodyPr/>
                    <a:lstStyle/>
                    <a:p>
                      <a:pPr algn="r" fontAlgn="b"/>
                      <a:r>
                        <a:rPr lang="es-ES" sz="1000" b="0" i="0" u="none" strike="noStrike" dirty="0">
                          <a:solidFill>
                            <a:srgbClr val="000000"/>
                          </a:solidFill>
                          <a:effectLst/>
                          <a:latin typeface="Calibri"/>
                        </a:rPr>
                        <a:t>21</a:t>
                      </a:r>
                    </a:p>
                  </a:txBody>
                  <a:tcPr marL="6735" marR="6735" marT="6735" marB="0" anchor="b">
                    <a:lnL>
                      <a:noFill/>
                    </a:lnL>
                    <a:lnR>
                      <a:noFill/>
                    </a:lnR>
                    <a:lnT>
                      <a:noFill/>
                    </a:lnT>
                    <a:lnB>
                      <a:noFill/>
                    </a:lnB>
                    <a:solidFill>
                      <a:schemeClr val="accent6">
                        <a:lumMod val="20000"/>
                        <a:lumOff val="80000"/>
                        <a:alpha val="70000"/>
                      </a:schemeClr>
                    </a:solidFill>
                  </a:tcPr>
                </a:tc>
              </a:tr>
              <a:tr h="161641">
                <a:tc>
                  <a:txBody>
                    <a:bodyPr/>
                    <a:lstStyle/>
                    <a:p>
                      <a:pPr algn="l" fontAlgn="b"/>
                      <a:r>
                        <a:rPr lang="es-ES" sz="1000" b="0" i="0" u="none" strike="noStrike" dirty="0">
                          <a:solidFill>
                            <a:srgbClr val="000000"/>
                          </a:solidFill>
                          <a:effectLst/>
                          <a:latin typeface="Calibri"/>
                        </a:rPr>
                        <a:t>Intervención y contabilidad</a:t>
                      </a:r>
                    </a:p>
                  </a:txBody>
                  <a:tcPr marL="6735" marR="6735" marT="6735" marB="0" anchor="b">
                    <a:lnL>
                      <a:noFill/>
                    </a:lnL>
                    <a:lnR>
                      <a:noFill/>
                    </a:lnR>
                    <a:lnT>
                      <a:noFill/>
                    </a:lnT>
                    <a:lnB>
                      <a:noFill/>
                    </a:lnB>
                    <a:solidFill>
                      <a:schemeClr val="bg2">
                        <a:lumMod val="75000"/>
                        <a:alpha val="29000"/>
                      </a:schemeClr>
                    </a:solidFill>
                  </a:tcPr>
                </a:tc>
                <a:tc>
                  <a:txBody>
                    <a:bodyPr/>
                    <a:lstStyle/>
                    <a:p>
                      <a:pPr algn="r" fontAlgn="b"/>
                      <a:r>
                        <a:rPr lang="es-ES" sz="1000" b="0" i="0" u="none" strike="noStrike">
                          <a:solidFill>
                            <a:srgbClr val="000000"/>
                          </a:solidFill>
                          <a:effectLst/>
                          <a:latin typeface="Calibri"/>
                        </a:rPr>
                        <a:t>0,00 €</a:t>
                      </a:r>
                    </a:p>
                  </a:txBody>
                  <a:tcPr marL="6735" marR="6735" marT="6735" marB="0" anchor="b">
                    <a:lnL>
                      <a:noFill/>
                    </a:lnL>
                    <a:lnR>
                      <a:noFill/>
                    </a:lnR>
                    <a:lnT>
                      <a:noFill/>
                    </a:lnT>
                    <a:lnB>
                      <a:noFill/>
                    </a:lnB>
                    <a:solidFill>
                      <a:schemeClr val="accent3">
                        <a:lumMod val="40000"/>
                        <a:lumOff val="60000"/>
                        <a:alpha val="69000"/>
                      </a:schemeClr>
                    </a:solidFill>
                  </a:tcPr>
                </a:tc>
                <a:tc>
                  <a:txBody>
                    <a:bodyPr/>
                    <a:lstStyle/>
                    <a:p>
                      <a:pPr algn="r" fontAlgn="b"/>
                      <a:r>
                        <a:rPr lang="es-ES" sz="1000" b="0" i="0" u="none" strike="noStrike" dirty="0">
                          <a:solidFill>
                            <a:srgbClr val="000000"/>
                          </a:solidFill>
                          <a:effectLst/>
                          <a:latin typeface="Calibri"/>
                        </a:rPr>
                        <a:t>101</a:t>
                      </a:r>
                    </a:p>
                  </a:txBody>
                  <a:tcPr marL="6735" marR="6735" marT="6735" marB="0" anchor="b">
                    <a:lnL>
                      <a:noFill/>
                    </a:lnL>
                    <a:lnR>
                      <a:noFill/>
                    </a:lnR>
                    <a:lnT>
                      <a:noFill/>
                    </a:lnT>
                    <a:lnB>
                      <a:noFill/>
                    </a:lnB>
                    <a:solidFill>
                      <a:schemeClr val="accent6">
                        <a:lumMod val="20000"/>
                        <a:lumOff val="80000"/>
                        <a:alpha val="70000"/>
                      </a:schemeClr>
                    </a:solidFill>
                  </a:tcPr>
                </a:tc>
              </a:tr>
              <a:tr h="161641">
                <a:tc>
                  <a:txBody>
                    <a:bodyPr/>
                    <a:lstStyle/>
                    <a:p>
                      <a:pPr algn="l" fontAlgn="b"/>
                      <a:r>
                        <a:rPr lang="es-ES" sz="1000" b="0" i="0" u="none" strike="noStrike" dirty="0">
                          <a:solidFill>
                            <a:srgbClr val="000000"/>
                          </a:solidFill>
                          <a:effectLst/>
                          <a:latin typeface="Calibri"/>
                        </a:rPr>
                        <a:t>Investigación</a:t>
                      </a:r>
                    </a:p>
                  </a:txBody>
                  <a:tcPr marL="6735" marR="6735" marT="6735" marB="0" anchor="b">
                    <a:lnL>
                      <a:noFill/>
                    </a:lnL>
                    <a:lnR>
                      <a:noFill/>
                    </a:lnR>
                    <a:lnT>
                      <a:noFill/>
                    </a:lnT>
                    <a:lnB>
                      <a:noFill/>
                    </a:lnB>
                    <a:solidFill>
                      <a:schemeClr val="bg2">
                        <a:lumMod val="75000"/>
                        <a:alpha val="29000"/>
                      </a:schemeClr>
                    </a:solidFill>
                  </a:tcPr>
                </a:tc>
                <a:tc>
                  <a:txBody>
                    <a:bodyPr/>
                    <a:lstStyle/>
                    <a:p>
                      <a:pPr algn="r" fontAlgn="b"/>
                      <a:r>
                        <a:rPr lang="es-ES" sz="1000" b="0" i="0" u="none" strike="noStrike" dirty="0">
                          <a:solidFill>
                            <a:srgbClr val="000000"/>
                          </a:solidFill>
                          <a:effectLst/>
                          <a:latin typeface="Calibri"/>
                        </a:rPr>
                        <a:t>22.907.846,55 €</a:t>
                      </a:r>
                    </a:p>
                  </a:txBody>
                  <a:tcPr marL="6735" marR="6735" marT="6735" marB="0" anchor="b">
                    <a:lnL>
                      <a:noFill/>
                    </a:lnL>
                    <a:lnR>
                      <a:noFill/>
                    </a:lnR>
                    <a:lnT>
                      <a:noFill/>
                    </a:lnT>
                    <a:lnB>
                      <a:noFill/>
                    </a:lnB>
                    <a:solidFill>
                      <a:schemeClr val="accent3">
                        <a:lumMod val="40000"/>
                        <a:lumOff val="60000"/>
                        <a:alpha val="69000"/>
                      </a:schemeClr>
                    </a:solidFill>
                  </a:tcPr>
                </a:tc>
                <a:tc>
                  <a:txBody>
                    <a:bodyPr/>
                    <a:lstStyle/>
                    <a:p>
                      <a:pPr algn="r" fontAlgn="b"/>
                      <a:r>
                        <a:rPr lang="es-ES" sz="1000" b="0" i="0" u="none" strike="noStrike" dirty="0">
                          <a:solidFill>
                            <a:srgbClr val="000000"/>
                          </a:solidFill>
                          <a:effectLst/>
                          <a:latin typeface="Calibri"/>
                        </a:rPr>
                        <a:t>295</a:t>
                      </a:r>
                    </a:p>
                  </a:txBody>
                  <a:tcPr marL="6735" marR="6735" marT="6735" marB="0" anchor="b">
                    <a:lnL>
                      <a:noFill/>
                    </a:lnL>
                    <a:lnR>
                      <a:noFill/>
                    </a:lnR>
                    <a:lnT>
                      <a:noFill/>
                    </a:lnT>
                    <a:lnB>
                      <a:noFill/>
                    </a:lnB>
                    <a:solidFill>
                      <a:schemeClr val="accent6">
                        <a:lumMod val="20000"/>
                        <a:lumOff val="80000"/>
                        <a:alpha val="70000"/>
                      </a:schemeClr>
                    </a:solidFill>
                  </a:tcPr>
                </a:tc>
              </a:tr>
              <a:tr h="161641">
                <a:tc>
                  <a:txBody>
                    <a:bodyPr/>
                    <a:lstStyle/>
                    <a:p>
                      <a:pPr algn="l" fontAlgn="b"/>
                      <a:r>
                        <a:rPr lang="es-ES" sz="1000" b="0" i="0" u="none" strike="noStrike" dirty="0">
                          <a:solidFill>
                            <a:srgbClr val="000000"/>
                          </a:solidFill>
                          <a:effectLst/>
                          <a:latin typeface="Calibri"/>
                        </a:rPr>
                        <a:t>Investigación en defensa</a:t>
                      </a:r>
                    </a:p>
                  </a:txBody>
                  <a:tcPr marL="6735" marR="6735" marT="6735" marB="0" anchor="b">
                    <a:lnL>
                      <a:noFill/>
                    </a:lnL>
                    <a:lnR>
                      <a:noFill/>
                    </a:lnR>
                    <a:lnT>
                      <a:noFill/>
                    </a:lnT>
                    <a:lnB>
                      <a:noFill/>
                    </a:lnB>
                    <a:solidFill>
                      <a:schemeClr val="bg2">
                        <a:lumMod val="75000"/>
                        <a:alpha val="29000"/>
                      </a:schemeClr>
                    </a:solidFill>
                  </a:tcPr>
                </a:tc>
                <a:tc>
                  <a:txBody>
                    <a:bodyPr/>
                    <a:lstStyle/>
                    <a:p>
                      <a:pPr algn="r" fontAlgn="b"/>
                      <a:r>
                        <a:rPr lang="es-ES" sz="1000" b="0" i="0" u="none" strike="noStrike" dirty="0">
                          <a:solidFill>
                            <a:srgbClr val="000000"/>
                          </a:solidFill>
                          <a:effectLst/>
                          <a:latin typeface="Calibri"/>
                        </a:rPr>
                        <a:t>2.048.386,81 €</a:t>
                      </a:r>
                    </a:p>
                  </a:txBody>
                  <a:tcPr marL="6735" marR="6735" marT="6735" marB="0" anchor="b">
                    <a:lnL>
                      <a:noFill/>
                    </a:lnL>
                    <a:lnR>
                      <a:noFill/>
                    </a:lnR>
                    <a:lnT>
                      <a:noFill/>
                    </a:lnT>
                    <a:lnB>
                      <a:noFill/>
                    </a:lnB>
                    <a:solidFill>
                      <a:schemeClr val="accent3">
                        <a:lumMod val="40000"/>
                        <a:lumOff val="60000"/>
                        <a:alpha val="69000"/>
                      </a:schemeClr>
                    </a:solidFill>
                  </a:tcPr>
                </a:tc>
                <a:tc>
                  <a:txBody>
                    <a:bodyPr/>
                    <a:lstStyle/>
                    <a:p>
                      <a:pPr algn="r" fontAlgn="b"/>
                      <a:r>
                        <a:rPr lang="es-ES" sz="1000" b="0" i="0" u="none" strike="noStrike" dirty="0">
                          <a:solidFill>
                            <a:srgbClr val="000000"/>
                          </a:solidFill>
                          <a:effectLst/>
                          <a:latin typeface="Calibri"/>
                        </a:rPr>
                        <a:t>12</a:t>
                      </a:r>
                    </a:p>
                  </a:txBody>
                  <a:tcPr marL="6735" marR="6735" marT="6735" marB="0" anchor="b">
                    <a:lnL>
                      <a:noFill/>
                    </a:lnL>
                    <a:lnR>
                      <a:noFill/>
                    </a:lnR>
                    <a:lnT>
                      <a:noFill/>
                    </a:lnT>
                    <a:lnB>
                      <a:noFill/>
                    </a:lnB>
                    <a:solidFill>
                      <a:schemeClr val="accent6">
                        <a:lumMod val="20000"/>
                        <a:lumOff val="80000"/>
                        <a:alpha val="70000"/>
                      </a:schemeClr>
                    </a:solidFill>
                  </a:tcPr>
                </a:tc>
              </a:tr>
              <a:tr h="161641">
                <a:tc>
                  <a:txBody>
                    <a:bodyPr/>
                    <a:lstStyle/>
                    <a:p>
                      <a:pPr algn="l" fontAlgn="b"/>
                      <a:r>
                        <a:rPr lang="es-ES" sz="1000" b="0" i="0" u="none" strike="noStrike" dirty="0">
                          <a:solidFill>
                            <a:srgbClr val="000000"/>
                          </a:solidFill>
                          <a:effectLst/>
                          <a:latin typeface="Calibri"/>
                        </a:rPr>
                        <a:t>Investigación política y social</a:t>
                      </a:r>
                    </a:p>
                  </a:txBody>
                  <a:tcPr marL="6735" marR="6735" marT="6735" marB="0" anchor="b">
                    <a:lnL>
                      <a:noFill/>
                    </a:lnL>
                    <a:lnR>
                      <a:noFill/>
                    </a:lnR>
                    <a:lnT>
                      <a:noFill/>
                    </a:lnT>
                    <a:lnB>
                      <a:noFill/>
                    </a:lnB>
                    <a:solidFill>
                      <a:schemeClr val="bg2">
                        <a:lumMod val="75000"/>
                        <a:alpha val="29000"/>
                      </a:schemeClr>
                    </a:solidFill>
                  </a:tcPr>
                </a:tc>
                <a:tc>
                  <a:txBody>
                    <a:bodyPr/>
                    <a:lstStyle/>
                    <a:p>
                      <a:pPr algn="r" fontAlgn="b"/>
                      <a:r>
                        <a:rPr lang="es-ES" sz="1000" b="0" i="0" u="none" strike="noStrike" dirty="0">
                          <a:solidFill>
                            <a:srgbClr val="000000"/>
                          </a:solidFill>
                          <a:effectLst/>
                          <a:latin typeface="Calibri"/>
                        </a:rPr>
                        <a:t>19.000,00 €</a:t>
                      </a:r>
                    </a:p>
                  </a:txBody>
                  <a:tcPr marL="6735" marR="6735" marT="6735" marB="0" anchor="b">
                    <a:lnL>
                      <a:noFill/>
                    </a:lnL>
                    <a:lnR>
                      <a:noFill/>
                    </a:lnR>
                    <a:lnT>
                      <a:noFill/>
                    </a:lnT>
                    <a:lnB>
                      <a:noFill/>
                    </a:lnB>
                    <a:solidFill>
                      <a:schemeClr val="accent3">
                        <a:lumMod val="40000"/>
                        <a:lumOff val="60000"/>
                        <a:alpha val="69000"/>
                      </a:schemeClr>
                    </a:solidFill>
                  </a:tcPr>
                </a:tc>
                <a:tc>
                  <a:txBody>
                    <a:bodyPr/>
                    <a:lstStyle/>
                    <a:p>
                      <a:pPr algn="r" fontAlgn="b"/>
                      <a:r>
                        <a:rPr lang="es-ES" sz="1000" b="0" i="0" u="none" strike="noStrike" dirty="0">
                          <a:solidFill>
                            <a:srgbClr val="000000"/>
                          </a:solidFill>
                          <a:effectLst/>
                          <a:latin typeface="Calibri"/>
                        </a:rPr>
                        <a:t>6</a:t>
                      </a:r>
                    </a:p>
                  </a:txBody>
                  <a:tcPr marL="6735" marR="6735" marT="6735" marB="0" anchor="b">
                    <a:lnL>
                      <a:noFill/>
                    </a:lnL>
                    <a:lnR>
                      <a:noFill/>
                    </a:lnR>
                    <a:lnT>
                      <a:noFill/>
                    </a:lnT>
                    <a:lnB>
                      <a:noFill/>
                    </a:lnB>
                    <a:solidFill>
                      <a:schemeClr val="accent6">
                        <a:lumMod val="20000"/>
                        <a:lumOff val="80000"/>
                        <a:alpha val="70000"/>
                      </a:schemeClr>
                    </a:solidFill>
                  </a:tcPr>
                </a:tc>
              </a:tr>
              <a:tr h="161641">
                <a:tc>
                  <a:txBody>
                    <a:bodyPr/>
                    <a:lstStyle/>
                    <a:p>
                      <a:pPr algn="l" fontAlgn="b"/>
                      <a:r>
                        <a:rPr lang="es-ES" sz="1000" b="0" i="0" u="none" strike="noStrike" dirty="0">
                          <a:solidFill>
                            <a:srgbClr val="000000"/>
                          </a:solidFill>
                          <a:effectLst/>
                          <a:latin typeface="Calibri"/>
                        </a:rPr>
                        <a:t>Juventud</a:t>
                      </a:r>
                    </a:p>
                  </a:txBody>
                  <a:tcPr marL="6735" marR="6735" marT="6735" marB="0" anchor="b">
                    <a:lnL>
                      <a:noFill/>
                    </a:lnL>
                    <a:lnR>
                      <a:noFill/>
                    </a:lnR>
                    <a:lnT>
                      <a:noFill/>
                    </a:lnT>
                    <a:lnB>
                      <a:noFill/>
                    </a:lnB>
                    <a:solidFill>
                      <a:schemeClr val="bg2">
                        <a:lumMod val="75000"/>
                        <a:alpha val="29000"/>
                      </a:schemeClr>
                    </a:solidFill>
                  </a:tcPr>
                </a:tc>
                <a:tc>
                  <a:txBody>
                    <a:bodyPr/>
                    <a:lstStyle/>
                    <a:p>
                      <a:pPr algn="r" fontAlgn="b"/>
                      <a:r>
                        <a:rPr lang="es-ES" sz="1000" b="0" i="0" u="none" strike="noStrike" dirty="0">
                          <a:solidFill>
                            <a:srgbClr val="000000"/>
                          </a:solidFill>
                          <a:effectLst/>
                          <a:latin typeface="Calibri"/>
                        </a:rPr>
                        <a:t>0,00 €</a:t>
                      </a:r>
                    </a:p>
                  </a:txBody>
                  <a:tcPr marL="6735" marR="6735" marT="6735" marB="0" anchor="b">
                    <a:lnL>
                      <a:noFill/>
                    </a:lnL>
                    <a:lnR>
                      <a:noFill/>
                    </a:lnR>
                    <a:lnT>
                      <a:noFill/>
                    </a:lnT>
                    <a:lnB>
                      <a:noFill/>
                    </a:lnB>
                    <a:solidFill>
                      <a:schemeClr val="accent3">
                        <a:lumMod val="40000"/>
                        <a:lumOff val="60000"/>
                        <a:alpha val="69000"/>
                      </a:schemeClr>
                    </a:solidFill>
                  </a:tcPr>
                </a:tc>
                <a:tc>
                  <a:txBody>
                    <a:bodyPr/>
                    <a:lstStyle/>
                    <a:p>
                      <a:pPr algn="r" fontAlgn="b"/>
                      <a:r>
                        <a:rPr lang="es-ES" sz="1000" b="0" i="0" u="none" strike="noStrike" dirty="0">
                          <a:solidFill>
                            <a:srgbClr val="000000"/>
                          </a:solidFill>
                          <a:effectLst/>
                          <a:latin typeface="Calibri"/>
                        </a:rPr>
                        <a:t>6</a:t>
                      </a:r>
                    </a:p>
                  </a:txBody>
                  <a:tcPr marL="6735" marR="6735" marT="6735" marB="0" anchor="b">
                    <a:lnL>
                      <a:noFill/>
                    </a:lnL>
                    <a:lnR>
                      <a:noFill/>
                    </a:lnR>
                    <a:lnT>
                      <a:noFill/>
                    </a:lnT>
                    <a:lnB>
                      <a:noFill/>
                    </a:lnB>
                    <a:solidFill>
                      <a:schemeClr val="accent6">
                        <a:lumMod val="20000"/>
                        <a:lumOff val="80000"/>
                        <a:alpha val="70000"/>
                      </a:schemeClr>
                    </a:solidFill>
                  </a:tcPr>
                </a:tc>
              </a:tr>
              <a:tr h="161641">
                <a:tc>
                  <a:txBody>
                    <a:bodyPr/>
                    <a:lstStyle/>
                    <a:p>
                      <a:pPr algn="l" fontAlgn="b"/>
                      <a:r>
                        <a:rPr lang="es-ES" sz="1000" b="0" i="0" u="none" strike="noStrike" dirty="0">
                          <a:solidFill>
                            <a:srgbClr val="000000"/>
                          </a:solidFill>
                          <a:effectLst/>
                          <a:latin typeface="Calibri"/>
                        </a:rPr>
                        <a:t>Medio ambiente y cambio climático</a:t>
                      </a:r>
                    </a:p>
                  </a:txBody>
                  <a:tcPr marL="6735" marR="6735" marT="6735" marB="0" anchor="b">
                    <a:lnL>
                      <a:noFill/>
                    </a:lnL>
                    <a:lnR>
                      <a:noFill/>
                    </a:lnR>
                    <a:lnT>
                      <a:noFill/>
                    </a:lnT>
                    <a:lnB>
                      <a:noFill/>
                    </a:lnB>
                    <a:solidFill>
                      <a:schemeClr val="bg2">
                        <a:lumMod val="75000"/>
                        <a:alpha val="29000"/>
                      </a:schemeClr>
                    </a:solidFill>
                  </a:tcPr>
                </a:tc>
                <a:tc>
                  <a:txBody>
                    <a:bodyPr/>
                    <a:lstStyle/>
                    <a:p>
                      <a:pPr algn="r" fontAlgn="b"/>
                      <a:r>
                        <a:rPr lang="es-ES" sz="1000" b="0" i="0" u="none" strike="noStrike">
                          <a:solidFill>
                            <a:srgbClr val="000000"/>
                          </a:solidFill>
                          <a:effectLst/>
                          <a:latin typeface="Calibri"/>
                        </a:rPr>
                        <a:t>25.307.869,85 €</a:t>
                      </a:r>
                    </a:p>
                  </a:txBody>
                  <a:tcPr marL="6735" marR="6735" marT="6735" marB="0" anchor="b">
                    <a:lnL>
                      <a:noFill/>
                    </a:lnL>
                    <a:lnR>
                      <a:noFill/>
                    </a:lnR>
                    <a:lnT>
                      <a:noFill/>
                    </a:lnT>
                    <a:lnB>
                      <a:noFill/>
                    </a:lnB>
                    <a:solidFill>
                      <a:schemeClr val="accent3">
                        <a:lumMod val="40000"/>
                        <a:lumOff val="60000"/>
                        <a:alpha val="69000"/>
                      </a:schemeClr>
                    </a:solidFill>
                  </a:tcPr>
                </a:tc>
                <a:tc>
                  <a:txBody>
                    <a:bodyPr/>
                    <a:lstStyle/>
                    <a:p>
                      <a:pPr algn="r" fontAlgn="b"/>
                      <a:r>
                        <a:rPr lang="es-ES" sz="1000" b="0" i="0" u="none" strike="noStrike" dirty="0">
                          <a:solidFill>
                            <a:srgbClr val="000000"/>
                          </a:solidFill>
                          <a:effectLst/>
                          <a:latin typeface="Calibri"/>
                        </a:rPr>
                        <a:t>67</a:t>
                      </a:r>
                    </a:p>
                  </a:txBody>
                  <a:tcPr marL="6735" marR="6735" marT="6735" marB="0" anchor="b">
                    <a:lnL>
                      <a:noFill/>
                    </a:lnL>
                    <a:lnR>
                      <a:noFill/>
                    </a:lnR>
                    <a:lnT>
                      <a:noFill/>
                    </a:lnT>
                    <a:lnB>
                      <a:noFill/>
                    </a:lnB>
                    <a:solidFill>
                      <a:schemeClr val="accent6">
                        <a:lumMod val="20000"/>
                        <a:lumOff val="80000"/>
                        <a:alpha val="70000"/>
                      </a:schemeClr>
                    </a:solidFill>
                  </a:tcPr>
                </a:tc>
              </a:tr>
              <a:tr h="161641">
                <a:tc>
                  <a:txBody>
                    <a:bodyPr/>
                    <a:lstStyle/>
                    <a:p>
                      <a:pPr algn="l" fontAlgn="b"/>
                      <a:r>
                        <a:rPr lang="es-ES" sz="1000" b="0" i="0" u="none" strike="noStrike" dirty="0">
                          <a:solidFill>
                            <a:srgbClr val="000000"/>
                          </a:solidFill>
                          <a:effectLst/>
                          <a:latin typeface="Calibri"/>
                        </a:rPr>
                        <a:t>Migraciones</a:t>
                      </a:r>
                    </a:p>
                  </a:txBody>
                  <a:tcPr marL="6735" marR="6735" marT="6735" marB="0" anchor="b">
                    <a:lnL>
                      <a:noFill/>
                    </a:lnL>
                    <a:lnR>
                      <a:noFill/>
                    </a:lnR>
                    <a:lnT>
                      <a:noFill/>
                    </a:lnT>
                    <a:lnB>
                      <a:noFill/>
                    </a:lnB>
                    <a:solidFill>
                      <a:schemeClr val="bg2">
                        <a:lumMod val="75000"/>
                        <a:alpha val="29000"/>
                      </a:schemeClr>
                    </a:solidFill>
                  </a:tcPr>
                </a:tc>
                <a:tc>
                  <a:txBody>
                    <a:bodyPr/>
                    <a:lstStyle/>
                    <a:p>
                      <a:pPr algn="r" fontAlgn="b"/>
                      <a:r>
                        <a:rPr lang="es-ES" sz="1000" b="0" i="0" u="none" strike="noStrike" dirty="0">
                          <a:solidFill>
                            <a:srgbClr val="000000"/>
                          </a:solidFill>
                          <a:effectLst/>
                          <a:latin typeface="Calibri"/>
                        </a:rPr>
                        <a:t>0,00 €</a:t>
                      </a:r>
                    </a:p>
                  </a:txBody>
                  <a:tcPr marL="6735" marR="6735" marT="6735" marB="0" anchor="b">
                    <a:lnL>
                      <a:noFill/>
                    </a:lnL>
                    <a:lnR>
                      <a:noFill/>
                    </a:lnR>
                    <a:lnT>
                      <a:noFill/>
                    </a:lnT>
                    <a:lnB>
                      <a:noFill/>
                    </a:lnB>
                    <a:solidFill>
                      <a:schemeClr val="accent3">
                        <a:lumMod val="40000"/>
                        <a:lumOff val="60000"/>
                        <a:alpha val="69000"/>
                      </a:schemeClr>
                    </a:solidFill>
                  </a:tcPr>
                </a:tc>
                <a:tc>
                  <a:txBody>
                    <a:bodyPr/>
                    <a:lstStyle/>
                    <a:p>
                      <a:pPr algn="r" fontAlgn="b"/>
                      <a:r>
                        <a:rPr lang="es-ES" sz="1000" b="0" i="0" u="none" strike="noStrike" dirty="0">
                          <a:solidFill>
                            <a:srgbClr val="000000"/>
                          </a:solidFill>
                          <a:effectLst/>
                          <a:latin typeface="Calibri"/>
                        </a:rPr>
                        <a:t>1</a:t>
                      </a:r>
                    </a:p>
                  </a:txBody>
                  <a:tcPr marL="6735" marR="6735" marT="6735" marB="0" anchor="b">
                    <a:lnL>
                      <a:noFill/>
                    </a:lnL>
                    <a:lnR>
                      <a:noFill/>
                    </a:lnR>
                    <a:lnT>
                      <a:noFill/>
                    </a:lnT>
                    <a:lnB>
                      <a:noFill/>
                    </a:lnB>
                    <a:solidFill>
                      <a:schemeClr val="accent6">
                        <a:lumMod val="20000"/>
                        <a:lumOff val="80000"/>
                        <a:alpha val="70000"/>
                      </a:schemeClr>
                    </a:solidFill>
                  </a:tcPr>
                </a:tc>
              </a:tr>
              <a:tr h="161641">
                <a:tc>
                  <a:txBody>
                    <a:bodyPr/>
                    <a:lstStyle/>
                    <a:p>
                      <a:pPr algn="l" fontAlgn="b"/>
                      <a:r>
                        <a:rPr lang="es-ES" sz="1000" b="0" i="0" u="none" strike="noStrike" dirty="0">
                          <a:solidFill>
                            <a:srgbClr val="000000"/>
                          </a:solidFill>
                          <a:effectLst/>
                          <a:latin typeface="Calibri"/>
                        </a:rPr>
                        <a:t>Participaciones industriales</a:t>
                      </a:r>
                    </a:p>
                  </a:txBody>
                  <a:tcPr marL="6735" marR="6735" marT="6735" marB="0" anchor="b">
                    <a:lnL>
                      <a:noFill/>
                    </a:lnL>
                    <a:lnR>
                      <a:noFill/>
                    </a:lnR>
                    <a:lnT>
                      <a:noFill/>
                    </a:lnT>
                    <a:lnB>
                      <a:noFill/>
                    </a:lnB>
                    <a:solidFill>
                      <a:schemeClr val="bg2">
                        <a:lumMod val="75000"/>
                        <a:alpha val="29000"/>
                      </a:schemeClr>
                    </a:solidFill>
                  </a:tcPr>
                </a:tc>
                <a:tc>
                  <a:txBody>
                    <a:bodyPr/>
                    <a:lstStyle/>
                    <a:p>
                      <a:pPr algn="r" fontAlgn="b"/>
                      <a:r>
                        <a:rPr lang="es-ES" sz="1000" b="0" i="0" u="none" strike="noStrike" dirty="0">
                          <a:solidFill>
                            <a:srgbClr val="000000"/>
                          </a:solidFill>
                          <a:effectLst/>
                          <a:latin typeface="Calibri"/>
                        </a:rPr>
                        <a:t>4.880.479,61 €</a:t>
                      </a:r>
                    </a:p>
                  </a:txBody>
                  <a:tcPr marL="6735" marR="6735" marT="6735" marB="0" anchor="b">
                    <a:lnL>
                      <a:noFill/>
                    </a:lnL>
                    <a:lnR>
                      <a:noFill/>
                    </a:lnR>
                    <a:lnT>
                      <a:noFill/>
                    </a:lnT>
                    <a:lnB>
                      <a:noFill/>
                    </a:lnB>
                    <a:solidFill>
                      <a:schemeClr val="accent3">
                        <a:lumMod val="40000"/>
                        <a:lumOff val="60000"/>
                        <a:alpha val="69000"/>
                      </a:schemeClr>
                    </a:solidFill>
                  </a:tcPr>
                </a:tc>
                <a:tc>
                  <a:txBody>
                    <a:bodyPr/>
                    <a:lstStyle/>
                    <a:p>
                      <a:pPr algn="r" fontAlgn="b"/>
                      <a:r>
                        <a:rPr lang="es-ES" sz="1000" b="0" i="0" u="none" strike="noStrike" dirty="0">
                          <a:solidFill>
                            <a:srgbClr val="000000"/>
                          </a:solidFill>
                          <a:effectLst/>
                          <a:latin typeface="Calibri"/>
                        </a:rPr>
                        <a:t>9</a:t>
                      </a:r>
                    </a:p>
                  </a:txBody>
                  <a:tcPr marL="6735" marR="6735" marT="6735" marB="0" anchor="b">
                    <a:lnL>
                      <a:noFill/>
                    </a:lnL>
                    <a:lnR>
                      <a:noFill/>
                    </a:lnR>
                    <a:lnT>
                      <a:noFill/>
                    </a:lnT>
                    <a:lnB>
                      <a:noFill/>
                    </a:lnB>
                    <a:solidFill>
                      <a:schemeClr val="accent6">
                        <a:lumMod val="20000"/>
                        <a:lumOff val="80000"/>
                        <a:alpha val="70000"/>
                      </a:schemeClr>
                    </a:solidFill>
                  </a:tcPr>
                </a:tc>
              </a:tr>
              <a:tr h="161641">
                <a:tc>
                  <a:txBody>
                    <a:bodyPr/>
                    <a:lstStyle/>
                    <a:p>
                      <a:pPr algn="l" fontAlgn="b"/>
                      <a:r>
                        <a:rPr lang="es-ES" sz="1000" b="0" i="0" u="none" strike="noStrike" dirty="0">
                          <a:solidFill>
                            <a:srgbClr val="000000"/>
                          </a:solidFill>
                          <a:effectLst/>
                          <a:latin typeface="Calibri"/>
                        </a:rPr>
                        <a:t>Patrimonio histórico-artístico</a:t>
                      </a:r>
                    </a:p>
                  </a:txBody>
                  <a:tcPr marL="6735" marR="6735" marT="6735" marB="0" anchor="b">
                    <a:lnL>
                      <a:noFill/>
                    </a:lnL>
                    <a:lnR>
                      <a:noFill/>
                    </a:lnR>
                    <a:lnT>
                      <a:noFill/>
                    </a:lnT>
                    <a:lnB>
                      <a:noFill/>
                    </a:lnB>
                    <a:solidFill>
                      <a:schemeClr val="bg2">
                        <a:lumMod val="75000"/>
                        <a:alpha val="29000"/>
                      </a:schemeClr>
                    </a:solidFill>
                  </a:tcPr>
                </a:tc>
                <a:tc>
                  <a:txBody>
                    <a:bodyPr/>
                    <a:lstStyle/>
                    <a:p>
                      <a:pPr algn="r" fontAlgn="b"/>
                      <a:r>
                        <a:rPr lang="es-ES" sz="1000" b="0" i="0" u="none" strike="noStrike" dirty="0">
                          <a:solidFill>
                            <a:srgbClr val="000000"/>
                          </a:solidFill>
                          <a:effectLst/>
                          <a:latin typeface="Calibri"/>
                        </a:rPr>
                        <a:t>382.830,13 €</a:t>
                      </a:r>
                    </a:p>
                  </a:txBody>
                  <a:tcPr marL="6735" marR="6735" marT="6735" marB="0" anchor="b">
                    <a:lnL>
                      <a:noFill/>
                    </a:lnL>
                    <a:lnR>
                      <a:noFill/>
                    </a:lnR>
                    <a:lnT>
                      <a:noFill/>
                    </a:lnT>
                    <a:lnB>
                      <a:noFill/>
                    </a:lnB>
                    <a:solidFill>
                      <a:schemeClr val="accent3">
                        <a:lumMod val="40000"/>
                        <a:lumOff val="60000"/>
                        <a:alpha val="69000"/>
                      </a:schemeClr>
                    </a:solidFill>
                  </a:tcPr>
                </a:tc>
                <a:tc>
                  <a:txBody>
                    <a:bodyPr/>
                    <a:lstStyle/>
                    <a:p>
                      <a:pPr algn="r" fontAlgn="b"/>
                      <a:r>
                        <a:rPr lang="es-ES" sz="1000" b="0" i="0" u="none" strike="noStrike" dirty="0">
                          <a:solidFill>
                            <a:srgbClr val="000000"/>
                          </a:solidFill>
                          <a:effectLst/>
                          <a:latin typeface="Calibri"/>
                        </a:rPr>
                        <a:t>51</a:t>
                      </a:r>
                    </a:p>
                  </a:txBody>
                  <a:tcPr marL="6735" marR="6735" marT="6735" marB="0" anchor="b">
                    <a:lnL>
                      <a:noFill/>
                    </a:lnL>
                    <a:lnR>
                      <a:noFill/>
                    </a:lnR>
                    <a:lnT>
                      <a:noFill/>
                    </a:lnT>
                    <a:lnB>
                      <a:noFill/>
                    </a:lnB>
                    <a:solidFill>
                      <a:schemeClr val="accent6">
                        <a:lumMod val="20000"/>
                        <a:lumOff val="80000"/>
                        <a:alpha val="70000"/>
                      </a:schemeClr>
                    </a:solidFill>
                  </a:tcPr>
                </a:tc>
              </a:tr>
              <a:tr h="161641">
                <a:tc>
                  <a:txBody>
                    <a:bodyPr/>
                    <a:lstStyle/>
                    <a:p>
                      <a:pPr algn="l" fontAlgn="b"/>
                      <a:r>
                        <a:rPr lang="es-ES" sz="1000" b="0" i="0" u="none" strike="noStrike" dirty="0">
                          <a:solidFill>
                            <a:srgbClr val="000000"/>
                          </a:solidFill>
                          <a:effectLst/>
                          <a:latin typeface="Calibri"/>
                        </a:rPr>
                        <a:t>Patrimonio y medios</a:t>
                      </a:r>
                    </a:p>
                  </a:txBody>
                  <a:tcPr marL="6735" marR="6735" marT="6735" marB="0" anchor="b">
                    <a:lnL>
                      <a:noFill/>
                    </a:lnL>
                    <a:lnR>
                      <a:noFill/>
                    </a:lnR>
                    <a:lnT>
                      <a:noFill/>
                    </a:lnT>
                    <a:lnB>
                      <a:noFill/>
                    </a:lnB>
                    <a:solidFill>
                      <a:schemeClr val="bg2">
                        <a:lumMod val="75000"/>
                        <a:alpha val="29000"/>
                      </a:schemeClr>
                    </a:solidFill>
                  </a:tcPr>
                </a:tc>
                <a:tc>
                  <a:txBody>
                    <a:bodyPr/>
                    <a:lstStyle/>
                    <a:p>
                      <a:pPr algn="r" fontAlgn="b"/>
                      <a:r>
                        <a:rPr lang="es-ES" sz="1000" b="0" i="0" u="none" strike="noStrike" dirty="0">
                          <a:solidFill>
                            <a:srgbClr val="000000"/>
                          </a:solidFill>
                          <a:effectLst/>
                          <a:latin typeface="Calibri"/>
                        </a:rPr>
                        <a:t>5.658.589,12 €</a:t>
                      </a:r>
                    </a:p>
                  </a:txBody>
                  <a:tcPr marL="6735" marR="6735" marT="6735" marB="0" anchor="b">
                    <a:lnL>
                      <a:noFill/>
                    </a:lnL>
                    <a:lnR>
                      <a:noFill/>
                    </a:lnR>
                    <a:lnT>
                      <a:noFill/>
                    </a:lnT>
                    <a:lnB>
                      <a:noFill/>
                    </a:lnB>
                    <a:solidFill>
                      <a:schemeClr val="accent3">
                        <a:lumMod val="40000"/>
                        <a:lumOff val="60000"/>
                        <a:alpha val="69000"/>
                      </a:schemeClr>
                    </a:solidFill>
                  </a:tcPr>
                </a:tc>
                <a:tc>
                  <a:txBody>
                    <a:bodyPr/>
                    <a:lstStyle/>
                    <a:p>
                      <a:pPr algn="r" fontAlgn="b"/>
                      <a:r>
                        <a:rPr lang="es-ES" sz="1000" b="0" i="0" u="none" strike="noStrike" dirty="0">
                          <a:solidFill>
                            <a:srgbClr val="000000"/>
                          </a:solidFill>
                          <a:effectLst/>
                          <a:latin typeface="Calibri"/>
                        </a:rPr>
                        <a:t>8</a:t>
                      </a:r>
                    </a:p>
                  </a:txBody>
                  <a:tcPr marL="6735" marR="6735" marT="6735" marB="0" anchor="b">
                    <a:lnL>
                      <a:noFill/>
                    </a:lnL>
                    <a:lnR>
                      <a:noFill/>
                    </a:lnR>
                    <a:lnT>
                      <a:noFill/>
                    </a:lnT>
                    <a:lnB>
                      <a:noFill/>
                    </a:lnB>
                    <a:solidFill>
                      <a:schemeClr val="accent6">
                        <a:lumMod val="20000"/>
                        <a:lumOff val="80000"/>
                        <a:alpha val="70000"/>
                      </a:schemeClr>
                    </a:solidFill>
                  </a:tcPr>
                </a:tc>
              </a:tr>
              <a:tr h="161641">
                <a:tc>
                  <a:txBody>
                    <a:bodyPr/>
                    <a:lstStyle/>
                    <a:p>
                      <a:pPr algn="l" fontAlgn="b"/>
                      <a:r>
                        <a:rPr lang="es-ES" sz="1000" b="0" i="0" u="none" strike="noStrike" dirty="0">
                          <a:solidFill>
                            <a:srgbClr val="000000"/>
                          </a:solidFill>
                          <a:effectLst/>
                          <a:latin typeface="Calibri"/>
                        </a:rPr>
                        <a:t>Pesca</a:t>
                      </a:r>
                    </a:p>
                  </a:txBody>
                  <a:tcPr marL="6735" marR="6735" marT="6735" marB="0" anchor="b">
                    <a:lnL>
                      <a:noFill/>
                    </a:lnL>
                    <a:lnR>
                      <a:noFill/>
                    </a:lnR>
                    <a:lnT>
                      <a:noFill/>
                    </a:lnT>
                    <a:lnB>
                      <a:noFill/>
                    </a:lnB>
                    <a:solidFill>
                      <a:schemeClr val="bg2">
                        <a:lumMod val="75000"/>
                        <a:alpha val="29000"/>
                      </a:schemeClr>
                    </a:solidFill>
                  </a:tcPr>
                </a:tc>
                <a:tc>
                  <a:txBody>
                    <a:bodyPr/>
                    <a:lstStyle/>
                    <a:p>
                      <a:pPr algn="r" fontAlgn="b"/>
                      <a:r>
                        <a:rPr lang="es-ES" sz="1000" b="0" i="0" u="none" strike="noStrike" dirty="0">
                          <a:solidFill>
                            <a:srgbClr val="000000"/>
                          </a:solidFill>
                          <a:effectLst/>
                          <a:latin typeface="Calibri"/>
                        </a:rPr>
                        <a:t>20.634.993,41 €</a:t>
                      </a:r>
                    </a:p>
                  </a:txBody>
                  <a:tcPr marL="6735" marR="6735" marT="6735" marB="0" anchor="b">
                    <a:lnL>
                      <a:noFill/>
                    </a:lnL>
                    <a:lnR>
                      <a:noFill/>
                    </a:lnR>
                    <a:lnT>
                      <a:noFill/>
                    </a:lnT>
                    <a:lnB>
                      <a:noFill/>
                    </a:lnB>
                    <a:solidFill>
                      <a:schemeClr val="accent3">
                        <a:lumMod val="40000"/>
                        <a:lumOff val="60000"/>
                        <a:alpha val="69000"/>
                      </a:schemeClr>
                    </a:solidFill>
                  </a:tcPr>
                </a:tc>
                <a:tc>
                  <a:txBody>
                    <a:bodyPr/>
                    <a:lstStyle/>
                    <a:p>
                      <a:pPr algn="r" fontAlgn="b"/>
                      <a:r>
                        <a:rPr lang="es-ES" sz="1000" b="0" i="0" u="none" strike="noStrike" dirty="0">
                          <a:solidFill>
                            <a:srgbClr val="000000"/>
                          </a:solidFill>
                          <a:effectLst/>
                          <a:latin typeface="Calibri"/>
                        </a:rPr>
                        <a:t>23</a:t>
                      </a:r>
                    </a:p>
                  </a:txBody>
                  <a:tcPr marL="6735" marR="6735" marT="6735" marB="0" anchor="b">
                    <a:lnL>
                      <a:noFill/>
                    </a:lnL>
                    <a:lnR>
                      <a:noFill/>
                    </a:lnR>
                    <a:lnT>
                      <a:noFill/>
                    </a:lnT>
                    <a:lnB>
                      <a:noFill/>
                    </a:lnB>
                    <a:solidFill>
                      <a:schemeClr val="accent6">
                        <a:lumMod val="20000"/>
                        <a:lumOff val="80000"/>
                        <a:alpha val="70000"/>
                      </a:schemeClr>
                    </a:solidFill>
                  </a:tcPr>
                </a:tc>
              </a:tr>
            </a:tbl>
          </a:graphicData>
        </a:graphic>
      </p:graphicFrame>
      <p:sp>
        <p:nvSpPr>
          <p:cNvPr id="3" name="2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AAC34F87-EF80-4AD4-84AE-DD51B0D0FB32}" type="slidenum">
              <a:rPr lang="es-ES" smtClean="0">
                <a:solidFill>
                  <a:prstClr val="black">
                    <a:tint val="75000"/>
                  </a:prstClr>
                </a:solidFill>
              </a:rPr>
              <a:pPr/>
              <a:t>14</a:t>
            </a:fld>
            <a:endParaRPr lang="es-ES">
              <a:solidFill>
                <a:prstClr val="black">
                  <a:tint val="75000"/>
                </a:prstClr>
              </a:solidFill>
            </a:endParaRPr>
          </a:p>
        </p:txBody>
      </p:sp>
      <p:sp>
        <p:nvSpPr>
          <p:cNvPr id="5" name="4 Título"/>
          <p:cNvSpPr>
            <a:spLocks noGrp="1"/>
          </p:cNvSpPr>
          <p:nvPr>
            <p:ph type="title"/>
          </p:nvPr>
        </p:nvSpPr>
        <p:spPr/>
        <p:txBody>
          <a:bodyPr/>
          <a:lstStyle/>
          <a:p>
            <a:r>
              <a:rPr lang="pt-BR" sz="2400" dirty="0" err="1">
                <a:solidFill>
                  <a:srgbClr val="464646"/>
                </a:solidFill>
                <a:latin typeface="Arial" pitchFamily="34" charset="0"/>
                <a:cs typeface="Arial" pitchFamily="34" charset="0"/>
              </a:rPr>
              <a:t>Convenios</a:t>
            </a:r>
            <a:r>
              <a:rPr lang="pt-BR" sz="2400" dirty="0">
                <a:solidFill>
                  <a:srgbClr val="464646"/>
                </a:solidFill>
                <a:latin typeface="Arial" pitchFamily="34" charset="0"/>
                <a:cs typeface="Arial" pitchFamily="34" charset="0"/>
              </a:rPr>
              <a:t> 2018 por áreas </a:t>
            </a:r>
            <a:r>
              <a:rPr lang="pt-BR" sz="2400" dirty="0" err="1">
                <a:solidFill>
                  <a:srgbClr val="464646"/>
                </a:solidFill>
                <a:latin typeface="Arial" pitchFamily="34" charset="0"/>
                <a:cs typeface="Arial" pitchFamily="34" charset="0"/>
              </a:rPr>
              <a:t>sectoriales</a:t>
            </a:r>
            <a:endParaRPr lang="es-ES" dirty="0"/>
          </a:p>
        </p:txBody>
      </p:sp>
    </p:spTree>
    <p:extLst>
      <p:ext uri="{BB962C8B-B14F-4D97-AF65-F5344CB8AC3E}">
        <p14:creationId xmlns:p14="http://schemas.microsoft.com/office/powerpoint/2010/main" val="5200841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Marcador de contenido"/>
          <p:cNvGraphicFramePr>
            <a:graphicFrameLocks noGrp="1"/>
          </p:cNvGraphicFramePr>
          <p:nvPr>
            <p:ph idx="1"/>
            <p:extLst>
              <p:ext uri="{D42A27DB-BD31-4B8C-83A1-F6EECF244321}">
                <p14:modId xmlns:p14="http://schemas.microsoft.com/office/powerpoint/2010/main" val="2199907288"/>
              </p:ext>
            </p:extLst>
          </p:nvPr>
        </p:nvGraphicFramePr>
        <p:xfrm>
          <a:off x="1187624" y="1481145"/>
          <a:ext cx="5999825" cy="2979420"/>
        </p:xfrm>
        <a:graphic>
          <a:graphicData uri="http://schemas.openxmlformats.org/drawingml/2006/table">
            <a:tbl>
              <a:tblPr/>
              <a:tblGrid>
                <a:gridCol w="2703784"/>
                <a:gridCol w="1236015"/>
                <a:gridCol w="2060026"/>
              </a:tblGrid>
              <a:tr h="110714">
                <a:tc>
                  <a:txBody>
                    <a:bodyPr/>
                    <a:lstStyle/>
                    <a:p>
                      <a:pPr algn="l" fontAlgn="b"/>
                      <a:r>
                        <a:rPr lang="es-ES" sz="1100" b="0" i="0" u="none" strike="noStrike">
                          <a:solidFill>
                            <a:srgbClr val="000000"/>
                          </a:solidFill>
                          <a:effectLst/>
                          <a:latin typeface="Calibri"/>
                        </a:rPr>
                        <a:t>Presidencia</a:t>
                      </a:r>
                    </a:p>
                  </a:txBody>
                  <a:tcPr marL="7620" marR="7620" marT="7620"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a:solidFill>
                            <a:srgbClr val="000000"/>
                          </a:solidFill>
                          <a:effectLst/>
                          <a:latin typeface="Calibri"/>
                        </a:rPr>
                        <a:t>0,00 €</a:t>
                      </a:r>
                    </a:p>
                  </a:txBody>
                  <a:tcPr marL="7620" marR="7620" marT="7620" marB="0" anchor="b">
                    <a:lnL>
                      <a:noFill/>
                    </a:lnL>
                    <a:lnR>
                      <a:noFill/>
                    </a:lnR>
                    <a:lnT>
                      <a:noFill/>
                    </a:lnT>
                    <a:lnB>
                      <a:noFill/>
                    </a:lnB>
                    <a:solidFill>
                      <a:schemeClr val="accent3">
                        <a:lumMod val="40000"/>
                        <a:lumOff val="60000"/>
                        <a:alpha val="69000"/>
                      </a:schemeClr>
                    </a:solidFill>
                  </a:tcPr>
                </a:tc>
                <a:tc>
                  <a:txBody>
                    <a:bodyPr/>
                    <a:lstStyle/>
                    <a:p>
                      <a:pPr algn="r" fontAlgn="b"/>
                      <a:r>
                        <a:rPr lang="es-ES" sz="1100" b="0" i="0" u="none" strike="noStrike">
                          <a:solidFill>
                            <a:srgbClr val="000000"/>
                          </a:solidFill>
                          <a:effectLst/>
                          <a:latin typeface="Calibri"/>
                        </a:rPr>
                        <a:t>1</a:t>
                      </a:r>
                    </a:p>
                  </a:txBody>
                  <a:tcPr marL="7620" marR="7620" marT="7620" marB="0" anchor="b">
                    <a:lnL>
                      <a:noFill/>
                    </a:lnL>
                    <a:lnR>
                      <a:noFill/>
                    </a:lnR>
                    <a:lnT>
                      <a:noFill/>
                    </a:lnT>
                    <a:lnB>
                      <a:noFill/>
                    </a:lnB>
                    <a:solidFill>
                      <a:schemeClr val="accent6">
                        <a:lumMod val="20000"/>
                        <a:lumOff val="80000"/>
                        <a:alpha val="70000"/>
                      </a:schemeClr>
                    </a:solidFill>
                  </a:tcPr>
                </a:tc>
              </a:tr>
              <a:tr h="110714">
                <a:tc>
                  <a:txBody>
                    <a:bodyPr/>
                    <a:lstStyle/>
                    <a:p>
                      <a:pPr algn="l" fontAlgn="b"/>
                      <a:r>
                        <a:rPr lang="es-ES" sz="1100" b="0" i="0" u="none" strike="noStrike">
                          <a:solidFill>
                            <a:srgbClr val="000000"/>
                          </a:solidFill>
                          <a:effectLst/>
                          <a:latin typeface="Calibri"/>
                        </a:rPr>
                        <a:t>Presupuestos y gastos</a:t>
                      </a:r>
                    </a:p>
                  </a:txBody>
                  <a:tcPr marL="7620" marR="7620" marT="7620"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a:solidFill>
                            <a:srgbClr val="000000"/>
                          </a:solidFill>
                          <a:effectLst/>
                          <a:latin typeface="Calibri"/>
                        </a:rPr>
                        <a:t>5.000,00 €</a:t>
                      </a:r>
                    </a:p>
                  </a:txBody>
                  <a:tcPr marL="7620" marR="7620" marT="7620" marB="0" anchor="b">
                    <a:lnL>
                      <a:noFill/>
                    </a:lnL>
                    <a:lnR>
                      <a:noFill/>
                    </a:lnR>
                    <a:lnT>
                      <a:noFill/>
                    </a:lnT>
                    <a:lnB>
                      <a:noFill/>
                    </a:lnB>
                    <a:solidFill>
                      <a:schemeClr val="accent3">
                        <a:lumMod val="40000"/>
                        <a:lumOff val="60000"/>
                        <a:alpha val="69000"/>
                      </a:schemeClr>
                    </a:solidFill>
                  </a:tcPr>
                </a:tc>
                <a:tc>
                  <a:txBody>
                    <a:bodyPr/>
                    <a:lstStyle/>
                    <a:p>
                      <a:pPr algn="r" fontAlgn="b"/>
                      <a:r>
                        <a:rPr lang="es-ES" sz="1100" b="0" i="0" u="none" strike="noStrike">
                          <a:solidFill>
                            <a:srgbClr val="000000"/>
                          </a:solidFill>
                          <a:effectLst/>
                          <a:latin typeface="Calibri"/>
                        </a:rPr>
                        <a:t>1</a:t>
                      </a:r>
                    </a:p>
                  </a:txBody>
                  <a:tcPr marL="7620" marR="7620" marT="7620" marB="0" anchor="b">
                    <a:lnL>
                      <a:noFill/>
                    </a:lnL>
                    <a:lnR>
                      <a:noFill/>
                    </a:lnR>
                    <a:lnT>
                      <a:noFill/>
                    </a:lnT>
                    <a:lnB>
                      <a:noFill/>
                    </a:lnB>
                    <a:solidFill>
                      <a:schemeClr val="accent6">
                        <a:lumMod val="20000"/>
                        <a:lumOff val="80000"/>
                        <a:alpha val="70000"/>
                      </a:schemeClr>
                    </a:solidFill>
                  </a:tcPr>
                </a:tc>
              </a:tr>
              <a:tr h="110714">
                <a:tc>
                  <a:txBody>
                    <a:bodyPr/>
                    <a:lstStyle/>
                    <a:p>
                      <a:pPr algn="l" fontAlgn="b"/>
                      <a:r>
                        <a:rPr lang="es-ES" sz="1100" b="0" i="0" u="none" strike="noStrike">
                          <a:solidFill>
                            <a:srgbClr val="000000"/>
                          </a:solidFill>
                          <a:effectLst/>
                          <a:latin typeface="Calibri"/>
                        </a:rPr>
                        <a:t>Protección civil</a:t>
                      </a:r>
                    </a:p>
                  </a:txBody>
                  <a:tcPr marL="7620" marR="7620" marT="7620"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a:solidFill>
                            <a:srgbClr val="000000"/>
                          </a:solidFill>
                          <a:effectLst/>
                          <a:latin typeface="Calibri"/>
                        </a:rPr>
                        <a:t>4.353.640,00 €</a:t>
                      </a:r>
                    </a:p>
                  </a:txBody>
                  <a:tcPr marL="7620" marR="7620" marT="7620" marB="0" anchor="b">
                    <a:lnL>
                      <a:noFill/>
                    </a:lnL>
                    <a:lnR>
                      <a:noFill/>
                    </a:lnR>
                    <a:lnT>
                      <a:noFill/>
                    </a:lnT>
                    <a:lnB>
                      <a:noFill/>
                    </a:lnB>
                    <a:solidFill>
                      <a:schemeClr val="accent3">
                        <a:lumMod val="40000"/>
                        <a:lumOff val="60000"/>
                        <a:alpha val="69000"/>
                      </a:schemeClr>
                    </a:solidFill>
                  </a:tcPr>
                </a:tc>
                <a:tc>
                  <a:txBody>
                    <a:bodyPr/>
                    <a:lstStyle/>
                    <a:p>
                      <a:pPr algn="r" fontAlgn="b"/>
                      <a:r>
                        <a:rPr lang="es-ES" sz="1100" b="0" i="0" u="none" strike="noStrike">
                          <a:solidFill>
                            <a:srgbClr val="000000"/>
                          </a:solidFill>
                          <a:effectLst/>
                          <a:latin typeface="Calibri"/>
                        </a:rPr>
                        <a:t>3</a:t>
                      </a:r>
                    </a:p>
                  </a:txBody>
                  <a:tcPr marL="7620" marR="7620" marT="7620" marB="0" anchor="b">
                    <a:lnL>
                      <a:noFill/>
                    </a:lnL>
                    <a:lnR>
                      <a:noFill/>
                    </a:lnR>
                    <a:lnT>
                      <a:noFill/>
                    </a:lnT>
                    <a:lnB>
                      <a:noFill/>
                    </a:lnB>
                    <a:solidFill>
                      <a:schemeClr val="accent6">
                        <a:lumMod val="20000"/>
                        <a:lumOff val="80000"/>
                        <a:alpha val="70000"/>
                      </a:schemeClr>
                    </a:solidFill>
                  </a:tcPr>
                </a:tc>
              </a:tr>
              <a:tr h="110714">
                <a:tc>
                  <a:txBody>
                    <a:bodyPr/>
                    <a:lstStyle/>
                    <a:p>
                      <a:pPr algn="l" fontAlgn="b"/>
                      <a:r>
                        <a:rPr lang="es-ES" sz="1100" b="0" i="0" u="none" strike="noStrike">
                          <a:solidFill>
                            <a:srgbClr val="000000"/>
                          </a:solidFill>
                          <a:effectLst/>
                          <a:latin typeface="Calibri"/>
                        </a:rPr>
                        <a:t>Protección del medio ambiente</a:t>
                      </a:r>
                    </a:p>
                  </a:txBody>
                  <a:tcPr marL="7620" marR="7620" marT="7620"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a:solidFill>
                            <a:srgbClr val="000000"/>
                          </a:solidFill>
                          <a:effectLst/>
                          <a:latin typeface="Calibri"/>
                        </a:rPr>
                        <a:t>0,00 €</a:t>
                      </a:r>
                    </a:p>
                  </a:txBody>
                  <a:tcPr marL="7620" marR="7620" marT="7620" marB="0" anchor="b">
                    <a:lnL>
                      <a:noFill/>
                    </a:lnL>
                    <a:lnR>
                      <a:noFill/>
                    </a:lnR>
                    <a:lnT>
                      <a:noFill/>
                    </a:lnT>
                    <a:lnB>
                      <a:noFill/>
                    </a:lnB>
                    <a:solidFill>
                      <a:schemeClr val="accent3">
                        <a:lumMod val="40000"/>
                        <a:lumOff val="60000"/>
                        <a:alpha val="69000"/>
                      </a:schemeClr>
                    </a:solidFill>
                  </a:tcPr>
                </a:tc>
                <a:tc>
                  <a:txBody>
                    <a:bodyPr/>
                    <a:lstStyle/>
                    <a:p>
                      <a:pPr algn="r" fontAlgn="b"/>
                      <a:r>
                        <a:rPr lang="es-ES" sz="1100" b="0" i="0" u="none" strike="noStrike">
                          <a:solidFill>
                            <a:srgbClr val="000000"/>
                          </a:solidFill>
                          <a:effectLst/>
                          <a:latin typeface="Calibri"/>
                        </a:rPr>
                        <a:t>3</a:t>
                      </a:r>
                    </a:p>
                  </a:txBody>
                  <a:tcPr marL="7620" marR="7620" marT="7620" marB="0" anchor="b">
                    <a:lnL>
                      <a:noFill/>
                    </a:lnL>
                    <a:lnR>
                      <a:noFill/>
                    </a:lnR>
                    <a:lnT>
                      <a:noFill/>
                    </a:lnT>
                    <a:lnB>
                      <a:noFill/>
                    </a:lnB>
                    <a:solidFill>
                      <a:schemeClr val="accent6">
                        <a:lumMod val="20000"/>
                        <a:lumOff val="80000"/>
                        <a:alpha val="70000"/>
                      </a:schemeClr>
                    </a:solidFill>
                  </a:tcPr>
                </a:tc>
              </a:tr>
              <a:tr h="110714">
                <a:tc>
                  <a:txBody>
                    <a:bodyPr/>
                    <a:lstStyle/>
                    <a:p>
                      <a:pPr algn="l" fontAlgn="b"/>
                      <a:r>
                        <a:rPr lang="es-ES" sz="1100" b="0" i="0" u="none" strike="noStrike">
                          <a:solidFill>
                            <a:srgbClr val="000000"/>
                          </a:solidFill>
                          <a:effectLst/>
                          <a:latin typeface="Calibri"/>
                        </a:rPr>
                        <a:t>Registros y notariado</a:t>
                      </a:r>
                    </a:p>
                  </a:txBody>
                  <a:tcPr marL="7620" marR="7620" marT="7620"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a:solidFill>
                            <a:srgbClr val="000000"/>
                          </a:solidFill>
                          <a:effectLst/>
                          <a:latin typeface="Calibri"/>
                        </a:rPr>
                        <a:t>2.543.150,53 €</a:t>
                      </a:r>
                    </a:p>
                  </a:txBody>
                  <a:tcPr marL="7620" marR="7620" marT="7620" marB="0" anchor="b">
                    <a:lnL>
                      <a:noFill/>
                    </a:lnL>
                    <a:lnR>
                      <a:noFill/>
                    </a:lnR>
                    <a:lnT>
                      <a:noFill/>
                    </a:lnT>
                    <a:lnB>
                      <a:noFill/>
                    </a:lnB>
                    <a:solidFill>
                      <a:schemeClr val="accent3">
                        <a:lumMod val="40000"/>
                        <a:lumOff val="60000"/>
                        <a:alpha val="69000"/>
                      </a:schemeClr>
                    </a:solidFill>
                  </a:tcPr>
                </a:tc>
                <a:tc>
                  <a:txBody>
                    <a:bodyPr/>
                    <a:lstStyle/>
                    <a:p>
                      <a:pPr algn="r" fontAlgn="b"/>
                      <a:r>
                        <a:rPr lang="es-ES" sz="1100" b="0" i="0" u="none" strike="noStrike">
                          <a:solidFill>
                            <a:srgbClr val="000000"/>
                          </a:solidFill>
                          <a:effectLst/>
                          <a:latin typeface="Calibri"/>
                        </a:rPr>
                        <a:t>4</a:t>
                      </a:r>
                    </a:p>
                  </a:txBody>
                  <a:tcPr marL="7620" marR="7620" marT="7620" marB="0" anchor="b">
                    <a:lnL>
                      <a:noFill/>
                    </a:lnL>
                    <a:lnR>
                      <a:noFill/>
                    </a:lnR>
                    <a:lnT>
                      <a:noFill/>
                    </a:lnT>
                    <a:lnB>
                      <a:noFill/>
                    </a:lnB>
                    <a:solidFill>
                      <a:schemeClr val="accent6">
                        <a:lumMod val="20000"/>
                        <a:lumOff val="80000"/>
                        <a:alpha val="70000"/>
                      </a:schemeClr>
                    </a:solidFill>
                  </a:tcPr>
                </a:tc>
              </a:tr>
              <a:tr h="110714">
                <a:tc>
                  <a:txBody>
                    <a:bodyPr/>
                    <a:lstStyle/>
                    <a:p>
                      <a:pPr algn="l" fontAlgn="b"/>
                      <a:r>
                        <a:rPr lang="es-ES" sz="1100" b="0" i="0" u="none" strike="noStrike">
                          <a:solidFill>
                            <a:srgbClr val="000000"/>
                          </a:solidFill>
                          <a:effectLst/>
                          <a:latin typeface="Calibri"/>
                        </a:rPr>
                        <a:t>Relaciones laborales</a:t>
                      </a:r>
                    </a:p>
                  </a:txBody>
                  <a:tcPr marL="7620" marR="7620" marT="7620"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a:solidFill>
                            <a:srgbClr val="000000"/>
                          </a:solidFill>
                          <a:effectLst/>
                          <a:latin typeface="Calibri"/>
                        </a:rPr>
                        <a:t>5.000,00 €</a:t>
                      </a:r>
                    </a:p>
                  </a:txBody>
                  <a:tcPr marL="7620" marR="7620" marT="7620" marB="0" anchor="b">
                    <a:lnL>
                      <a:noFill/>
                    </a:lnL>
                    <a:lnR>
                      <a:noFill/>
                    </a:lnR>
                    <a:lnT>
                      <a:noFill/>
                    </a:lnT>
                    <a:lnB>
                      <a:noFill/>
                    </a:lnB>
                    <a:solidFill>
                      <a:schemeClr val="accent3">
                        <a:lumMod val="40000"/>
                        <a:lumOff val="60000"/>
                        <a:alpha val="69000"/>
                      </a:schemeClr>
                    </a:solidFill>
                  </a:tcPr>
                </a:tc>
                <a:tc>
                  <a:txBody>
                    <a:bodyPr/>
                    <a:lstStyle/>
                    <a:p>
                      <a:pPr algn="r" fontAlgn="b"/>
                      <a:r>
                        <a:rPr lang="es-ES" sz="1100" b="0" i="0" u="none" strike="noStrike">
                          <a:solidFill>
                            <a:srgbClr val="000000"/>
                          </a:solidFill>
                          <a:effectLst/>
                          <a:latin typeface="Calibri"/>
                        </a:rPr>
                        <a:t>7</a:t>
                      </a:r>
                    </a:p>
                  </a:txBody>
                  <a:tcPr marL="7620" marR="7620" marT="7620" marB="0" anchor="b">
                    <a:lnL>
                      <a:noFill/>
                    </a:lnL>
                    <a:lnR>
                      <a:noFill/>
                    </a:lnR>
                    <a:lnT>
                      <a:noFill/>
                    </a:lnT>
                    <a:lnB>
                      <a:noFill/>
                    </a:lnB>
                    <a:solidFill>
                      <a:schemeClr val="accent6">
                        <a:lumMod val="20000"/>
                        <a:lumOff val="80000"/>
                        <a:alpha val="70000"/>
                      </a:schemeClr>
                    </a:solidFill>
                  </a:tcPr>
                </a:tc>
              </a:tr>
              <a:tr h="110714">
                <a:tc>
                  <a:txBody>
                    <a:bodyPr/>
                    <a:lstStyle/>
                    <a:p>
                      <a:pPr algn="l" fontAlgn="b"/>
                      <a:r>
                        <a:rPr lang="es-ES" sz="1100" b="0" i="0" u="none" strike="noStrike">
                          <a:solidFill>
                            <a:srgbClr val="000000"/>
                          </a:solidFill>
                          <a:effectLst/>
                          <a:latin typeface="Calibri"/>
                        </a:rPr>
                        <a:t>Sanidad y salud pública</a:t>
                      </a:r>
                    </a:p>
                  </a:txBody>
                  <a:tcPr marL="7620" marR="7620" marT="7620"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a:solidFill>
                            <a:srgbClr val="000000"/>
                          </a:solidFill>
                          <a:effectLst/>
                          <a:latin typeface="Calibri"/>
                        </a:rPr>
                        <a:t>3.612.163,97 €</a:t>
                      </a:r>
                    </a:p>
                  </a:txBody>
                  <a:tcPr marL="7620" marR="7620" marT="7620" marB="0" anchor="b">
                    <a:lnL>
                      <a:noFill/>
                    </a:lnL>
                    <a:lnR>
                      <a:noFill/>
                    </a:lnR>
                    <a:lnT>
                      <a:noFill/>
                    </a:lnT>
                    <a:lnB>
                      <a:noFill/>
                    </a:lnB>
                    <a:solidFill>
                      <a:schemeClr val="accent3">
                        <a:lumMod val="40000"/>
                        <a:lumOff val="60000"/>
                        <a:alpha val="69000"/>
                      </a:schemeClr>
                    </a:solidFill>
                  </a:tcPr>
                </a:tc>
                <a:tc>
                  <a:txBody>
                    <a:bodyPr/>
                    <a:lstStyle/>
                    <a:p>
                      <a:pPr algn="r" fontAlgn="b"/>
                      <a:r>
                        <a:rPr lang="es-ES" sz="1100" b="0" i="0" u="none" strike="noStrike">
                          <a:solidFill>
                            <a:srgbClr val="000000"/>
                          </a:solidFill>
                          <a:effectLst/>
                          <a:latin typeface="Calibri"/>
                        </a:rPr>
                        <a:t>50</a:t>
                      </a:r>
                    </a:p>
                  </a:txBody>
                  <a:tcPr marL="7620" marR="7620" marT="7620" marB="0" anchor="b">
                    <a:lnL>
                      <a:noFill/>
                    </a:lnL>
                    <a:lnR>
                      <a:noFill/>
                    </a:lnR>
                    <a:lnT>
                      <a:noFill/>
                    </a:lnT>
                    <a:lnB>
                      <a:noFill/>
                    </a:lnB>
                    <a:solidFill>
                      <a:schemeClr val="accent6">
                        <a:lumMod val="20000"/>
                        <a:lumOff val="80000"/>
                        <a:alpha val="70000"/>
                      </a:schemeClr>
                    </a:solidFill>
                  </a:tcPr>
                </a:tc>
              </a:tr>
              <a:tr h="110714">
                <a:tc>
                  <a:txBody>
                    <a:bodyPr/>
                    <a:lstStyle/>
                    <a:p>
                      <a:pPr algn="l" fontAlgn="b"/>
                      <a:r>
                        <a:rPr lang="es-ES" sz="1100" b="0" i="0" u="none" strike="noStrike">
                          <a:solidFill>
                            <a:srgbClr val="000000"/>
                          </a:solidFill>
                          <a:effectLst/>
                          <a:latin typeface="Calibri"/>
                        </a:rPr>
                        <a:t>Seguridad</a:t>
                      </a:r>
                    </a:p>
                  </a:txBody>
                  <a:tcPr marL="7620" marR="7620" marT="7620"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a:solidFill>
                            <a:srgbClr val="000000"/>
                          </a:solidFill>
                          <a:effectLst/>
                          <a:latin typeface="Calibri"/>
                        </a:rPr>
                        <a:t>0,00 €</a:t>
                      </a:r>
                    </a:p>
                  </a:txBody>
                  <a:tcPr marL="7620" marR="7620" marT="7620" marB="0" anchor="b">
                    <a:lnL>
                      <a:noFill/>
                    </a:lnL>
                    <a:lnR>
                      <a:noFill/>
                    </a:lnR>
                    <a:lnT>
                      <a:noFill/>
                    </a:lnT>
                    <a:lnB>
                      <a:noFill/>
                    </a:lnB>
                    <a:solidFill>
                      <a:schemeClr val="accent3">
                        <a:lumMod val="40000"/>
                        <a:lumOff val="60000"/>
                        <a:alpha val="69000"/>
                      </a:schemeClr>
                    </a:solidFill>
                  </a:tcPr>
                </a:tc>
                <a:tc>
                  <a:txBody>
                    <a:bodyPr/>
                    <a:lstStyle/>
                    <a:p>
                      <a:pPr algn="r" fontAlgn="b"/>
                      <a:r>
                        <a:rPr lang="es-ES" sz="1100" b="0" i="0" u="none" strike="noStrike">
                          <a:solidFill>
                            <a:srgbClr val="000000"/>
                          </a:solidFill>
                          <a:effectLst/>
                          <a:latin typeface="Calibri"/>
                        </a:rPr>
                        <a:t>4</a:t>
                      </a:r>
                    </a:p>
                  </a:txBody>
                  <a:tcPr marL="7620" marR="7620" marT="7620" marB="0" anchor="b">
                    <a:lnL>
                      <a:noFill/>
                    </a:lnL>
                    <a:lnR>
                      <a:noFill/>
                    </a:lnR>
                    <a:lnT>
                      <a:noFill/>
                    </a:lnT>
                    <a:lnB>
                      <a:noFill/>
                    </a:lnB>
                    <a:solidFill>
                      <a:schemeClr val="accent6">
                        <a:lumMod val="20000"/>
                        <a:lumOff val="80000"/>
                        <a:alpha val="70000"/>
                      </a:schemeClr>
                    </a:solidFill>
                  </a:tcPr>
                </a:tc>
              </a:tr>
              <a:tr h="110714">
                <a:tc>
                  <a:txBody>
                    <a:bodyPr/>
                    <a:lstStyle/>
                    <a:p>
                      <a:pPr algn="l" fontAlgn="b"/>
                      <a:r>
                        <a:rPr lang="es-ES" sz="1100" b="0" i="0" u="none" strike="noStrike">
                          <a:solidFill>
                            <a:srgbClr val="000000"/>
                          </a:solidFill>
                          <a:effectLst/>
                          <a:latin typeface="Calibri"/>
                        </a:rPr>
                        <a:t>Seguridad ciudadana</a:t>
                      </a:r>
                    </a:p>
                  </a:txBody>
                  <a:tcPr marL="7620" marR="7620" marT="7620"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a:solidFill>
                            <a:srgbClr val="000000"/>
                          </a:solidFill>
                          <a:effectLst/>
                          <a:latin typeface="Calibri"/>
                        </a:rPr>
                        <a:t>187.605,86 €</a:t>
                      </a:r>
                    </a:p>
                  </a:txBody>
                  <a:tcPr marL="7620" marR="7620" marT="7620" marB="0" anchor="b">
                    <a:lnL>
                      <a:noFill/>
                    </a:lnL>
                    <a:lnR>
                      <a:noFill/>
                    </a:lnR>
                    <a:lnT>
                      <a:noFill/>
                    </a:lnT>
                    <a:lnB>
                      <a:noFill/>
                    </a:lnB>
                    <a:solidFill>
                      <a:schemeClr val="accent3">
                        <a:lumMod val="40000"/>
                        <a:lumOff val="60000"/>
                        <a:alpha val="69000"/>
                      </a:schemeClr>
                    </a:solidFill>
                  </a:tcPr>
                </a:tc>
                <a:tc>
                  <a:txBody>
                    <a:bodyPr/>
                    <a:lstStyle/>
                    <a:p>
                      <a:pPr algn="r" fontAlgn="b"/>
                      <a:r>
                        <a:rPr lang="es-ES" sz="1100" b="0" i="0" u="none" strike="noStrike">
                          <a:solidFill>
                            <a:srgbClr val="000000"/>
                          </a:solidFill>
                          <a:effectLst/>
                          <a:latin typeface="Calibri"/>
                        </a:rPr>
                        <a:t>20</a:t>
                      </a:r>
                    </a:p>
                  </a:txBody>
                  <a:tcPr marL="7620" marR="7620" marT="7620" marB="0" anchor="b">
                    <a:lnL>
                      <a:noFill/>
                    </a:lnL>
                    <a:lnR>
                      <a:noFill/>
                    </a:lnR>
                    <a:lnT>
                      <a:noFill/>
                    </a:lnT>
                    <a:lnB>
                      <a:noFill/>
                    </a:lnB>
                    <a:solidFill>
                      <a:schemeClr val="accent6">
                        <a:lumMod val="20000"/>
                        <a:lumOff val="80000"/>
                        <a:alpha val="70000"/>
                      </a:schemeClr>
                    </a:solidFill>
                  </a:tcPr>
                </a:tc>
              </a:tr>
              <a:tr h="110714">
                <a:tc>
                  <a:txBody>
                    <a:bodyPr/>
                    <a:lstStyle/>
                    <a:p>
                      <a:pPr algn="l" fontAlgn="b"/>
                      <a:r>
                        <a:rPr lang="es-ES" sz="1100" b="0" i="0" u="none" strike="noStrike">
                          <a:solidFill>
                            <a:srgbClr val="000000"/>
                          </a:solidFill>
                          <a:effectLst/>
                          <a:latin typeface="Calibri"/>
                        </a:rPr>
                        <a:t>Seguridad social</a:t>
                      </a:r>
                    </a:p>
                  </a:txBody>
                  <a:tcPr marL="7620" marR="7620" marT="7620"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a:solidFill>
                            <a:srgbClr val="000000"/>
                          </a:solidFill>
                          <a:effectLst/>
                          <a:latin typeface="Calibri"/>
                        </a:rPr>
                        <a:t>7.697.413,78 €</a:t>
                      </a:r>
                    </a:p>
                  </a:txBody>
                  <a:tcPr marL="7620" marR="7620" marT="7620" marB="0" anchor="b">
                    <a:lnL>
                      <a:noFill/>
                    </a:lnL>
                    <a:lnR>
                      <a:noFill/>
                    </a:lnR>
                    <a:lnT>
                      <a:noFill/>
                    </a:lnT>
                    <a:lnB>
                      <a:noFill/>
                    </a:lnB>
                    <a:solidFill>
                      <a:schemeClr val="accent3">
                        <a:lumMod val="40000"/>
                        <a:lumOff val="60000"/>
                        <a:alpha val="69000"/>
                      </a:schemeClr>
                    </a:solidFill>
                  </a:tcPr>
                </a:tc>
                <a:tc>
                  <a:txBody>
                    <a:bodyPr/>
                    <a:lstStyle/>
                    <a:p>
                      <a:pPr algn="r" fontAlgn="b"/>
                      <a:r>
                        <a:rPr lang="es-ES" sz="1100" b="0" i="0" u="none" strike="noStrike">
                          <a:solidFill>
                            <a:srgbClr val="000000"/>
                          </a:solidFill>
                          <a:effectLst/>
                          <a:latin typeface="Calibri"/>
                        </a:rPr>
                        <a:t>53</a:t>
                      </a:r>
                    </a:p>
                  </a:txBody>
                  <a:tcPr marL="7620" marR="7620" marT="7620" marB="0" anchor="b">
                    <a:lnL>
                      <a:noFill/>
                    </a:lnL>
                    <a:lnR>
                      <a:noFill/>
                    </a:lnR>
                    <a:lnT>
                      <a:noFill/>
                    </a:lnT>
                    <a:lnB>
                      <a:noFill/>
                    </a:lnB>
                    <a:solidFill>
                      <a:schemeClr val="accent6">
                        <a:lumMod val="20000"/>
                        <a:lumOff val="80000"/>
                        <a:alpha val="70000"/>
                      </a:schemeClr>
                    </a:solidFill>
                  </a:tcPr>
                </a:tc>
              </a:tr>
              <a:tr h="110714">
                <a:tc>
                  <a:txBody>
                    <a:bodyPr/>
                    <a:lstStyle/>
                    <a:p>
                      <a:pPr algn="l" fontAlgn="b"/>
                      <a:r>
                        <a:rPr lang="es-ES" sz="1100" b="0" i="0" u="none" strike="noStrike">
                          <a:solidFill>
                            <a:srgbClr val="000000"/>
                          </a:solidFill>
                          <a:effectLst/>
                          <a:latin typeface="Calibri"/>
                        </a:rPr>
                        <a:t>Servicio jurídico</a:t>
                      </a:r>
                    </a:p>
                  </a:txBody>
                  <a:tcPr marL="7620" marR="7620" marT="7620"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a:solidFill>
                            <a:srgbClr val="000000"/>
                          </a:solidFill>
                          <a:effectLst/>
                          <a:latin typeface="Calibri"/>
                        </a:rPr>
                        <a:t>301.111,82 €</a:t>
                      </a:r>
                    </a:p>
                  </a:txBody>
                  <a:tcPr marL="7620" marR="7620" marT="7620" marB="0" anchor="b">
                    <a:lnL>
                      <a:noFill/>
                    </a:lnL>
                    <a:lnR>
                      <a:noFill/>
                    </a:lnR>
                    <a:lnT>
                      <a:noFill/>
                    </a:lnT>
                    <a:lnB>
                      <a:noFill/>
                    </a:lnB>
                    <a:solidFill>
                      <a:schemeClr val="accent3">
                        <a:lumMod val="40000"/>
                        <a:lumOff val="60000"/>
                        <a:alpha val="69000"/>
                      </a:schemeClr>
                    </a:solidFill>
                  </a:tcPr>
                </a:tc>
                <a:tc>
                  <a:txBody>
                    <a:bodyPr/>
                    <a:lstStyle/>
                    <a:p>
                      <a:pPr algn="r" fontAlgn="b"/>
                      <a:r>
                        <a:rPr lang="es-ES" sz="1100" b="0" i="0" u="none" strike="noStrike">
                          <a:solidFill>
                            <a:srgbClr val="000000"/>
                          </a:solidFill>
                          <a:effectLst/>
                          <a:latin typeface="Calibri"/>
                        </a:rPr>
                        <a:t>117</a:t>
                      </a:r>
                    </a:p>
                  </a:txBody>
                  <a:tcPr marL="7620" marR="7620" marT="7620" marB="0" anchor="b">
                    <a:lnL>
                      <a:noFill/>
                    </a:lnL>
                    <a:lnR>
                      <a:noFill/>
                    </a:lnR>
                    <a:lnT>
                      <a:noFill/>
                    </a:lnT>
                    <a:lnB>
                      <a:noFill/>
                    </a:lnB>
                    <a:solidFill>
                      <a:schemeClr val="accent6">
                        <a:lumMod val="20000"/>
                        <a:lumOff val="80000"/>
                        <a:alpha val="70000"/>
                      </a:schemeClr>
                    </a:solidFill>
                  </a:tcPr>
                </a:tc>
              </a:tr>
              <a:tr h="110714">
                <a:tc>
                  <a:txBody>
                    <a:bodyPr/>
                    <a:lstStyle/>
                    <a:p>
                      <a:pPr algn="l" fontAlgn="b"/>
                      <a:r>
                        <a:rPr lang="es-ES" sz="1100" b="0" i="0" u="none" strike="noStrike">
                          <a:solidFill>
                            <a:srgbClr val="000000"/>
                          </a:solidFill>
                          <a:effectLst/>
                          <a:latin typeface="Calibri"/>
                        </a:rPr>
                        <a:t>Servicios sociales</a:t>
                      </a:r>
                    </a:p>
                  </a:txBody>
                  <a:tcPr marL="7620" marR="7620" marT="7620"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a:solidFill>
                            <a:srgbClr val="000000"/>
                          </a:solidFill>
                          <a:effectLst/>
                          <a:latin typeface="Calibri"/>
                        </a:rPr>
                        <a:t>58.684.969,42 €</a:t>
                      </a:r>
                    </a:p>
                  </a:txBody>
                  <a:tcPr marL="7620" marR="7620" marT="7620" marB="0" anchor="b">
                    <a:lnL>
                      <a:noFill/>
                    </a:lnL>
                    <a:lnR>
                      <a:noFill/>
                    </a:lnR>
                    <a:lnT>
                      <a:noFill/>
                    </a:lnT>
                    <a:lnB>
                      <a:noFill/>
                    </a:lnB>
                    <a:solidFill>
                      <a:schemeClr val="accent3">
                        <a:lumMod val="40000"/>
                        <a:lumOff val="60000"/>
                        <a:alpha val="69000"/>
                      </a:schemeClr>
                    </a:solidFill>
                  </a:tcPr>
                </a:tc>
                <a:tc>
                  <a:txBody>
                    <a:bodyPr/>
                    <a:lstStyle/>
                    <a:p>
                      <a:pPr algn="r" fontAlgn="b"/>
                      <a:r>
                        <a:rPr lang="es-ES" sz="1100" b="0" i="0" u="none" strike="noStrike">
                          <a:solidFill>
                            <a:srgbClr val="000000"/>
                          </a:solidFill>
                          <a:effectLst/>
                          <a:latin typeface="Calibri"/>
                        </a:rPr>
                        <a:t>71</a:t>
                      </a:r>
                    </a:p>
                  </a:txBody>
                  <a:tcPr marL="7620" marR="7620" marT="7620" marB="0" anchor="b">
                    <a:lnL>
                      <a:noFill/>
                    </a:lnL>
                    <a:lnR>
                      <a:noFill/>
                    </a:lnR>
                    <a:lnT>
                      <a:noFill/>
                    </a:lnT>
                    <a:lnB>
                      <a:noFill/>
                    </a:lnB>
                    <a:solidFill>
                      <a:schemeClr val="accent6">
                        <a:lumMod val="20000"/>
                        <a:lumOff val="80000"/>
                        <a:alpha val="70000"/>
                      </a:schemeClr>
                    </a:solidFill>
                  </a:tcPr>
                </a:tc>
              </a:tr>
              <a:tr h="110714">
                <a:tc>
                  <a:txBody>
                    <a:bodyPr/>
                    <a:lstStyle/>
                    <a:p>
                      <a:pPr algn="l" fontAlgn="b"/>
                      <a:r>
                        <a:rPr lang="es-ES" sz="1100" b="0" i="0" u="none" strike="noStrike">
                          <a:solidFill>
                            <a:srgbClr val="000000"/>
                          </a:solidFill>
                          <a:effectLst/>
                          <a:latin typeface="Calibri"/>
                        </a:rPr>
                        <a:t>Transportes</a:t>
                      </a:r>
                    </a:p>
                  </a:txBody>
                  <a:tcPr marL="7620" marR="7620" marT="7620"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a:solidFill>
                            <a:srgbClr val="000000"/>
                          </a:solidFill>
                          <a:effectLst/>
                          <a:latin typeface="Calibri"/>
                        </a:rPr>
                        <a:t>35.173.543,27 €</a:t>
                      </a:r>
                    </a:p>
                  </a:txBody>
                  <a:tcPr marL="7620" marR="7620" marT="7620" marB="0" anchor="b">
                    <a:lnL>
                      <a:noFill/>
                    </a:lnL>
                    <a:lnR>
                      <a:noFill/>
                    </a:lnR>
                    <a:lnT>
                      <a:noFill/>
                    </a:lnT>
                    <a:lnB>
                      <a:noFill/>
                    </a:lnB>
                    <a:solidFill>
                      <a:schemeClr val="accent3">
                        <a:lumMod val="40000"/>
                        <a:lumOff val="60000"/>
                        <a:alpha val="69000"/>
                      </a:schemeClr>
                    </a:solidFill>
                  </a:tcPr>
                </a:tc>
                <a:tc>
                  <a:txBody>
                    <a:bodyPr/>
                    <a:lstStyle/>
                    <a:p>
                      <a:pPr algn="r" fontAlgn="b"/>
                      <a:r>
                        <a:rPr lang="es-ES" sz="1100" b="0" i="0" u="none" strike="noStrike">
                          <a:solidFill>
                            <a:srgbClr val="000000"/>
                          </a:solidFill>
                          <a:effectLst/>
                          <a:latin typeface="Calibri"/>
                        </a:rPr>
                        <a:t>76</a:t>
                      </a:r>
                    </a:p>
                  </a:txBody>
                  <a:tcPr marL="7620" marR="7620" marT="7620" marB="0" anchor="b">
                    <a:lnL>
                      <a:noFill/>
                    </a:lnL>
                    <a:lnR>
                      <a:noFill/>
                    </a:lnR>
                    <a:lnT>
                      <a:noFill/>
                    </a:lnT>
                    <a:lnB>
                      <a:noFill/>
                    </a:lnB>
                    <a:solidFill>
                      <a:schemeClr val="accent6">
                        <a:lumMod val="20000"/>
                        <a:lumOff val="80000"/>
                        <a:alpha val="70000"/>
                      </a:schemeClr>
                    </a:solidFill>
                  </a:tcPr>
                </a:tc>
              </a:tr>
              <a:tr h="110714">
                <a:tc>
                  <a:txBody>
                    <a:bodyPr/>
                    <a:lstStyle/>
                    <a:p>
                      <a:pPr algn="l" fontAlgn="b"/>
                      <a:r>
                        <a:rPr lang="es-ES" sz="1100" b="0" i="0" u="none" strike="noStrike">
                          <a:solidFill>
                            <a:srgbClr val="000000"/>
                          </a:solidFill>
                          <a:effectLst/>
                          <a:latin typeface="Calibri"/>
                        </a:rPr>
                        <a:t>Turismo</a:t>
                      </a:r>
                    </a:p>
                  </a:txBody>
                  <a:tcPr marL="7620" marR="7620" marT="7620"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a:solidFill>
                            <a:srgbClr val="000000"/>
                          </a:solidFill>
                          <a:effectLst/>
                          <a:latin typeface="Calibri"/>
                        </a:rPr>
                        <a:t>24.479.159,63 €</a:t>
                      </a:r>
                    </a:p>
                  </a:txBody>
                  <a:tcPr marL="7620" marR="7620" marT="7620" marB="0" anchor="b">
                    <a:lnL>
                      <a:noFill/>
                    </a:lnL>
                    <a:lnR>
                      <a:noFill/>
                    </a:lnR>
                    <a:lnT>
                      <a:noFill/>
                    </a:lnT>
                    <a:lnB>
                      <a:noFill/>
                    </a:lnB>
                    <a:solidFill>
                      <a:schemeClr val="accent3">
                        <a:lumMod val="40000"/>
                        <a:lumOff val="60000"/>
                        <a:alpha val="69000"/>
                      </a:schemeClr>
                    </a:solidFill>
                  </a:tcPr>
                </a:tc>
                <a:tc>
                  <a:txBody>
                    <a:bodyPr/>
                    <a:lstStyle/>
                    <a:p>
                      <a:pPr algn="r" fontAlgn="b"/>
                      <a:r>
                        <a:rPr lang="es-ES" sz="1100" b="0" i="0" u="none" strike="noStrike">
                          <a:solidFill>
                            <a:srgbClr val="000000"/>
                          </a:solidFill>
                          <a:effectLst/>
                          <a:latin typeface="Calibri"/>
                        </a:rPr>
                        <a:t>40</a:t>
                      </a:r>
                    </a:p>
                  </a:txBody>
                  <a:tcPr marL="7620" marR="7620" marT="7620" marB="0" anchor="b">
                    <a:lnL>
                      <a:noFill/>
                    </a:lnL>
                    <a:lnR>
                      <a:noFill/>
                    </a:lnR>
                    <a:lnT>
                      <a:noFill/>
                    </a:lnT>
                    <a:lnB>
                      <a:noFill/>
                    </a:lnB>
                    <a:solidFill>
                      <a:schemeClr val="accent6">
                        <a:lumMod val="20000"/>
                        <a:lumOff val="80000"/>
                        <a:alpha val="70000"/>
                      </a:schemeClr>
                    </a:solidFill>
                  </a:tcPr>
                </a:tc>
              </a:tr>
              <a:tr h="110714">
                <a:tc>
                  <a:txBody>
                    <a:bodyPr/>
                    <a:lstStyle/>
                    <a:p>
                      <a:pPr algn="l" fontAlgn="b"/>
                      <a:r>
                        <a:rPr lang="es-ES" sz="1100" b="0" i="0" u="none" strike="noStrike">
                          <a:solidFill>
                            <a:srgbClr val="000000"/>
                          </a:solidFill>
                          <a:effectLst/>
                          <a:latin typeface="Calibri"/>
                        </a:rPr>
                        <a:t>Unión Europea</a:t>
                      </a:r>
                    </a:p>
                  </a:txBody>
                  <a:tcPr marL="7620" marR="7620" marT="7620"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a:solidFill>
                            <a:srgbClr val="000000"/>
                          </a:solidFill>
                          <a:effectLst/>
                          <a:latin typeface="Calibri"/>
                        </a:rPr>
                        <a:t>0,00 €</a:t>
                      </a:r>
                    </a:p>
                  </a:txBody>
                  <a:tcPr marL="7620" marR="7620" marT="7620" marB="0" anchor="b">
                    <a:lnL>
                      <a:noFill/>
                    </a:lnL>
                    <a:lnR>
                      <a:noFill/>
                    </a:lnR>
                    <a:lnT>
                      <a:noFill/>
                    </a:lnT>
                    <a:lnB>
                      <a:noFill/>
                    </a:lnB>
                    <a:solidFill>
                      <a:schemeClr val="accent3">
                        <a:lumMod val="40000"/>
                        <a:lumOff val="60000"/>
                        <a:alpha val="69000"/>
                      </a:schemeClr>
                    </a:solidFill>
                  </a:tcPr>
                </a:tc>
                <a:tc>
                  <a:txBody>
                    <a:bodyPr/>
                    <a:lstStyle/>
                    <a:p>
                      <a:pPr algn="r" fontAlgn="b"/>
                      <a:r>
                        <a:rPr lang="es-ES" sz="1100" b="0" i="0" u="none" strike="noStrike">
                          <a:solidFill>
                            <a:srgbClr val="000000"/>
                          </a:solidFill>
                          <a:effectLst/>
                          <a:latin typeface="Calibri"/>
                        </a:rPr>
                        <a:t>2</a:t>
                      </a:r>
                    </a:p>
                  </a:txBody>
                  <a:tcPr marL="7620" marR="7620" marT="7620" marB="0" anchor="b">
                    <a:lnL>
                      <a:noFill/>
                    </a:lnL>
                    <a:lnR>
                      <a:noFill/>
                    </a:lnR>
                    <a:lnT>
                      <a:noFill/>
                    </a:lnT>
                    <a:lnB>
                      <a:noFill/>
                    </a:lnB>
                    <a:solidFill>
                      <a:schemeClr val="accent6">
                        <a:lumMod val="20000"/>
                        <a:lumOff val="80000"/>
                        <a:alpha val="70000"/>
                      </a:schemeClr>
                    </a:solidFill>
                  </a:tcPr>
                </a:tc>
              </a:tr>
              <a:tr h="110714">
                <a:tc>
                  <a:txBody>
                    <a:bodyPr/>
                    <a:lstStyle/>
                    <a:p>
                      <a:pPr algn="l" fontAlgn="b"/>
                      <a:r>
                        <a:rPr lang="es-ES" sz="1100" b="0" i="0" u="none" strike="noStrike">
                          <a:solidFill>
                            <a:srgbClr val="000000"/>
                          </a:solidFill>
                          <a:effectLst/>
                          <a:latin typeface="Calibri"/>
                        </a:rPr>
                        <a:t>Universidades</a:t>
                      </a:r>
                    </a:p>
                  </a:txBody>
                  <a:tcPr marL="7620" marR="7620" marT="7620"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a:solidFill>
                            <a:srgbClr val="000000"/>
                          </a:solidFill>
                          <a:effectLst/>
                          <a:latin typeface="Calibri"/>
                        </a:rPr>
                        <a:t>424.547,40 €</a:t>
                      </a:r>
                    </a:p>
                  </a:txBody>
                  <a:tcPr marL="7620" marR="7620" marT="7620" marB="0" anchor="b">
                    <a:lnL>
                      <a:noFill/>
                    </a:lnL>
                    <a:lnR>
                      <a:noFill/>
                    </a:lnR>
                    <a:lnT>
                      <a:noFill/>
                    </a:lnT>
                    <a:lnB>
                      <a:noFill/>
                    </a:lnB>
                    <a:solidFill>
                      <a:schemeClr val="accent3">
                        <a:lumMod val="40000"/>
                        <a:lumOff val="60000"/>
                        <a:alpha val="69000"/>
                      </a:schemeClr>
                    </a:solidFill>
                  </a:tcPr>
                </a:tc>
                <a:tc>
                  <a:txBody>
                    <a:bodyPr/>
                    <a:lstStyle/>
                    <a:p>
                      <a:pPr algn="r" fontAlgn="b"/>
                      <a:r>
                        <a:rPr lang="es-ES" sz="1100" b="0" i="0" u="none" strike="noStrike">
                          <a:solidFill>
                            <a:srgbClr val="000000"/>
                          </a:solidFill>
                          <a:effectLst/>
                          <a:latin typeface="Calibri"/>
                        </a:rPr>
                        <a:t>23</a:t>
                      </a:r>
                    </a:p>
                  </a:txBody>
                  <a:tcPr marL="7620" marR="7620" marT="7620" marB="0" anchor="b">
                    <a:lnL>
                      <a:noFill/>
                    </a:lnL>
                    <a:lnR>
                      <a:noFill/>
                    </a:lnR>
                    <a:lnT>
                      <a:noFill/>
                    </a:lnT>
                    <a:lnB>
                      <a:noFill/>
                    </a:lnB>
                    <a:solidFill>
                      <a:schemeClr val="accent6">
                        <a:lumMod val="20000"/>
                        <a:lumOff val="80000"/>
                        <a:alpha val="70000"/>
                      </a:schemeClr>
                    </a:solidFill>
                  </a:tcPr>
                </a:tc>
              </a:tr>
              <a:tr h="110714">
                <a:tc>
                  <a:txBody>
                    <a:bodyPr/>
                    <a:lstStyle/>
                    <a:p>
                      <a:pPr algn="l" fontAlgn="b"/>
                      <a:r>
                        <a:rPr lang="es-ES" sz="1100" b="0" i="0" u="none" strike="noStrike">
                          <a:solidFill>
                            <a:srgbClr val="000000"/>
                          </a:solidFill>
                          <a:effectLst/>
                          <a:latin typeface="Calibri"/>
                        </a:rPr>
                        <a:t>Vivienda y urbanismo</a:t>
                      </a:r>
                    </a:p>
                  </a:txBody>
                  <a:tcPr marL="7620" marR="7620" marT="7620" marB="0" anchor="b">
                    <a:lnL>
                      <a:noFill/>
                    </a:lnL>
                    <a:lnR>
                      <a:noFill/>
                    </a:lnR>
                    <a:lnT>
                      <a:noFill/>
                    </a:lnT>
                    <a:lnB>
                      <a:noFill/>
                    </a:lnB>
                    <a:solidFill>
                      <a:schemeClr val="bg2">
                        <a:lumMod val="75000"/>
                        <a:alpha val="29000"/>
                      </a:schemeClr>
                    </a:solidFill>
                  </a:tcPr>
                </a:tc>
                <a:tc>
                  <a:txBody>
                    <a:bodyPr/>
                    <a:lstStyle/>
                    <a:p>
                      <a:pPr algn="r" fontAlgn="b"/>
                      <a:r>
                        <a:rPr lang="es-ES" sz="1100" b="0" i="0" u="none" strike="noStrike">
                          <a:solidFill>
                            <a:srgbClr val="000000"/>
                          </a:solidFill>
                          <a:effectLst/>
                          <a:latin typeface="Calibri"/>
                        </a:rPr>
                        <a:t>1.393.762.131,52 €</a:t>
                      </a:r>
                    </a:p>
                  </a:txBody>
                  <a:tcPr marL="7620" marR="7620" marT="7620" marB="0" anchor="b">
                    <a:lnL>
                      <a:noFill/>
                    </a:lnL>
                    <a:lnR>
                      <a:noFill/>
                    </a:lnR>
                    <a:lnT>
                      <a:noFill/>
                    </a:lnT>
                    <a:lnB>
                      <a:noFill/>
                    </a:lnB>
                    <a:solidFill>
                      <a:schemeClr val="accent3">
                        <a:lumMod val="40000"/>
                        <a:lumOff val="60000"/>
                        <a:alpha val="69000"/>
                      </a:schemeClr>
                    </a:solidFill>
                  </a:tcPr>
                </a:tc>
                <a:tc>
                  <a:txBody>
                    <a:bodyPr/>
                    <a:lstStyle/>
                    <a:p>
                      <a:pPr algn="r" fontAlgn="b"/>
                      <a:r>
                        <a:rPr lang="es-ES" sz="1100" b="0" i="0" u="none" strike="noStrike" dirty="0">
                          <a:solidFill>
                            <a:srgbClr val="000000"/>
                          </a:solidFill>
                          <a:effectLst/>
                          <a:latin typeface="Calibri"/>
                        </a:rPr>
                        <a:t>29</a:t>
                      </a:r>
                    </a:p>
                  </a:txBody>
                  <a:tcPr marL="7620" marR="7620" marT="7620" marB="0" anchor="b">
                    <a:lnL>
                      <a:noFill/>
                    </a:lnL>
                    <a:lnR>
                      <a:noFill/>
                    </a:lnR>
                    <a:lnT>
                      <a:noFill/>
                    </a:lnT>
                    <a:lnB>
                      <a:noFill/>
                    </a:lnB>
                    <a:solidFill>
                      <a:schemeClr val="accent6">
                        <a:lumMod val="20000"/>
                        <a:lumOff val="80000"/>
                        <a:alpha val="70000"/>
                      </a:schemeClr>
                    </a:solidFill>
                  </a:tcPr>
                </a:tc>
              </a:tr>
            </a:tbl>
          </a:graphicData>
        </a:graphic>
      </p:graphicFrame>
      <p:sp>
        <p:nvSpPr>
          <p:cNvPr id="3" name="2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AAC34F87-EF80-4AD4-84AE-DD51B0D0FB32}" type="slidenum">
              <a:rPr lang="es-ES" smtClean="0">
                <a:solidFill>
                  <a:prstClr val="black">
                    <a:tint val="75000"/>
                  </a:prstClr>
                </a:solidFill>
              </a:rPr>
              <a:pPr/>
              <a:t>15</a:t>
            </a:fld>
            <a:endParaRPr lang="es-ES">
              <a:solidFill>
                <a:prstClr val="black">
                  <a:tint val="75000"/>
                </a:prstClr>
              </a:solidFill>
            </a:endParaRPr>
          </a:p>
        </p:txBody>
      </p:sp>
      <p:sp>
        <p:nvSpPr>
          <p:cNvPr id="5" name="4 Título"/>
          <p:cNvSpPr>
            <a:spLocks noGrp="1"/>
          </p:cNvSpPr>
          <p:nvPr>
            <p:ph type="title"/>
          </p:nvPr>
        </p:nvSpPr>
        <p:spPr/>
        <p:txBody>
          <a:bodyPr/>
          <a:lstStyle/>
          <a:p>
            <a:r>
              <a:rPr lang="pt-BR" sz="2400" dirty="0" err="1">
                <a:solidFill>
                  <a:srgbClr val="464646"/>
                </a:solidFill>
                <a:latin typeface="Arial" pitchFamily="34" charset="0"/>
                <a:cs typeface="Arial" pitchFamily="34" charset="0"/>
              </a:rPr>
              <a:t>Convenios</a:t>
            </a:r>
            <a:r>
              <a:rPr lang="pt-BR" sz="2400" dirty="0">
                <a:solidFill>
                  <a:srgbClr val="464646"/>
                </a:solidFill>
                <a:latin typeface="Arial" pitchFamily="34" charset="0"/>
                <a:cs typeface="Arial" pitchFamily="34" charset="0"/>
              </a:rPr>
              <a:t> 2018 por áreas </a:t>
            </a:r>
            <a:r>
              <a:rPr lang="pt-BR" sz="2400" dirty="0" err="1">
                <a:solidFill>
                  <a:srgbClr val="464646"/>
                </a:solidFill>
                <a:latin typeface="Arial" pitchFamily="34" charset="0"/>
                <a:cs typeface="Arial" pitchFamily="34" charset="0"/>
              </a:rPr>
              <a:t>sectoriales</a:t>
            </a:r>
            <a:endParaRPr lang="es-ES" dirty="0"/>
          </a:p>
        </p:txBody>
      </p:sp>
    </p:spTree>
    <p:extLst>
      <p:ext uri="{BB962C8B-B14F-4D97-AF65-F5344CB8AC3E}">
        <p14:creationId xmlns:p14="http://schemas.microsoft.com/office/powerpoint/2010/main" val="33891930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AAC34F87-EF80-4AD4-84AE-DD51B0D0FB32}" type="slidenum">
              <a:rPr lang="es-ES" smtClean="0">
                <a:solidFill>
                  <a:prstClr val="black">
                    <a:tint val="75000"/>
                  </a:prstClr>
                </a:solidFill>
              </a:rPr>
              <a:pPr/>
              <a:t>16</a:t>
            </a:fld>
            <a:endParaRPr lang="es-ES">
              <a:solidFill>
                <a:prstClr val="black">
                  <a:tint val="75000"/>
                </a:prstClr>
              </a:solidFill>
            </a:endParaRPr>
          </a:p>
        </p:txBody>
      </p:sp>
      <p:sp>
        <p:nvSpPr>
          <p:cNvPr id="5" name="4 Título"/>
          <p:cNvSpPr>
            <a:spLocks noGrp="1"/>
          </p:cNvSpPr>
          <p:nvPr>
            <p:ph type="title"/>
          </p:nvPr>
        </p:nvSpPr>
        <p:spPr/>
        <p:txBody>
          <a:bodyPr>
            <a:normAutofit/>
          </a:bodyPr>
          <a:lstStyle/>
          <a:p>
            <a:r>
              <a:rPr lang="es-ES" sz="1800" dirty="0">
                <a:latin typeface="Arial" pitchFamily="34" charset="0"/>
                <a:cs typeface="Arial" pitchFamily="34" charset="0"/>
              </a:rPr>
              <a:t>Convenios </a:t>
            </a:r>
            <a:r>
              <a:rPr lang="es-ES" sz="1800" dirty="0" smtClean="0">
                <a:latin typeface="Arial" pitchFamily="34" charset="0"/>
                <a:cs typeface="Arial" pitchFamily="34" charset="0"/>
              </a:rPr>
              <a:t>2018 por </a:t>
            </a:r>
            <a:r>
              <a:rPr lang="es-ES" sz="1800" dirty="0">
                <a:latin typeface="Arial" pitchFamily="34" charset="0"/>
                <a:cs typeface="Arial" pitchFamily="34" charset="0"/>
              </a:rPr>
              <a:t>Ministerio promotor</a:t>
            </a:r>
          </a:p>
        </p:txBody>
      </p:sp>
      <p:graphicFrame>
        <p:nvGraphicFramePr>
          <p:cNvPr id="9" name="8 Marcador de contenido"/>
          <p:cNvGraphicFramePr>
            <a:graphicFrameLocks noGrp="1"/>
          </p:cNvGraphicFramePr>
          <p:nvPr>
            <p:ph idx="1"/>
            <p:extLst>
              <p:ext uri="{D42A27DB-BD31-4B8C-83A1-F6EECF244321}">
                <p14:modId xmlns:p14="http://schemas.microsoft.com/office/powerpoint/2010/main" val="3439958145"/>
              </p:ext>
            </p:extLst>
          </p:nvPr>
        </p:nvGraphicFramePr>
        <p:xfrm>
          <a:off x="971600" y="1556792"/>
          <a:ext cx="7399983" cy="4320480"/>
        </p:xfrm>
        <a:graphic>
          <a:graphicData uri="http://schemas.openxmlformats.org/drawingml/2006/table">
            <a:tbl>
              <a:tblPr/>
              <a:tblGrid>
                <a:gridCol w="3974312"/>
                <a:gridCol w="1284627"/>
                <a:gridCol w="2141044"/>
              </a:tblGrid>
              <a:tr h="216024">
                <a:tc>
                  <a:txBody>
                    <a:bodyPr/>
                    <a:lstStyle/>
                    <a:p>
                      <a:pPr algn="l" fontAlgn="b"/>
                      <a:r>
                        <a:rPr lang="es-ES" sz="1100" b="0" i="0" u="none" strike="noStrike" dirty="0">
                          <a:solidFill>
                            <a:srgbClr val="000000"/>
                          </a:solidFill>
                          <a:effectLst/>
                          <a:latin typeface="Calibri"/>
                        </a:rPr>
                        <a:t>Ministerio de Agricultura y Pesca, Alimentación y Medio Ambiente</a:t>
                      </a:r>
                    </a:p>
                  </a:txBody>
                  <a:tcPr marL="7620" marR="7620" marT="7620" marB="0" anchor="b">
                    <a:lnL>
                      <a:noFill/>
                    </a:lnL>
                    <a:lnR>
                      <a:noFill/>
                    </a:lnR>
                    <a:lnT>
                      <a:noFill/>
                    </a:lnT>
                    <a:lnB>
                      <a:noFill/>
                    </a:lnB>
                    <a:solidFill>
                      <a:schemeClr val="accent1">
                        <a:lumMod val="20000"/>
                        <a:lumOff val="80000"/>
                        <a:alpha val="74000"/>
                      </a:schemeClr>
                    </a:solidFill>
                  </a:tcPr>
                </a:tc>
                <a:tc>
                  <a:txBody>
                    <a:bodyPr/>
                    <a:lstStyle/>
                    <a:p>
                      <a:pPr algn="r" fontAlgn="b"/>
                      <a:r>
                        <a:rPr lang="es-ES" sz="1100" b="0" i="0" u="none" strike="noStrike" dirty="0">
                          <a:solidFill>
                            <a:srgbClr val="000000"/>
                          </a:solidFill>
                          <a:effectLst/>
                          <a:latin typeface="Calibri"/>
                        </a:rPr>
                        <a:t>325.403.017,93 €</a:t>
                      </a:r>
                    </a:p>
                  </a:txBody>
                  <a:tcPr marL="7620" marR="7620" marT="7620" marB="0" anchor="b">
                    <a:lnL>
                      <a:noFill/>
                    </a:lnL>
                    <a:lnR>
                      <a:noFill/>
                    </a:lnR>
                    <a:lnT>
                      <a:noFill/>
                    </a:lnT>
                    <a:lnB>
                      <a:noFill/>
                    </a:lnB>
                    <a:solidFill>
                      <a:schemeClr val="accent4">
                        <a:lumMod val="20000"/>
                        <a:lumOff val="80000"/>
                      </a:schemeClr>
                    </a:solidFill>
                  </a:tcPr>
                </a:tc>
                <a:tc>
                  <a:txBody>
                    <a:bodyPr/>
                    <a:lstStyle/>
                    <a:p>
                      <a:pPr algn="r" fontAlgn="b"/>
                      <a:r>
                        <a:rPr lang="es-ES" sz="1100" b="0" i="0" u="none" strike="noStrike" dirty="0">
                          <a:solidFill>
                            <a:srgbClr val="000000"/>
                          </a:solidFill>
                          <a:effectLst/>
                          <a:latin typeface="Calibri"/>
                        </a:rPr>
                        <a:t>190</a:t>
                      </a:r>
                    </a:p>
                  </a:txBody>
                  <a:tcPr marL="7620" marR="7620" marT="7620" marB="0" anchor="b">
                    <a:lnL>
                      <a:noFill/>
                    </a:lnL>
                    <a:lnR>
                      <a:noFill/>
                    </a:lnR>
                    <a:lnT>
                      <a:noFill/>
                    </a:lnT>
                    <a:lnB>
                      <a:noFill/>
                    </a:lnB>
                    <a:solidFill>
                      <a:schemeClr val="accent6">
                        <a:lumMod val="20000"/>
                        <a:lumOff val="80000"/>
                        <a:alpha val="61000"/>
                      </a:schemeClr>
                    </a:solidFill>
                  </a:tcPr>
                </a:tc>
              </a:tr>
              <a:tr h="216024">
                <a:tc>
                  <a:txBody>
                    <a:bodyPr/>
                    <a:lstStyle/>
                    <a:p>
                      <a:pPr algn="l" fontAlgn="b"/>
                      <a:r>
                        <a:rPr lang="es-ES" sz="1100" b="0" i="0" u="none" strike="noStrike" dirty="0">
                          <a:solidFill>
                            <a:srgbClr val="000000"/>
                          </a:solidFill>
                          <a:effectLst/>
                          <a:latin typeface="Calibri"/>
                        </a:rPr>
                        <a:t>Ministerio de Agricultura, Pesca y Alimentación</a:t>
                      </a:r>
                    </a:p>
                  </a:txBody>
                  <a:tcPr marL="7620" marR="7620" marT="7620" marB="0" anchor="b">
                    <a:lnL>
                      <a:noFill/>
                    </a:lnL>
                    <a:lnR>
                      <a:noFill/>
                    </a:lnR>
                    <a:lnT>
                      <a:noFill/>
                    </a:lnT>
                    <a:lnB>
                      <a:noFill/>
                    </a:lnB>
                    <a:solidFill>
                      <a:schemeClr val="accent1">
                        <a:lumMod val="20000"/>
                        <a:lumOff val="80000"/>
                        <a:alpha val="74000"/>
                      </a:schemeClr>
                    </a:solidFill>
                  </a:tcPr>
                </a:tc>
                <a:tc>
                  <a:txBody>
                    <a:bodyPr/>
                    <a:lstStyle/>
                    <a:p>
                      <a:pPr algn="r" fontAlgn="b"/>
                      <a:r>
                        <a:rPr lang="es-ES" sz="1100" b="0" i="0" u="none" strike="noStrike" dirty="0">
                          <a:solidFill>
                            <a:srgbClr val="000000"/>
                          </a:solidFill>
                          <a:effectLst/>
                          <a:latin typeface="Calibri"/>
                        </a:rPr>
                        <a:t>33.790.973,10 €</a:t>
                      </a:r>
                    </a:p>
                  </a:txBody>
                  <a:tcPr marL="7620" marR="7620" marT="7620" marB="0" anchor="b">
                    <a:lnL>
                      <a:noFill/>
                    </a:lnL>
                    <a:lnR>
                      <a:noFill/>
                    </a:lnR>
                    <a:lnT>
                      <a:noFill/>
                    </a:lnT>
                    <a:lnB>
                      <a:noFill/>
                    </a:lnB>
                    <a:solidFill>
                      <a:schemeClr val="accent4">
                        <a:lumMod val="20000"/>
                        <a:lumOff val="80000"/>
                      </a:schemeClr>
                    </a:solidFill>
                  </a:tcPr>
                </a:tc>
                <a:tc>
                  <a:txBody>
                    <a:bodyPr/>
                    <a:lstStyle/>
                    <a:p>
                      <a:pPr algn="r" fontAlgn="b"/>
                      <a:r>
                        <a:rPr lang="es-ES" sz="1100" b="0" i="0" u="none" strike="noStrike" dirty="0">
                          <a:solidFill>
                            <a:srgbClr val="000000"/>
                          </a:solidFill>
                          <a:effectLst/>
                          <a:latin typeface="Calibri"/>
                        </a:rPr>
                        <a:t>33</a:t>
                      </a:r>
                    </a:p>
                  </a:txBody>
                  <a:tcPr marL="7620" marR="7620" marT="7620" marB="0" anchor="b">
                    <a:lnL>
                      <a:noFill/>
                    </a:lnL>
                    <a:lnR>
                      <a:noFill/>
                    </a:lnR>
                    <a:lnT>
                      <a:noFill/>
                    </a:lnT>
                    <a:lnB>
                      <a:noFill/>
                    </a:lnB>
                    <a:solidFill>
                      <a:schemeClr val="accent6">
                        <a:lumMod val="20000"/>
                        <a:lumOff val="80000"/>
                        <a:alpha val="61000"/>
                      </a:schemeClr>
                    </a:solidFill>
                  </a:tcPr>
                </a:tc>
              </a:tr>
              <a:tr h="216024">
                <a:tc>
                  <a:txBody>
                    <a:bodyPr/>
                    <a:lstStyle/>
                    <a:p>
                      <a:pPr algn="l" fontAlgn="b"/>
                      <a:r>
                        <a:rPr lang="es-ES" sz="1100" b="0" i="0" u="none" strike="noStrike" dirty="0">
                          <a:solidFill>
                            <a:srgbClr val="000000"/>
                          </a:solidFill>
                          <a:effectLst/>
                          <a:latin typeface="Calibri"/>
                        </a:rPr>
                        <a:t>Ministerio de Asuntos Exteriores, Unión Europea y Cooperación</a:t>
                      </a:r>
                    </a:p>
                  </a:txBody>
                  <a:tcPr marL="7620" marR="7620" marT="7620" marB="0" anchor="b">
                    <a:lnL>
                      <a:noFill/>
                    </a:lnL>
                    <a:lnR>
                      <a:noFill/>
                    </a:lnR>
                    <a:lnT>
                      <a:noFill/>
                    </a:lnT>
                    <a:lnB>
                      <a:noFill/>
                    </a:lnB>
                    <a:solidFill>
                      <a:schemeClr val="accent1">
                        <a:lumMod val="20000"/>
                        <a:lumOff val="80000"/>
                        <a:alpha val="74000"/>
                      </a:schemeClr>
                    </a:solidFill>
                  </a:tcPr>
                </a:tc>
                <a:tc>
                  <a:txBody>
                    <a:bodyPr/>
                    <a:lstStyle/>
                    <a:p>
                      <a:pPr algn="r" fontAlgn="b"/>
                      <a:r>
                        <a:rPr lang="es-ES" sz="1100" b="0" i="0" u="none" strike="noStrike" dirty="0">
                          <a:solidFill>
                            <a:srgbClr val="000000"/>
                          </a:solidFill>
                          <a:effectLst/>
                          <a:latin typeface="Calibri"/>
                        </a:rPr>
                        <a:t>18.157.562,69 €</a:t>
                      </a:r>
                    </a:p>
                  </a:txBody>
                  <a:tcPr marL="7620" marR="7620" marT="7620" marB="0" anchor="b">
                    <a:lnL>
                      <a:noFill/>
                    </a:lnL>
                    <a:lnR>
                      <a:noFill/>
                    </a:lnR>
                    <a:lnT>
                      <a:noFill/>
                    </a:lnT>
                    <a:lnB>
                      <a:noFill/>
                    </a:lnB>
                    <a:solidFill>
                      <a:schemeClr val="accent4">
                        <a:lumMod val="20000"/>
                        <a:lumOff val="80000"/>
                      </a:schemeClr>
                    </a:solidFill>
                  </a:tcPr>
                </a:tc>
                <a:tc>
                  <a:txBody>
                    <a:bodyPr/>
                    <a:lstStyle/>
                    <a:p>
                      <a:pPr algn="r" fontAlgn="b"/>
                      <a:r>
                        <a:rPr lang="es-ES" sz="1100" b="0" i="0" u="none" strike="noStrike" dirty="0">
                          <a:solidFill>
                            <a:srgbClr val="000000"/>
                          </a:solidFill>
                          <a:effectLst/>
                          <a:latin typeface="Calibri"/>
                        </a:rPr>
                        <a:t>243</a:t>
                      </a:r>
                    </a:p>
                  </a:txBody>
                  <a:tcPr marL="7620" marR="7620" marT="7620" marB="0" anchor="b">
                    <a:lnL>
                      <a:noFill/>
                    </a:lnL>
                    <a:lnR>
                      <a:noFill/>
                    </a:lnR>
                    <a:lnT>
                      <a:noFill/>
                    </a:lnT>
                    <a:lnB>
                      <a:noFill/>
                    </a:lnB>
                    <a:solidFill>
                      <a:schemeClr val="accent6">
                        <a:lumMod val="20000"/>
                        <a:lumOff val="80000"/>
                        <a:alpha val="61000"/>
                      </a:schemeClr>
                    </a:solidFill>
                  </a:tcPr>
                </a:tc>
              </a:tr>
              <a:tr h="216024">
                <a:tc>
                  <a:txBody>
                    <a:bodyPr/>
                    <a:lstStyle/>
                    <a:p>
                      <a:pPr algn="l" fontAlgn="b"/>
                      <a:r>
                        <a:rPr lang="es-ES" sz="1100" b="0" i="0" u="none" strike="noStrike" dirty="0">
                          <a:solidFill>
                            <a:srgbClr val="000000"/>
                          </a:solidFill>
                          <a:effectLst/>
                          <a:latin typeface="Calibri"/>
                        </a:rPr>
                        <a:t>Ministerio de Ciencia, Innovación y Universidades</a:t>
                      </a:r>
                    </a:p>
                  </a:txBody>
                  <a:tcPr marL="7620" marR="7620" marT="7620" marB="0" anchor="b">
                    <a:lnL>
                      <a:noFill/>
                    </a:lnL>
                    <a:lnR>
                      <a:noFill/>
                    </a:lnR>
                    <a:lnT>
                      <a:noFill/>
                    </a:lnT>
                    <a:lnB>
                      <a:noFill/>
                    </a:lnB>
                    <a:solidFill>
                      <a:schemeClr val="accent1">
                        <a:lumMod val="20000"/>
                        <a:lumOff val="80000"/>
                        <a:alpha val="74000"/>
                      </a:schemeClr>
                    </a:solidFill>
                  </a:tcPr>
                </a:tc>
                <a:tc>
                  <a:txBody>
                    <a:bodyPr/>
                    <a:lstStyle/>
                    <a:p>
                      <a:pPr algn="r" fontAlgn="b"/>
                      <a:r>
                        <a:rPr lang="es-ES" sz="1100" b="0" i="0" u="none" strike="noStrike" dirty="0">
                          <a:solidFill>
                            <a:srgbClr val="000000"/>
                          </a:solidFill>
                          <a:effectLst/>
                          <a:latin typeface="Calibri"/>
                        </a:rPr>
                        <a:t>22.739.077,55 €</a:t>
                      </a:r>
                    </a:p>
                  </a:txBody>
                  <a:tcPr marL="7620" marR="7620" marT="7620" marB="0" anchor="b">
                    <a:lnL>
                      <a:noFill/>
                    </a:lnL>
                    <a:lnR>
                      <a:noFill/>
                    </a:lnR>
                    <a:lnT>
                      <a:noFill/>
                    </a:lnT>
                    <a:lnB>
                      <a:noFill/>
                    </a:lnB>
                    <a:solidFill>
                      <a:schemeClr val="accent4">
                        <a:lumMod val="20000"/>
                        <a:lumOff val="80000"/>
                      </a:schemeClr>
                    </a:solidFill>
                  </a:tcPr>
                </a:tc>
                <a:tc>
                  <a:txBody>
                    <a:bodyPr/>
                    <a:lstStyle/>
                    <a:p>
                      <a:pPr algn="r" fontAlgn="b"/>
                      <a:r>
                        <a:rPr lang="es-ES" sz="1100" b="0" i="0" u="none" strike="noStrike" dirty="0">
                          <a:solidFill>
                            <a:srgbClr val="000000"/>
                          </a:solidFill>
                          <a:effectLst/>
                          <a:latin typeface="Calibri"/>
                        </a:rPr>
                        <a:t>397</a:t>
                      </a:r>
                    </a:p>
                  </a:txBody>
                  <a:tcPr marL="7620" marR="7620" marT="7620" marB="0" anchor="b">
                    <a:lnL>
                      <a:noFill/>
                    </a:lnL>
                    <a:lnR>
                      <a:noFill/>
                    </a:lnR>
                    <a:lnT>
                      <a:noFill/>
                    </a:lnT>
                    <a:lnB>
                      <a:noFill/>
                    </a:lnB>
                    <a:solidFill>
                      <a:schemeClr val="accent6">
                        <a:lumMod val="20000"/>
                        <a:lumOff val="80000"/>
                        <a:alpha val="61000"/>
                      </a:schemeClr>
                    </a:solidFill>
                  </a:tcPr>
                </a:tc>
              </a:tr>
              <a:tr h="216024">
                <a:tc>
                  <a:txBody>
                    <a:bodyPr/>
                    <a:lstStyle/>
                    <a:p>
                      <a:pPr algn="l" fontAlgn="b"/>
                      <a:r>
                        <a:rPr lang="es-ES" sz="1100" b="0" i="0" u="none" strike="noStrike" dirty="0">
                          <a:solidFill>
                            <a:srgbClr val="000000"/>
                          </a:solidFill>
                          <a:effectLst/>
                          <a:latin typeface="Calibri"/>
                        </a:rPr>
                        <a:t>Ministerio de Cultura y Deporte</a:t>
                      </a:r>
                    </a:p>
                  </a:txBody>
                  <a:tcPr marL="7620" marR="7620" marT="7620" marB="0" anchor="b">
                    <a:lnL>
                      <a:noFill/>
                    </a:lnL>
                    <a:lnR>
                      <a:noFill/>
                    </a:lnR>
                    <a:lnT>
                      <a:noFill/>
                    </a:lnT>
                    <a:lnB>
                      <a:noFill/>
                    </a:lnB>
                    <a:solidFill>
                      <a:schemeClr val="accent1">
                        <a:lumMod val="20000"/>
                        <a:lumOff val="80000"/>
                        <a:alpha val="74000"/>
                      </a:schemeClr>
                    </a:solidFill>
                  </a:tcPr>
                </a:tc>
                <a:tc>
                  <a:txBody>
                    <a:bodyPr/>
                    <a:lstStyle/>
                    <a:p>
                      <a:pPr algn="r" fontAlgn="b"/>
                      <a:r>
                        <a:rPr lang="es-ES" sz="1100" b="0" i="0" u="none" strike="noStrike" dirty="0">
                          <a:solidFill>
                            <a:srgbClr val="000000"/>
                          </a:solidFill>
                          <a:effectLst/>
                          <a:latin typeface="Calibri"/>
                        </a:rPr>
                        <a:t>30.535.967,97 €</a:t>
                      </a:r>
                    </a:p>
                  </a:txBody>
                  <a:tcPr marL="7620" marR="7620" marT="7620" marB="0" anchor="b">
                    <a:lnL>
                      <a:noFill/>
                    </a:lnL>
                    <a:lnR>
                      <a:noFill/>
                    </a:lnR>
                    <a:lnT>
                      <a:noFill/>
                    </a:lnT>
                    <a:lnB>
                      <a:noFill/>
                    </a:lnB>
                    <a:solidFill>
                      <a:schemeClr val="accent4">
                        <a:lumMod val="20000"/>
                        <a:lumOff val="80000"/>
                      </a:schemeClr>
                    </a:solidFill>
                  </a:tcPr>
                </a:tc>
                <a:tc>
                  <a:txBody>
                    <a:bodyPr/>
                    <a:lstStyle/>
                    <a:p>
                      <a:pPr algn="r" fontAlgn="b"/>
                      <a:r>
                        <a:rPr lang="es-ES" sz="1100" b="0" i="0" u="none" strike="noStrike" dirty="0">
                          <a:solidFill>
                            <a:srgbClr val="000000"/>
                          </a:solidFill>
                          <a:effectLst/>
                          <a:latin typeface="Calibri"/>
                        </a:rPr>
                        <a:t>346</a:t>
                      </a:r>
                    </a:p>
                  </a:txBody>
                  <a:tcPr marL="7620" marR="7620" marT="7620" marB="0" anchor="b">
                    <a:lnL>
                      <a:noFill/>
                    </a:lnL>
                    <a:lnR>
                      <a:noFill/>
                    </a:lnR>
                    <a:lnT>
                      <a:noFill/>
                    </a:lnT>
                    <a:lnB>
                      <a:noFill/>
                    </a:lnB>
                    <a:solidFill>
                      <a:schemeClr val="accent6">
                        <a:lumMod val="20000"/>
                        <a:lumOff val="80000"/>
                        <a:alpha val="70000"/>
                      </a:schemeClr>
                    </a:solidFill>
                  </a:tcPr>
                </a:tc>
              </a:tr>
              <a:tr h="216024">
                <a:tc>
                  <a:txBody>
                    <a:bodyPr/>
                    <a:lstStyle/>
                    <a:p>
                      <a:pPr algn="l" fontAlgn="b"/>
                      <a:r>
                        <a:rPr lang="es-ES" sz="1100" b="0" i="0" u="none" strike="noStrike" dirty="0">
                          <a:solidFill>
                            <a:srgbClr val="000000"/>
                          </a:solidFill>
                          <a:effectLst/>
                          <a:latin typeface="Calibri"/>
                        </a:rPr>
                        <a:t>Ministerio de Defensa</a:t>
                      </a:r>
                    </a:p>
                  </a:txBody>
                  <a:tcPr marL="7620" marR="7620" marT="7620" marB="0" anchor="b">
                    <a:lnL>
                      <a:noFill/>
                    </a:lnL>
                    <a:lnR>
                      <a:noFill/>
                    </a:lnR>
                    <a:lnT>
                      <a:noFill/>
                    </a:lnT>
                    <a:lnB>
                      <a:noFill/>
                    </a:lnB>
                    <a:solidFill>
                      <a:schemeClr val="accent1">
                        <a:lumMod val="20000"/>
                        <a:lumOff val="80000"/>
                        <a:alpha val="74000"/>
                      </a:schemeClr>
                    </a:solidFill>
                  </a:tcPr>
                </a:tc>
                <a:tc>
                  <a:txBody>
                    <a:bodyPr/>
                    <a:lstStyle/>
                    <a:p>
                      <a:pPr algn="r" fontAlgn="b"/>
                      <a:r>
                        <a:rPr lang="es-ES" sz="1100" b="0" i="0" u="none" strike="noStrike" dirty="0">
                          <a:solidFill>
                            <a:srgbClr val="000000"/>
                          </a:solidFill>
                          <a:effectLst/>
                          <a:latin typeface="Calibri"/>
                        </a:rPr>
                        <a:t>5.754.234.892,95 €</a:t>
                      </a:r>
                    </a:p>
                  </a:txBody>
                  <a:tcPr marL="7620" marR="7620" marT="7620" marB="0" anchor="b">
                    <a:lnL>
                      <a:noFill/>
                    </a:lnL>
                    <a:lnR>
                      <a:noFill/>
                    </a:lnR>
                    <a:lnT>
                      <a:noFill/>
                    </a:lnT>
                    <a:lnB>
                      <a:noFill/>
                    </a:lnB>
                    <a:solidFill>
                      <a:schemeClr val="accent4">
                        <a:lumMod val="20000"/>
                        <a:lumOff val="80000"/>
                      </a:schemeClr>
                    </a:solidFill>
                  </a:tcPr>
                </a:tc>
                <a:tc>
                  <a:txBody>
                    <a:bodyPr/>
                    <a:lstStyle/>
                    <a:p>
                      <a:pPr algn="r" fontAlgn="b"/>
                      <a:r>
                        <a:rPr lang="es-ES" sz="1100" b="0" i="0" u="none" strike="noStrike" dirty="0">
                          <a:solidFill>
                            <a:srgbClr val="000000"/>
                          </a:solidFill>
                          <a:effectLst/>
                          <a:latin typeface="Calibri"/>
                        </a:rPr>
                        <a:t>136</a:t>
                      </a:r>
                    </a:p>
                  </a:txBody>
                  <a:tcPr marL="7620" marR="7620" marT="7620" marB="0" anchor="b">
                    <a:lnL>
                      <a:noFill/>
                    </a:lnL>
                    <a:lnR>
                      <a:noFill/>
                    </a:lnR>
                    <a:lnT>
                      <a:noFill/>
                    </a:lnT>
                    <a:lnB>
                      <a:noFill/>
                    </a:lnB>
                    <a:solidFill>
                      <a:schemeClr val="accent6">
                        <a:lumMod val="20000"/>
                        <a:lumOff val="80000"/>
                        <a:alpha val="61000"/>
                      </a:schemeClr>
                    </a:solidFill>
                  </a:tcPr>
                </a:tc>
              </a:tr>
              <a:tr h="216024">
                <a:tc>
                  <a:txBody>
                    <a:bodyPr/>
                    <a:lstStyle/>
                    <a:p>
                      <a:pPr algn="l" fontAlgn="b"/>
                      <a:r>
                        <a:rPr lang="es-ES" sz="1100" b="0" i="0" u="none" strike="noStrike" dirty="0">
                          <a:solidFill>
                            <a:srgbClr val="000000"/>
                          </a:solidFill>
                          <a:effectLst/>
                          <a:latin typeface="Calibri"/>
                        </a:rPr>
                        <a:t>Ministerio de Economía y Empresa</a:t>
                      </a:r>
                    </a:p>
                  </a:txBody>
                  <a:tcPr marL="7620" marR="7620" marT="7620" marB="0" anchor="b">
                    <a:lnL>
                      <a:noFill/>
                    </a:lnL>
                    <a:lnR>
                      <a:noFill/>
                    </a:lnR>
                    <a:lnT>
                      <a:noFill/>
                    </a:lnT>
                    <a:lnB>
                      <a:noFill/>
                    </a:lnB>
                    <a:solidFill>
                      <a:schemeClr val="accent1">
                        <a:lumMod val="20000"/>
                        <a:lumOff val="80000"/>
                        <a:alpha val="74000"/>
                      </a:schemeClr>
                    </a:solidFill>
                  </a:tcPr>
                </a:tc>
                <a:tc>
                  <a:txBody>
                    <a:bodyPr/>
                    <a:lstStyle/>
                    <a:p>
                      <a:pPr algn="r" fontAlgn="b"/>
                      <a:r>
                        <a:rPr lang="es-ES" sz="1100" b="0" i="0" u="none" strike="noStrike" dirty="0">
                          <a:solidFill>
                            <a:srgbClr val="000000"/>
                          </a:solidFill>
                          <a:effectLst/>
                          <a:latin typeface="Calibri"/>
                        </a:rPr>
                        <a:t>116.365.735,33 €</a:t>
                      </a:r>
                    </a:p>
                  </a:txBody>
                  <a:tcPr marL="7620" marR="7620" marT="7620" marB="0" anchor="b">
                    <a:lnL>
                      <a:noFill/>
                    </a:lnL>
                    <a:lnR>
                      <a:noFill/>
                    </a:lnR>
                    <a:lnT>
                      <a:noFill/>
                    </a:lnT>
                    <a:lnB>
                      <a:noFill/>
                    </a:lnB>
                    <a:solidFill>
                      <a:schemeClr val="accent4">
                        <a:lumMod val="20000"/>
                        <a:lumOff val="80000"/>
                      </a:schemeClr>
                    </a:solidFill>
                  </a:tcPr>
                </a:tc>
                <a:tc>
                  <a:txBody>
                    <a:bodyPr/>
                    <a:lstStyle/>
                    <a:p>
                      <a:pPr algn="r" fontAlgn="b"/>
                      <a:r>
                        <a:rPr lang="es-ES" sz="1100" b="0" i="0" u="none" strike="noStrike" dirty="0">
                          <a:solidFill>
                            <a:srgbClr val="000000"/>
                          </a:solidFill>
                          <a:effectLst/>
                          <a:latin typeface="Calibri"/>
                        </a:rPr>
                        <a:t>90</a:t>
                      </a:r>
                    </a:p>
                  </a:txBody>
                  <a:tcPr marL="7620" marR="7620" marT="7620" marB="0" anchor="b">
                    <a:lnL>
                      <a:noFill/>
                    </a:lnL>
                    <a:lnR>
                      <a:noFill/>
                    </a:lnR>
                    <a:lnT>
                      <a:noFill/>
                    </a:lnT>
                    <a:lnB>
                      <a:noFill/>
                    </a:lnB>
                    <a:solidFill>
                      <a:schemeClr val="accent6">
                        <a:lumMod val="20000"/>
                        <a:lumOff val="80000"/>
                        <a:alpha val="61000"/>
                      </a:schemeClr>
                    </a:solidFill>
                  </a:tcPr>
                </a:tc>
              </a:tr>
              <a:tr h="216024">
                <a:tc>
                  <a:txBody>
                    <a:bodyPr/>
                    <a:lstStyle/>
                    <a:p>
                      <a:pPr algn="l" fontAlgn="b"/>
                      <a:r>
                        <a:rPr lang="es-ES" sz="1100" b="0" i="0" u="none" strike="noStrike" dirty="0">
                          <a:solidFill>
                            <a:srgbClr val="000000"/>
                          </a:solidFill>
                          <a:effectLst/>
                          <a:latin typeface="Calibri"/>
                        </a:rPr>
                        <a:t>Ministerio de Economía, Industria y Competitividad</a:t>
                      </a:r>
                    </a:p>
                  </a:txBody>
                  <a:tcPr marL="7620" marR="7620" marT="7620" marB="0" anchor="b">
                    <a:lnL>
                      <a:noFill/>
                    </a:lnL>
                    <a:lnR>
                      <a:noFill/>
                    </a:lnR>
                    <a:lnT>
                      <a:noFill/>
                    </a:lnT>
                    <a:lnB>
                      <a:noFill/>
                    </a:lnB>
                    <a:solidFill>
                      <a:schemeClr val="accent1">
                        <a:lumMod val="20000"/>
                        <a:lumOff val="80000"/>
                        <a:alpha val="74000"/>
                      </a:schemeClr>
                    </a:solidFill>
                  </a:tcPr>
                </a:tc>
                <a:tc>
                  <a:txBody>
                    <a:bodyPr/>
                    <a:lstStyle/>
                    <a:p>
                      <a:pPr algn="r" fontAlgn="b"/>
                      <a:r>
                        <a:rPr lang="es-ES" sz="1100" b="0" i="0" u="none" strike="noStrike" dirty="0">
                          <a:solidFill>
                            <a:srgbClr val="000000"/>
                          </a:solidFill>
                          <a:effectLst/>
                          <a:latin typeface="Calibri"/>
                        </a:rPr>
                        <a:t>185.562.923,99 €</a:t>
                      </a:r>
                    </a:p>
                  </a:txBody>
                  <a:tcPr marL="7620" marR="7620" marT="7620" marB="0" anchor="b">
                    <a:lnL>
                      <a:noFill/>
                    </a:lnL>
                    <a:lnR>
                      <a:noFill/>
                    </a:lnR>
                    <a:lnT>
                      <a:noFill/>
                    </a:lnT>
                    <a:lnB>
                      <a:noFill/>
                    </a:lnB>
                    <a:solidFill>
                      <a:schemeClr val="accent4">
                        <a:lumMod val="20000"/>
                        <a:lumOff val="80000"/>
                      </a:schemeClr>
                    </a:solidFill>
                  </a:tcPr>
                </a:tc>
                <a:tc>
                  <a:txBody>
                    <a:bodyPr/>
                    <a:lstStyle/>
                    <a:p>
                      <a:pPr algn="r" fontAlgn="b"/>
                      <a:r>
                        <a:rPr lang="es-ES" sz="1100" b="0" i="0" u="none" strike="noStrike" dirty="0">
                          <a:solidFill>
                            <a:srgbClr val="000000"/>
                          </a:solidFill>
                          <a:effectLst/>
                          <a:latin typeface="Calibri"/>
                        </a:rPr>
                        <a:t>203</a:t>
                      </a:r>
                    </a:p>
                  </a:txBody>
                  <a:tcPr marL="7620" marR="7620" marT="7620" marB="0" anchor="b">
                    <a:lnL>
                      <a:noFill/>
                    </a:lnL>
                    <a:lnR>
                      <a:noFill/>
                    </a:lnR>
                    <a:lnT>
                      <a:noFill/>
                    </a:lnT>
                    <a:lnB>
                      <a:noFill/>
                    </a:lnB>
                    <a:solidFill>
                      <a:schemeClr val="accent6">
                        <a:lumMod val="20000"/>
                        <a:lumOff val="80000"/>
                        <a:alpha val="61000"/>
                      </a:schemeClr>
                    </a:solidFill>
                  </a:tcPr>
                </a:tc>
              </a:tr>
              <a:tr h="216024">
                <a:tc>
                  <a:txBody>
                    <a:bodyPr/>
                    <a:lstStyle/>
                    <a:p>
                      <a:pPr algn="l" fontAlgn="b"/>
                      <a:r>
                        <a:rPr lang="es-ES" sz="1100" b="0" i="0" u="none" strike="noStrike" dirty="0">
                          <a:solidFill>
                            <a:srgbClr val="000000"/>
                          </a:solidFill>
                          <a:effectLst/>
                          <a:latin typeface="Calibri"/>
                        </a:rPr>
                        <a:t>Ministerio de Educación y Formación Profesional</a:t>
                      </a:r>
                    </a:p>
                  </a:txBody>
                  <a:tcPr marL="7620" marR="7620" marT="7620" marB="0" anchor="b">
                    <a:lnL>
                      <a:noFill/>
                    </a:lnL>
                    <a:lnR>
                      <a:noFill/>
                    </a:lnR>
                    <a:lnT>
                      <a:noFill/>
                    </a:lnT>
                    <a:lnB>
                      <a:noFill/>
                    </a:lnB>
                    <a:solidFill>
                      <a:schemeClr val="accent1">
                        <a:lumMod val="20000"/>
                        <a:lumOff val="80000"/>
                        <a:alpha val="74000"/>
                      </a:schemeClr>
                    </a:solidFill>
                  </a:tcPr>
                </a:tc>
                <a:tc>
                  <a:txBody>
                    <a:bodyPr/>
                    <a:lstStyle/>
                    <a:p>
                      <a:pPr algn="r" fontAlgn="b"/>
                      <a:r>
                        <a:rPr lang="es-ES" sz="1100" b="0" i="0" u="none" strike="noStrike" dirty="0">
                          <a:solidFill>
                            <a:srgbClr val="000000"/>
                          </a:solidFill>
                          <a:effectLst/>
                          <a:latin typeface="Calibri"/>
                        </a:rPr>
                        <a:t>12.843.847,80 €</a:t>
                      </a:r>
                    </a:p>
                  </a:txBody>
                  <a:tcPr marL="7620" marR="7620" marT="7620" marB="0" anchor="b">
                    <a:lnL>
                      <a:noFill/>
                    </a:lnL>
                    <a:lnR>
                      <a:noFill/>
                    </a:lnR>
                    <a:lnT>
                      <a:noFill/>
                    </a:lnT>
                    <a:lnB>
                      <a:noFill/>
                    </a:lnB>
                    <a:solidFill>
                      <a:schemeClr val="accent4">
                        <a:lumMod val="20000"/>
                        <a:lumOff val="80000"/>
                      </a:schemeClr>
                    </a:solidFill>
                  </a:tcPr>
                </a:tc>
                <a:tc>
                  <a:txBody>
                    <a:bodyPr/>
                    <a:lstStyle/>
                    <a:p>
                      <a:pPr algn="r" fontAlgn="b"/>
                      <a:r>
                        <a:rPr lang="es-ES" sz="1100" b="0" i="0" u="none" strike="noStrike" dirty="0">
                          <a:solidFill>
                            <a:srgbClr val="000000"/>
                          </a:solidFill>
                          <a:effectLst/>
                          <a:latin typeface="Calibri"/>
                        </a:rPr>
                        <a:t>38</a:t>
                      </a:r>
                    </a:p>
                  </a:txBody>
                  <a:tcPr marL="7620" marR="7620" marT="7620" marB="0" anchor="b">
                    <a:lnL>
                      <a:noFill/>
                    </a:lnL>
                    <a:lnR>
                      <a:noFill/>
                    </a:lnR>
                    <a:lnT>
                      <a:noFill/>
                    </a:lnT>
                    <a:lnB>
                      <a:noFill/>
                    </a:lnB>
                    <a:solidFill>
                      <a:schemeClr val="accent6">
                        <a:lumMod val="20000"/>
                        <a:lumOff val="80000"/>
                        <a:alpha val="61000"/>
                      </a:schemeClr>
                    </a:solidFill>
                  </a:tcPr>
                </a:tc>
              </a:tr>
              <a:tr h="216024">
                <a:tc>
                  <a:txBody>
                    <a:bodyPr/>
                    <a:lstStyle/>
                    <a:p>
                      <a:pPr algn="l" fontAlgn="b"/>
                      <a:r>
                        <a:rPr lang="es-ES" sz="1100" b="0" i="0" u="none" strike="noStrike" dirty="0">
                          <a:solidFill>
                            <a:srgbClr val="000000"/>
                          </a:solidFill>
                          <a:effectLst/>
                          <a:latin typeface="Calibri"/>
                        </a:rPr>
                        <a:t>Ministerio de Energía, Turismo y Agenda Digital</a:t>
                      </a:r>
                    </a:p>
                  </a:txBody>
                  <a:tcPr marL="7620" marR="7620" marT="7620" marB="0" anchor="b">
                    <a:lnL>
                      <a:noFill/>
                    </a:lnL>
                    <a:lnR>
                      <a:noFill/>
                    </a:lnR>
                    <a:lnT>
                      <a:noFill/>
                    </a:lnT>
                    <a:lnB>
                      <a:noFill/>
                    </a:lnB>
                    <a:solidFill>
                      <a:schemeClr val="accent1">
                        <a:lumMod val="20000"/>
                        <a:lumOff val="80000"/>
                        <a:alpha val="74000"/>
                      </a:schemeClr>
                    </a:solidFill>
                  </a:tcPr>
                </a:tc>
                <a:tc>
                  <a:txBody>
                    <a:bodyPr/>
                    <a:lstStyle/>
                    <a:p>
                      <a:pPr algn="r" fontAlgn="b"/>
                      <a:r>
                        <a:rPr lang="es-ES" sz="1100" b="0" i="0" u="none" strike="noStrike" dirty="0">
                          <a:solidFill>
                            <a:srgbClr val="000000"/>
                          </a:solidFill>
                          <a:effectLst/>
                          <a:latin typeface="Calibri"/>
                        </a:rPr>
                        <a:t>103.673.669,82 €</a:t>
                      </a:r>
                    </a:p>
                  </a:txBody>
                  <a:tcPr marL="7620" marR="7620" marT="7620" marB="0" anchor="b">
                    <a:lnL>
                      <a:noFill/>
                    </a:lnL>
                    <a:lnR>
                      <a:noFill/>
                    </a:lnR>
                    <a:lnT>
                      <a:noFill/>
                    </a:lnT>
                    <a:lnB>
                      <a:noFill/>
                    </a:lnB>
                    <a:solidFill>
                      <a:schemeClr val="accent4">
                        <a:lumMod val="20000"/>
                        <a:lumOff val="80000"/>
                      </a:schemeClr>
                    </a:solidFill>
                  </a:tcPr>
                </a:tc>
                <a:tc>
                  <a:txBody>
                    <a:bodyPr/>
                    <a:lstStyle/>
                    <a:p>
                      <a:pPr algn="r" fontAlgn="b"/>
                      <a:r>
                        <a:rPr lang="es-ES" sz="1100" b="0" i="0" u="none" strike="noStrike" dirty="0">
                          <a:solidFill>
                            <a:srgbClr val="000000"/>
                          </a:solidFill>
                          <a:effectLst/>
                          <a:latin typeface="Calibri"/>
                        </a:rPr>
                        <a:t>59</a:t>
                      </a:r>
                    </a:p>
                  </a:txBody>
                  <a:tcPr marL="7620" marR="7620" marT="7620" marB="0" anchor="b">
                    <a:lnL>
                      <a:noFill/>
                    </a:lnL>
                    <a:lnR>
                      <a:noFill/>
                    </a:lnR>
                    <a:lnT>
                      <a:noFill/>
                    </a:lnT>
                    <a:lnB>
                      <a:noFill/>
                    </a:lnB>
                    <a:solidFill>
                      <a:schemeClr val="accent6">
                        <a:lumMod val="20000"/>
                        <a:lumOff val="80000"/>
                        <a:alpha val="61000"/>
                      </a:schemeClr>
                    </a:solidFill>
                  </a:tcPr>
                </a:tc>
              </a:tr>
              <a:tr h="216024">
                <a:tc>
                  <a:txBody>
                    <a:bodyPr/>
                    <a:lstStyle/>
                    <a:p>
                      <a:pPr algn="l" fontAlgn="b"/>
                      <a:r>
                        <a:rPr lang="es-ES" sz="1100" b="0" i="0" u="none" strike="noStrike" dirty="0">
                          <a:solidFill>
                            <a:srgbClr val="000000"/>
                          </a:solidFill>
                          <a:effectLst/>
                          <a:latin typeface="Calibri"/>
                        </a:rPr>
                        <a:t>Ministerio de Fomento</a:t>
                      </a:r>
                    </a:p>
                  </a:txBody>
                  <a:tcPr marL="7620" marR="7620" marT="7620" marB="0" anchor="b">
                    <a:lnL>
                      <a:noFill/>
                    </a:lnL>
                    <a:lnR>
                      <a:noFill/>
                    </a:lnR>
                    <a:lnT>
                      <a:noFill/>
                    </a:lnT>
                    <a:lnB>
                      <a:noFill/>
                    </a:lnB>
                    <a:solidFill>
                      <a:schemeClr val="accent1">
                        <a:lumMod val="20000"/>
                        <a:lumOff val="80000"/>
                        <a:alpha val="74000"/>
                      </a:schemeClr>
                    </a:solidFill>
                  </a:tcPr>
                </a:tc>
                <a:tc>
                  <a:txBody>
                    <a:bodyPr/>
                    <a:lstStyle/>
                    <a:p>
                      <a:pPr algn="r" fontAlgn="b"/>
                      <a:r>
                        <a:rPr lang="es-ES" sz="1100" b="0" i="0" u="none" strike="noStrike" dirty="0">
                          <a:solidFill>
                            <a:srgbClr val="000000"/>
                          </a:solidFill>
                          <a:effectLst/>
                          <a:latin typeface="Calibri"/>
                        </a:rPr>
                        <a:t>3.657.388.034,01 €</a:t>
                      </a:r>
                    </a:p>
                  </a:txBody>
                  <a:tcPr marL="7620" marR="7620" marT="7620" marB="0" anchor="b">
                    <a:lnL>
                      <a:noFill/>
                    </a:lnL>
                    <a:lnR>
                      <a:noFill/>
                    </a:lnR>
                    <a:lnT>
                      <a:noFill/>
                    </a:lnT>
                    <a:lnB>
                      <a:noFill/>
                    </a:lnB>
                    <a:solidFill>
                      <a:schemeClr val="accent4">
                        <a:lumMod val="20000"/>
                        <a:lumOff val="80000"/>
                      </a:schemeClr>
                    </a:solidFill>
                  </a:tcPr>
                </a:tc>
                <a:tc>
                  <a:txBody>
                    <a:bodyPr/>
                    <a:lstStyle/>
                    <a:p>
                      <a:pPr algn="r" fontAlgn="b"/>
                      <a:r>
                        <a:rPr lang="es-ES" sz="1100" b="0" i="0" u="none" strike="noStrike" dirty="0">
                          <a:solidFill>
                            <a:srgbClr val="000000"/>
                          </a:solidFill>
                          <a:effectLst/>
                          <a:latin typeface="Calibri"/>
                        </a:rPr>
                        <a:t>255</a:t>
                      </a:r>
                    </a:p>
                  </a:txBody>
                  <a:tcPr marL="7620" marR="7620" marT="7620" marB="0" anchor="b">
                    <a:lnL>
                      <a:noFill/>
                    </a:lnL>
                    <a:lnR>
                      <a:noFill/>
                    </a:lnR>
                    <a:lnT>
                      <a:noFill/>
                    </a:lnT>
                    <a:lnB>
                      <a:noFill/>
                    </a:lnB>
                    <a:solidFill>
                      <a:schemeClr val="accent6">
                        <a:lumMod val="20000"/>
                        <a:lumOff val="80000"/>
                        <a:alpha val="61000"/>
                      </a:schemeClr>
                    </a:solidFill>
                  </a:tcPr>
                </a:tc>
              </a:tr>
              <a:tr h="216024">
                <a:tc>
                  <a:txBody>
                    <a:bodyPr/>
                    <a:lstStyle/>
                    <a:p>
                      <a:pPr algn="l" fontAlgn="b"/>
                      <a:r>
                        <a:rPr lang="es-ES" sz="1100" b="0" i="0" u="none" strike="noStrike" dirty="0">
                          <a:solidFill>
                            <a:srgbClr val="000000"/>
                          </a:solidFill>
                          <a:effectLst/>
                          <a:latin typeface="Calibri"/>
                        </a:rPr>
                        <a:t>Ministerio de Hacienda</a:t>
                      </a:r>
                    </a:p>
                  </a:txBody>
                  <a:tcPr marL="7620" marR="7620" marT="7620" marB="0" anchor="b">
                    <a:lnL>
                      <a:noFill/>
                    </a:lnL>
                    <a:lnR>
                      <a:noFill/>
                    </a:lnR>
                    <a:lnT>
                      <a:noFill/>
                    </a:lnT>
                    <a:lnB>
                      <a:noFill/>
                    </a:lnB>
                    <a:solidFill>
                      <a:schemeClr val="accent1">
                        <a:lumMod val="20000"/>
                        <a:lumOff val="80000"/>
                        <a:alpha val="74000"/>
                      </a:schemeClr>
                    </a:solidFill>
                  </a:tcPr>
                </a:tc>
                <a:tc>
                  <a:txBody>
                    <a:bodyPr/>
                    <a:lstStyle/>
                    <a:p>
                      <a:pPr algn="r" fontAlgn="b"/>
                      <a:r>
                        <a:rPr lang="es-ES" sz="1100" b="0" i="0" u="none" strike="noStrike" dirty="0">
                          <a:solidFill>
                            <a:srgbClr val="000000"/>
                          </a:solidFill>
                          <a:effectLst/>
                          <a:latin typeface="Calibri"/>
                        </a:rPr>
                        <a:t>192.404.519,36 €</a:t>
                      </a:r>
                    </a:p>
                  </a:txBody>
                  <a:tcPr marL="7620" marR="7620" marT="7620" marB="0" anchor="b">
                    <a:lnL>
                      <a:noFill/>
                    </a:lnL>
                    <a:lnR>
                      <a:noFill/>
                    </a:lnR>
                    <a:lnT>
                      <a:noFill/>
                    </a:lnT>
                    <a:lnB>
                      <a:noFill/>
                    </a:lnB>
                    <a:solidFill>
                      <a:schemeClr val="accent4">
                        <a:lumMod val="20000"/>
                        <a:lumOff val="80000"/>
                      </a:schemeClr>
                    </a:solidFill>
                  </a:tcPr>
                </a:tc>
                <a:tc>
                  <a:txBody>
                    <a:bodyPr/>
                    <a:lstStyle/>
                    <a:p>
                      <a:pPr algn="r" fontAlgn="b"/>
                      <a:r>
                        <a:rPr lang="es-ES" sz="1100" b="0" i="0" u="none" strike="noStrike" dirty="0">
                          <a:solidFill>
                            <a:srgbClr val="000000"/>
                          </a:solidFill>
                          <a:effectLst/>
                          <a:latin typeface="Calibri"/>
                        </a:rPr>
                        <a:t>244</a:t>
                      </a:r>
                    </a:p>
                  </a:txBody>
                  <a:tcPr marL="7620" marR="7620" marT="7620" marB="0" anchor="b">
                    <a:lnL>
                      <a:noFill/>
                    </a:lnL>
                    <a:lnR>
                      <a:noFill/>
                    </a:lnR>
                    <a:lnT>
                      <a:noFill/>
                    </a:lnT>
                    <a:lnB>
                      <a:noFill/>
                    </a:lnB>
                    <a:solidFill>
                      <a:schemeClr val="accent6">
                        <a:lumMod val="20000"/>
                        <a:lumOff val="80000"/>
                        <a:alpha val="61000"/>
                      </a:schemeClr>
                    </a:solidFill>
                  </a:tcPr>
                </a:tc>
              </a:tr>
              <a:tr h="216024">
                <a:tc>
                  <a:txBody>
                    <a:bodyPr/>
                    <a:lstStyle/>
                    <a:p>
                      <a:pPr algn="l" fontAlgn="b"/>
                      <a:r>
                        <a:rPr lang="es-ES" sz="1100" b="0" i="0" u="none" strike="noStrike" dirty="0">
                          <a:solidFill>
                            <a:srgbClr val="000000"/>
                          </a:solidFill>
                          <a:effectLst/>
                          <a:latin typeface="Calibri"/>
                        </a:rPr>
                        <a:t>Ministerio de Justicia</a:t>
                      </a:r>
                    </a:p>
                  </a:txBody>
                  <a:tcPr marL="7620" marR="7620" marT="7620" marB="0" anchor="b">
                    <a:lnL>
                      <a:noFill/>
                    </a:lnL>
                    <a:lnR>
                      <a:noFill/>
                    </a:lnR>
                    <a:lnT>
                      <a:noFill/>
                    </a:lnT>
                    <a:lnB>
                      <a:noFill/>
                    </a:lnB>
                    <a:solidFill>
                      <a:schemeClr val="accent1">
                        <a:lumMod val="20000"/>
                        <a:lumOff val="80000"/>
                        <a:alpha val="74000"/>
                      </a:schemeClr>
                    </a:solidFill>
                  </a:tcPr>
                </a:tc>
                <a:tc>
                  <a:txBody>
                    <a:bodyPr/>
                    <a:lstStyle/>
                    <a:p>
                      <a:pPr algn="r" fontAlgn="b"/>
                      <a:r>
                        <a:rPr lang="es-ES" sz="1100" b="0" i="0" u="none" strike="noStrike" dirty="0">
                          <a:solidFill>
                            <a:srgbClr val="000000"/>
                          </a:solidFill>
                          <a:effectLst/>
                          <a:latin typeface="Calibri"/>
                        </a:rPr>
                        <a:t>7.637.438,01 €</a:t>
                      </a:r>
                    </a:p>
                  </a:txBody>
                  <a:tcPr marL="7620" marR="7620" marT="7620" marB="0" anchor="b">
                    <a:lnL>
                      <a:noFill/>
                    </a:lnL>
                    <a:lnR>
                      <a:noFill/>
                    </a:lnR>
                    <a:lnT>
                      <a:noFill/>
                    </a:lnT>
                    <a:lnB>
                      <a:noFill/>
                    </a:lnB>
                    <a:solidFill>
                      <a:schemeClr val="accent4">
                        <a:lumMod val="20000"/>
                        <a:lumOff val="80000"/>
                      </a:schemeClr>
                    </a:solidFill>
                  </a:tcPr>
                </a:tc>
                <a:tc>
                  <a:txBody>
                    <a:bodyPr/>
                    <a:lstStyle/>
                    <a:p>
                      <a:pPr algn="r" fontAlgn="b"/>
                      <a:r>
                        <a:rPr lang="es-ES" sz="1100" b="0" i="0" u="none" strike="noStrike" dirty="0">
                          <a:solidFill>
                            <a:srgbClr val="000000"/>
                          </a:solidFill>
                          <a:effectLst/>
                          <a:latin typeface="Calibri"/>
                        </a:rPr>
                        <a:t>163</a:t>
                      </a:r>
                    </a:p>
                  </a:txBody>
                  <a:tcPr marL="7620" marR="7620" marT="7620" marB="0" anchor="b">
                    <a:lnL>
                      <a:noFill/>
                    </a:lnL>
                    <a:lnR>
                      <a:noFill/>
                    </a:lnR>
                    <a:lnT>
                      <a:noFill/>
                    </a:lnT>
                    <a:lnB>
                      <a:noFill/>
                    </a:lnB>
                    <a:solidFill>
                      <a:schemeClr val="accent6">
                        <a:lumMod val="20000"/>
                        <a:lumOff val="80000"/>
                        <a:alpha val="61000"/>
                      </a:schemeClr>
                    </a:solidFill>
                  </a:tcPr>
                </a:tc>
              </a:tr>
              <a:tr h="216024">
                <a:tc>
                  <a:txBody>
                    <a:bodyPr/>
                    <a:lstStyle/>
                    <a:p>
                      <a:pPr algn="l" fontAlgn="b"/>
                      <a:r>
                        <a:rPr lang="es-ES" sz="1100" b="0" i="0" u="none" strike="noStrike" dirty="0">
                          <a:solidFill>
                            <a:srgbClr val="000000"/>
                          </a:solidFill>
                          <a:effectLst/>
                          <a:latin typeface="Calibri"/>
                        </a:rPr>
                        <a:t>Ministerio de la Presidencia, Relaciones con las Cortes e Igualdad</a:t>
                      </a:r>
                    </a:p>
                  </a:txBody>
                  <a:tcPr marL="7620" marR="7620" marT="7620" marB="0" anchor="b">
                    <a:lnL>
                      <a:noFill/>
                    </a:lnL>
                    <a:lnR>
                      <a:noFill/>
                    </a:lnR>
                    <a:lnT>
                      <a:noFill/>
                    </a:lnT>
                    <a:lnB>
                      <a:noFill/>
                    </a:lnB>
                    <a:solidFill>
                      <a:schemeClr val="accent1">
                        <a:lumMod val="20000"/>
                        <a:lumOff val="80000"/>
                        <a:alpha val="74000"/>
                      </a:schemeClr>
                    </a:solidFill>
                  </a:tcPr>
                </a:tc>
                <a:tc>
                  <a:txBody>
                    <a:bodyPr/>
                    <a:lstStyle/>
                    <a:p>
                      <a:pPr algn="r" fontAlgn="b"/>
                      <a:r>
                        <a:rPr lang="es-ES" sz="1100" b="0" i="0" u="none" strike="noStrike" dirty="0">
                          <a:solidFill>
                            <a:srgbClr val="000000"/>
                          </a:solidFill>
                          <a:effectLst/>
                          <a:latin typeface="Calibri"/>
                        </a:rPr>
                        <a:t>10.233.199,10 €</a:t>
                      </a:r>
                    </a:p>
                  </a:txBody>
                  <a:tcPr marL="7620" marR="7620" marT="7620" marB="0" anchor="b">
                    <a:lnL>
                      <a:noFill/>
                    </a:lnL>
                    <a:lnR>
                      <a:noFill/>
                    </a:lnR>
                    <a:lnT>
                      <a:noFill/>
                    </a:lnT>
                    <a:lnB>
                      <a:noFill/>
                    </a:lnB>
                    <a:solidFill>
                      <a:schemeClr val="accent4">
                        <a:lumMod val="20000"/>
                        <a:lumOff val="80000"/>
                      </a:schemeClr>
                    </a:solidFill>
                  </a:tcPr>
                </a:tc>
                <a:tc>
                  <a:txBody>
                    <a:bodyPr/>
                    <a:lstStyle/>
                    <a:p>
                      <a:pPr algn="r" fontAlgn="b"/>
                      <a:r>
                        <a:rPr lang="es-ES" sz="1100" b="0" i="0" u="none" strike="noStrike" dirty="0">
                          <a:solidFill>
                            <a:srgbClr val="000000"/>
                          </a:solidFill>
                          <a:effectLst/>
                          <a:latin typeface="Calibri"/>
                        </a:rPr>
                        <a:t>67</a:t>
                      </a:r>
                    </a:p>
                  </a:txBody>
                  <a:tcPr marL="7620" marR="7620" marT="7620" marB="0" anchor="b">
                    <a:lnL>
                      <a:noFill/>
                    </a:lnL>
                    <a:lnR>
                      <a:noFill/>
                    </a:lnR>
                    <a:lnT>
                      <a:noFill/>
                    </a:lnT>
                    <a:lnB>
                      <a:noFill/>
                    </a:lnB>
                    <a:solidFill>
                      <a:schemeClr val="accent6">
                        <a:lumMod val="20000"/>
                        <a:lumOff val="80000"/>
                        <a:alpha val="61000"/>
                      </a:schemeClr>
                    </a:solidFill>
                  </a:tcPr>
                </a:tc>
              </a:tr>
              <a:tr h="216024">
                <a:tc>
                  <a:txBody>
                    <a:bodyPr/>
                    <a:lstStyle/>
                    <a:p>
                      <a:pPr algn="l" fontAlgn="b"/>
                      <a:r>
                        <a:rPr lang="es-ES" sz="1100" b="0" i="0" u="none" strike="noStrike" dirty="0">
                          <a:solidFill>
                            <a:srgbClr val="000000"/>
                          </a:solidFill>
                          <a:effectLst/>
                          <a:latin typeface="Calibri"/>
                        </a:rPr>
                        <a:t>Ministerio de Política Territorial y Función Pública</a:t>
                      </a:r>
                    </a:p>
                  </a:txBody>
                  <a:tcPr marL="7620" marR="7620" marT="7620" marB="0" anchor="b">
                    <a:lnL>
                      <a:noFill/>
                    </a:lnL>
                    <a:lnR>
                      <a:noFill/>
                    </a:lnR>
                    <a:lnT>
                      <a:noFill/>
                    </a:lnT>
                    <a:lnB>
                      <a:noFill/>
                    </a:lnB>
                    <a:solidFill>
                      <a:schemeClr val="accent1">
                        <a:lumMod val="20000"/>
                        <a:lumOff val="80000"/>
                        <a:alpha val="74000"/>
                      </a:schemeClr>
                    </a:solidFill>
                  </a:tcPr>
                </a:tc>
                <a:tc>
                  <a:txBody>
                    <a:bodyPr/>
                    <a:lstStyle/>
                    <a:p>
                      <a:pPr algn="r" fontAlgn="b"/>
                      <a:r>
                        <a:rPr lang="es-ES" sz="1100" b="0" i="0" u="none" strike="noStrike" dirty="0">
                          <a:solidFill>
                            <a:srgbClr val="000000"/>
                          </a:solidFill>
                          <a:effectLst/>
                          <a:latin typeface="Calibri"/>
                        </a:rPr>
                        <a:t>39.005.079,45 €</a:t>
                      </a:r>
                    </a:p>
                  </a:txBody>
                  <a:tcPr marL="7620" marR="7620" marT="7620" marB="0" anchor="b">
                    <a:lnL>
                      <a:noFill/>
                    </a:lnL>
                    <a:lnR>
                      <a:noFill/>
                    </a:lnR>
                    <a:lnT>
                      <a:noFill/>
                    </a:lnT>
                    <a:lnB>
                      <a:noFill/>
                    </a:lnB>
                    <a:solidFill>
                      <a:schemeClr val="accent4">
                        <a:lumMod val="20000"/>
                        <a:lumOff val="80000"/>
                      </a:schemeClr>
                    </a:solidFill>
                  </a:tcPr>
                </a:tc>
                <a:tc>
                  <a:txBody>
                    <a:bodyPr/>
                    <a:lstStyle/>
                    <a:p>
                      <a:pPr algn="r" fontAlgn="b"/>
                      <a:r>
                        <a:rPr lang="es-ES" sz="1100" b="0" i="0" u="none" strike="noStrike" dirty="0">
                          <a:solidFill>
                            <a:srgbClr val="000000"/>
                          </a:solidFill>
                          <a:effectLst/>
                          <a:latin typeface="Calibri"/>
                        </a:rPr>
                        <a:t>106</a:t>
                      </a:r>
                    </a:p>
                  </a:txBody>
                  <a:tcPr marL="7620" marR="7620" marT="7620" marB="0" anchor="b">
                    <a:lnL>
                      <a:noFill/>
                    </a:lnL>
                    <a:lnR>
                      <a:noFill/>
                    </a:lnR>
                    <a:lnT>
                      <a:noFill/>
                    </a:lnT>
                    <a:lnB>
                      <a:noFill/>
                    </a:lnB>
                    <a:solidFill>
                      <a:schemeClr val="accent6">
                        <a:lumMod val="20000"/>
                        <a:lumOff val="80000"/>
                        <a:alpha val="61000"/>
                      </a:schemeClr>
                    </a:solidFill>
                  </a:tcPr>
                </a:tc>
              </a:tr>
              <a:tr h="216024">
                <a:tc>
                  <a:txBody>
                    <a:bodyPr/>
                    <a:lstStyle/>
                    <a:p>
                      <a:pPr algn="l" fontAlgn="b"/>
                      <a:r>
                        <a:rPr lang="es-ES" sz="1100" b="0" i="0" u="none" strike="noStrike" dirty="0">
                          <a:solidFill>
                            <a:srgbClr val="000000"/>
                          </a:solidFill>
                          <a:effectLst/>
                          <a:latin typeface="Calibri"/>
                        </a:rPr>
                        <a:t>Ministerio de Sanidad, Consumo y Bienestar Social</a:t>
                      </a:r>
                    </a:p>
                  </a:txBody>
                  <a:tcPr marL="7620" marR="7620" marT="7620" marB="0" anchor="b">
                    <a:lnL>
                      <a:noFill/>
                    </a:lnL>
                    <a:lnR>
                      <a:noFill/>
                    </a:lnR>
                    <a:lnT>
                      <a:noFill/>
                    </a:lnT>
                    <a:lnB>
                      <a:noFill/>
                    </a:lnB>
                    <a:solidFill>
                      <a:schemeClr val="accent1">
                        <a:lumMod val="20000"/>
                        <a:lumOff val="80000"/>
                        <a:alpha val="74000"/>
                      </a:schemeClr>
                    </a:solidFill>
                  </a:tcPr>
                </a:tc>
                <a:tc>
                  <a:txBody>
                    <a:bodyPr/>
                    <a:lstStyle/>
                    <a:p>
                      <a:pPr algn="r" fontAlgn="b"/>
                      <a:r>
                        <a:rPr lang="es-ES" sz="1100" b="0" i="0" u="none" strike="noStrike" dirty="0">
                          <a:solidFill>
                            <a:srgbClr val="000000"/>
                          </a:solidFill>
                          <a:effectLst/>
                          <a:latin typeface="Calibri"/>
                        </a:rPr>
                        <a:t>68.001.378,69 €</a:t>
                      </a:r>
                    </a:p>
                  </a:txBody>
                  <a:tcPr marL="7620" marR="7620" marT="7620" marB="0" anchor="b">
                    <a:lnL>
                      <a:noFill/>
                    </a:lnL>
                    <a:lnR>
                      <a:noFill/>
                    </a:lnR>
                    <a:lnT>
                      <a:noFill/>
                    </a:lnT>
                    <a:lnB>
                      <a:noFill/>
                    </a:lnB>
                    <a:solidFill>
                      <a:schemeClr val="accent4">
                        <a:lumMod val="20000"/>
                        <a:lumOff val="80000"/>
                      </a:schemeClr>
                    </a:solidFill>
                  </a:tcPr>
                </a:tc>
                <a:tc>
                  <a:txBody>
                    <a:bodyPr/>
                    <a:lstStyle/>
                    <a:p>
                      <a:pPr algn="r" fontAlgn="b"/>
                      <a:r>
                        <a:rPr lang="es-ES" sz="1100" b="0" i="0" u="none" strike="noStrike" dirty="0">
                          <a:solidFill>
                            <a:srgbClr val="000000"/>
                          </a:solidFill>
                          <a:effectLst/>
                          <a:latin typeface="Calibri"/>
                        </a:rPr>
                        <a:t>183</a:t>
                      </a:r>
                    </a:p>
                  </a:txBody>
                  <a:tcPr marL="7620" marR="7620" marT="7620" marB="0" anchor="b">
                    <a:lnL>
                      <a:noFill/>
                    </a:lnL>
                    <a:lnR>
                      <a:noFill/>
                    </a:lnR>
                    <a:lnT>
                      <a:noFill/>
                    </a:lnT>
                    <a:lnB>
                      <a:noFill/>
                    </a:lnB>
                    <a:solidFill>
                      <a:schemeClr val="accent6">
                        <a:lumMod val="20000"/>
                        <a:lumOff val="80000"/>
                        <a:alpha val="61000"/>
                      </a:schemeClr>
                    </a:solidFill>
                  </a:tcPr>
                </a:tc>
              </a:tr>
              <a:tr h="216024">
                <a:tc>
                  <a:txBody>
                    <a:bodyPr/>
                    <a:lstStyle/>
                    <a:p>
                      <a:pPr algn="l" fontAlgn="b"/>
                      <a:r>
                        <a:rPr lang="es-ES" sz="1100" b="0" i="0" u="none" strike="noStrike" dirty="0">
                          <a:solidFill>
                            <a:srgbClr val="000000"/>
                          </a:solidFill>
                          <a:effectLst/>
                          <a:latin typeface="Calibri"/>
                        </a:rPr>
                        <a:t>Ministerio de Trabajo, Migraciones y Seguridad Social</a:t>
                      </a:r>
                    </a:p>
                  </a:txBody>
                  <a:tcPr marL="7620" marR="7620" marT="7620" marB="0" anchor="b">
                    <a:lnL>
                      <a:noFill/>
                    </a:lnL>
                    <a:lnR>
                      <a:noFill/>
                    </a:lnR>
                    <a:lnT>
                      <a:noFill/>
                    </a:lnT>
                    <a:lnB>
                      <a:noFill/>
                    </a:lnB>
                    <a:solidFill>
                      <a:schemeClr val="accent1">
                        <a:lumMod val="20000"/>
                        <a:lumOff val="80000"/>
                        <a:alpha val="74000"/>
                      </a:schemeClr>
                    </a:solidFill>
                  </a:tcPr>
                </a:tc>
                <a:tc>
                  <a:txBody>
                    <a:bodyPr/>
                    <a:lstStyle/>
                    <a:p>
                      <a:pPr algn="r" fontAlgn="b"/>
                      <a:r>
                        <a:rPr lang="es-ES" sz="1100" b="0" i="0" u="none" strike="noStrike" dirty="0">
                          <a:solidFill>
                            <a:srgbClr val="000000"/>
                          </a:solidFill>
                          <a:effectLst/>
                          <a:latin typeface="Calibri"/>
                        </a:rPr>
                        <a:t>19.229.533,27 €</a:t>
                      </a:r>
                    </a:p>
                  </a:txBody>
                  <a:tcPr marL="7620" marR="7620" marT="7620" marB="0" anchor="b">
                    <a:lnL>
                      <a:noFill/>
                    </a:lnL>
                    <a:lnR>
                      <a:noFill/>
                    </a:lnR>
                    <a:lnT>
                      <a:noFill/>
                    </a:lnT>
                    <a:lnB>
                      <a:noFill/>
                    </a:lnB>
                    <a:solidFill>
                      <a:schemeClr val="accent4">
                        <a:lumMod val="20000"/>
                        <a:lumOff val="80000"/>
                      </a:schemeClr>
                    </a:solidFill>
                  </a:tcPr>
                </a:tc>
                <a:tc>
                  <a:txBody>
                    <a:bodyPr/>
                    <a:lstStyle/>
                    <a:p>
                      <a:pPr algn="r" fontAlgn="b"/>
                      <a:r>
                        <a:rPr lang="es-ES" sz="1100" b="0" i="0" u="none" strike="noStrike" dirty="0">
                          <a:solidFill>
                            <a:srgbClr val="000000"/>
                          </a:solidFill>
                          <a:effectLst/>
                          <a:latin typeface="Calibri"/>
                        </a:rPr>
                        <a:t>99</a:t>
                      </a:r>
                    </a:p>
                  </a:txBody>
                  <a:tcPr marL="7620" marR="7620" marT="7620" marB="0" anchor="b">
                    <a:lnL>
                      <a:noFill/>
                    </a:lnL>
                    <a:lnR>
                      <a:noFill/>
                    </a:lnR>
                    <a:lnT>
                      <a:noFill/>
                    </a:lnT>
                    <a:lnB>
                      <a:noFill/>
                    </a:lnB>
                    <a:solidFill>
                      <a:schemeClr val="accent6">
                        <a:lumMod val="20000"/>
                        <a:lumOff val="80000"/>
                        <a:alpha val="61000"/>
                      </a:schemeClr>
                    </a:solidFill>
                  </a:tcPr>
                </a:tc>
              </a:tr>
              <a:tr h="216024">
                <a:tc>
                  <a:txBody>
                    <a:bodyPr/>
                    <a:lstStyle/>
                    <a:p>
                      <a:pPr algn="l" fontAlgn="b"/>
                      <a:r>
                        <a:rPr lang="es-ES" sz="1100" b="0" i="0" u="none" strike="noStrike" dirty="0">
                          <a:solidFill>
                            <a:srgbClr val="000000"/>
                          </a:solidFill>
                          <a:effectLst/>
                          <a:latin typeface="Calibri"/>
                        </a:rPr>
                        <a:t>Ministerio del Interior</a:t>
                      </a:r>
                    </a:p>
                  </a:txBody>
                  <a:tcPr marL="7620" marR="7620" marT="7620" marB="0" anchor="b">
                    <a:lnL>
                      <a:noFill/>
                    </a:lnL>
                    <a:lnR>
                      <a:noFill/>
                    </a:lnR>
                    <a:lnT>
                      <a:noFill/>
                    </a:lnT>
                    <a:lnB>
                      <a:noFill/>
                    </a:lnB>
                    <a:solidFill>
                      <a:schemeClr val="accent1">
                        <a:lumMod val="20000"/>
                        <a:lumOff val="80000"/>
                        <a:alpha val="74000"/>
                      </a:schemeClr>
                    </a:solidFill>
                  </a:tcPr>
                </a:tc>
                <a:tc>
                  <a:txBody>
                    <a:bodyPr/>
                    <a:lstStyle/>
                    <a:p>
                      <a:pPr algn="r" fontAlgn="b"/>
                      <a:r>
                        <a:rPr lang="es-ES" sz="1100" b="0" i="0" u="none" strike="noStrike" dirty="0">
                          <a:solidFill>
                            <a:srgbClr val="000000"/>
                          </a:solidFill>
                          <a:effectLst/>
                          <a:latin typeface="Calibri"/>
                        </a:rPr>
                        <a:t>559.835,86 €</a:t>
                      </a:r>
                    </a:p>
                  </a:txBody>
                  <a:tcPr marL="7620" marR="7620" marT="7620" marB="0" anchor="b">
                    <a:lnL>
                      <a:noFill/>
                    </a:lnL>
                    <a:lnR>
                      <a:noFill/>
                    </a:lnR>
                    <a:lnT>
                      <a:noFill/>
                    </a:lnT>
                    <a:lnB>
                      <a:noFill/>
                    </a:lnB>
                    <a:solidFill>
                      <a:schemeClr val="accent4">
                        <a:lumMod val="20000"/>
                        <a:lumOff val="80000"/>
                      </a:schemeClr>
                    </a:solidFill>
                  </a:tcPr>
                </a:tc>
                <a:tc>
                  <a:txBody>
                    <a:bodyPr/>
                    <a:lstStyle/>
                    <a:p>
                      <a:pPr algn="r" fontAlgn="b"/>
                      <a:r>
                        <a:rPr lang="es-ES" sz="1100" b="0" i="0" u="none" strike="noStrike" dirty="0">
                          <a:solidFill>
                            <a:srgbClr val="000000"/>
                          </a:solidFill>
                          <a:effectLst/>
                          <a:latin typeface="Calibri"/>
                        </a:rPr>
                        <a:t>72</a:t>
                      </a:r>
                    </a:p>
                  </a:txBody>
                  <a:tcPr marL="7620" marR="7620" marT="7620" marB="0" anchor="b">
                    <a:lnL>
                      <a:noFill/>
                    </a:lnL>
                    <a:lnR>
                      <a:noFill/>
                    </a:lnR>
                    <a:lnT>
                      <a:noFill/>
                    </a:lnT>
                    <a:lnB>
                      <a:noFill/>
                    </a:lnB>
                    <a:solidFill>
                      <a:schemeClr val="accent6">
                        <a:lumMod val="20000"/>
                        <a:lumOff val="80000"/>
                        <a:alpha val="61000"/>
                      </a:schemeClr>
                    </a:solidFill>
                  </a:tcPr>
                </a:tc>
              </a:tr>
              <a:tr h="216024">
                <a:tc>
                  <a:txBody>
                    <a:bodyPr/>
                    <a:lstStyle/>
                    <a:p>
                      <a:pPr algn="l" fontAlgn="b"/>
                      <a:r>
                        <a:rPr lang="es-ES" sz="1100" b="0" i="0" u="none" strike="noStrike" dirty="0">
                          <a:solidFill>
                            <a:srgbClr val="000000"/>
                          </a:solidFill>
                          <a:effectLst/>
                          <a:latin typeface="Calibri"/>
                        </a:rPr>
                        <a:t>Ministerio para la Transición Ecológica</a:t>
                      </a:r>
                    </a:p>
                  </a:txBody>
                  <a:tcPr marL="7620" marR="7620" marT="7620" marB="0" anchor="b">
                    <a:lnL>
                      <a:noFill/>
                    </a:lnL>
                    <a:lnR>
                      <a:noFill/>
                    </a:lnR>
                    <a:lnT>
                      <a:noFill/>
                    </a:lnT>
                    <a:lnB w="6350" cap="flat" cmpd="sng" algn="ctr">
                      <a:solidFill>
                        <a:srgbClr val="95B3D7"/>
                      </a:solidFill>
                      <a:prstDash val="solid"/>
                      <a:round/>
                      <a:headEnd type="none" w="med" len="med"/>
                      <a:tailEnd type="none" w="med" len="med"/>
                    </a:lnB>
                    <a:solidFill>
                      <a:schemeClr val="accent1">
                        <a:lumMod val="20000"/>
                        <a:lumOff val="80000"/>
                        <a:alpha val="74000"/>
                      </a:schemeClr>
                    </a:solidFill>
                  </a:tcPr>
                </a:tc>
                <a:tc>
                  <a:txBody>
                    <a:bodyPr/>
                    <a:lstStyle/>
                    <a:p>
                      <a:pPr algn="r" fontAlgn="b"/>
                      <a:r>
                        <a:rPr lang="es-ES" sz="1100" b="0" i="0" u="none" strike="noStrike" dirty="0">
                          <a:solidFill>
                            <a:srgbClr val="000000"/>
                          </a:solidFill>
                          <a:effectLst/>
                          <a:latin typeface="Calibri"/>
                        </a:rPr>
                        <a:t>88.782.483,31 €</a:t>
                      </a:r>
                    </a:p>
                  </a:txBody>
                  <a:tcPr marL="7620" marR="7620" marT="7620" marB="0" anchor="b">
                    <a:lnL>
                      <a:noFill/>
                    </a:lnL>
                    <a:lnR>
                      <a:noFill/>
                    </a:lnR>
                    <a:lnT>
                      <a:noFill/>
                    </a:lnT>
                    <a:lnB w="6350" cap="flat" cmpd="sng" algn="ctr">
                      <a:solidFill>
                        <a:srgbClr val="95B3D7"/>
                      </a:solidFill>
                      <a:prstDash val="solid"/>
                      <a:round/>
                      <a:headEnd type="none" w="med" len="med"/>
                      <a:tailEnd type="none" w="med" len="med"/>
                    </a:lnB>
                    <a:solidFill>
                      <a:schemeClr val="accent4">
                        <a:lumMod val="20000"/>
                        <a:lumOff val="80000"/>
                      </a:schemeClr>
                    </a:solidFill>
                  </a:tcPr>
                </a:tc>
                <a:tc>
                  <a:txBody>
                    <a:bodyPr/>
                    <a:lstStyle/>
                    <a:p>
                      <a:pPr algn="r" fontAlgn="b"/>
                      <a:r>
                        <a:rPr lang="es-ES" sz="1100" b="0" i="0" u="none" strike="noStrike" dirty="0">
                          <a:solidFill>
                            <a:srgbClr val="000000"/>
                          </a:solidFill>
                          <a:effectLst/>
                          <a:latin typeface="Calibri"/>
                        </a:rPr>
                        <a:t>166</a:t>
                      </a:r>
                    </a:p>
                  </a:txBody>
                  <a:tcPr marL="7620" marR="7620" marT="7620" marB="0" anchor="b">
                    <a:lnL>
                      <a:noFill/>
                    </a:lnL>
                    <a:lnR>
                      <a:noFill/>
                    </a:lnR>
                    <a:lnT>
                      <a:noFill/>
                    </a:lnT>
                    <a:lnB w="6350" cap="flat" cmpd="sng" algn="ctr">
                      <a:solidFill>
                        <a:srgbClr val="95B3D7"/>
                      </a:solidFill>
                      <a:prstDash val="solid"/>
                      <a:round/>
                      <a:headEnd type="none" w="med" len="med"/>
                      <a:tailEnd type="none" w="med" len="med"/>
                    </a:lnB>
                    <a:solidFill>
                      <a:schemeClr val="accent6">
                        <a:lumMod val="20000"/>
                        <a:lumOff val="80000"/>
                        <a:alpha val="61000"/>
                      </a:schemeClr>
                    </a:solidFill>
                  </a:tcPr>
                </a:tc>
              </a:tr>
              <a:tr h="216024">
                <a:tc>
                  <a:txBody>
                    <a:bodyPr/>
                    <a:lstStyle/>
                    <a:p>
                      <a:pPr algn="l" fontAlgn="b"/>
                      <a:r>
                        <a:rPr lang="es-ES" sz="1100" b="1" i="0" u="none" strike="noStrike">
                          <a:solidFill>
                            <a:srgbClr val="000000"/>
                          </a:solidFill>
                          <a:effectLst/>
                          <a:latin typeface="Calibri"/>
                        </a:rPr>
                        <a:t>Total general</a:t>
                      </a:r>
                    </a:p>
                  </a:txBody>
                  <a:tcPr marL="7620" marR="7620" marT="7620"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c>
                  <a:txBody>
                    <a:bodyPr/>
                    <a:lstStyle/>
                    <a:p>
                      <a:pPr algn="r" fontAlgn="b"/>
                      <a:r>
                        <a:rPr lang="es-ES" sz="1100" b="1" i="0" u="none" strike="noStrike">
                          <a:solidFill>
                            <a:srgbClr val="000000"/>
                          </a:solidFill>
                          <a:effectLst/>
                          <a:latin typeface="Calibri"/>
                        </a:rPr>
                        <a:t>10.686.549.170,19 €</a:t>
                      </a:r>
                    </a:p>
                  </a:txBody>
                  <a:tcPr marL="7620" marR="7620" marT="7620"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c>
                  <a:txBody>
                    <a:bodyPr/>
                    <a:lstStyle/>
                    <a:p>
                      <a:pPr algn="r" fontAlgn="b"/>
                      <a:r>
                        <a:rPr lang="es-ES" sz="1100" b="1" i="0" u="none" strike="noStrike" dirty="0">
                          <a:solidFill>
                            <a:srgbClr val="000000"/>
                          </a:solidFill>
                          <a:effectLst/>
                          <a:latin typeface="Calibri"/>
                        </a:rPr>
                        <a:t>3090</a:t>
                      </a:r>
                    </a:p>
                  </a:txBody>
                  <a:tcPr marL="7620" marR="7620" marT="7620"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r>
            </a:tbl>
          </a:graphicData>
        </a:graphic>
      </p:graphicFrame>
    </p:spTree>
    <p:extLst>
      <p:ext uri="{BB962C8B-B14F-4D97-AF65-F5344CB8AC3E}">
        <p14:creationId xmlns:p14="http://schemas.microsoft.com/office/powerpoint/2010/main" val="24265603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Marcador de contenido"/>
          <p:cNvGraphicFramePr>
            <a:graphicFrameLocks noGrp="1"/>
          </p:cNvGraphicFramePr>
          <p:nvPr>
            <p:ph idx="1"/>
            <p:extLst>
              <p:ext uri="{D42A27DB-BD31-4B8C-83A1-F6EECF244321}">
                <p14:modId xmlns:p14="http://schemas.microsoft.com/office/powerpoint/2010/main" val="2235055298"/>
              </p:ext>
            </p:extLst>
          </p:nvPr>
        </p:nvGraphicFramePr>
        <p:xfrm>
          <a:off x="539551" y="1196750"/>
          <a:ext cx="7992889" cy="4824534"/>
        </p:xfrm>
        <a:graphic>
          <a:graphicData uri="http://schemas.openxmlformats.org/drawingml/2006/table">
            <a:tbl>
              <a:tblPr/>
              <a:tblGrid>
                <a:gridCol w="4446650"/>
                <a:gridCol w="1329840"/>
                <a:gridCol w="2216399"/>
              </a:tblGrid>
              <a:tr h="146198">
                <a:tc>
                  <a:txBody>
                    <a:bodyPr/>
                    <a:lstStyle/>
                    <a:p>
                      <a:pPr algn="l" fontAlgn="b"/>
                      <a:r>
                        <a:rPr lang="es-ES" sz="800" b="0" i="0" u="none" strike="noStrike" dirty="0">
                          <a:solidFill>
                            <a:srgbClr val="000000"/>
                          </a:solidFill>
                          <a:effectLst/>
                          <a:latin typeface="Calibri"/>
                        </a:rPr>
                        <a:t>Administración General del Estado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alpha val="29000"/>
                      </a:schemeClr>
                    </a:solidFill>
                  </a:tcPr>
                </a:tc>
                <a:tc>
                  <a:txBody>
                    <a:bodyPr/>
                    <a:lstStyle/>
                    <a:p>
                      <a:pPr algn="r" fontAlgn="b"/>
                      <a:r>
                        <a:rPr lang="es-ES" sz="800" b="0" i="0" u="none" strike="noStrike" dirty="0">
                          <a:solidFill>
                            <a:srgbClr val="000000"/>
                          </a:solidFill>
                          <a:effectLst/>
                          <a:latin typeface="Calibri"/>
                        </a:rPr>
                        <a:t>770.215.369,63 €</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70000"/>
                      </a:schemeClr>
                    </a:solidFill>
                  </a:tcPr>
                </a:tc>
                <a:tc>
                  <a:txBody>
                    <a:bodyPr/>
                    <a:lstStyle/>
                    <a:p>
                      <a:pPr algn="r" fontAlgn="b"/>
                      <a:r>
                        <a:rPr lang="es-ES" sz="800" b="0" i="0" u="none" strike="noStrike" dirty="0">
                          <a:solidFill>
                            <a:srgbClr val="000000"/>
                          </a:solidFill>
                          <a:effectLst/>
                          <a:latin typeface="Calibri"/>
                        </a:rPr>
                        <a:t>208</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69000"/>
                      </a:schemeClr>
                    </a:solidFill>
                  </a:tcPr>
                </a:tc>
              </a:tr>
              <a:tr h="146198">
                <a:tc>
                  <a:txBody>
                    <a:bodyPr/>
                    <a:lstStyle/>
                    <a:p>
                      <a:pPr algn="l" fontAlgn="b"/>
                      <a:r>
                        <a:rPr lang="es-ES" sz="800" b="0" i="0" u="none" strike="noStrike" dirty="0">
                          <a:solidFill>
                            <a:srgbClr val="000000"/>
                          </a:solidFill>
                          <a:effectLst/>
                          <a:latin typeface="Calibri"/>
                        </a:rPr>
                        <a:t>Administración pública extranjera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alpha val="29000"/>
                      </a:schemeClr>
                    </a:solidFill>
                  </a:tcPr>
                </a:tc>
                <a:tc>
                  <a:txBody>
                    <a:bodyPr/>
                    <a:lstStyle/>
                    <a:p>
                      <a:pPr algn="r" fontAlgn="b"/>
                      <a:r>
                        <a:rPr lang="es-ES" sz="800" b="0" i="0" u="none" strike="noStrike" dirty="0">
                          <a:solidFill>
                            <a:srgbClr val="000000"/>
                          </a:solidFill>
                          <a:effectLst/>
                          <a:latin typeface="Calibri"/>
                        </a:rPr>
                        <a:t>7.346.763,71 €</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70000"/>
                      </a:schemeClr>
                    </a:solidFill>
                  </a:tcPr>
                </a:tc>
                <a:tc>
                  <a:txBody>
                    <a:bodyPr/>
                    <a:lstStyle/>
                    <a:p>
                      <a:pPr algn="r" fontAlgn="b"/>
                      <a:r>
                        <a:rPr lang="es-ES" sz="800" b="0" i="0" u="none" strike="noStrike" dirty="0">
                          <a:solidFill>
                            <a:srgbClr val="000000"/>
                          </a:solidFill>
                          <a:effectLst/>
                          <a:latin typeface="Calibri"/>
                        </a:rPr>
                        <a:t>86</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69000"/>
                      </a:schemeClr>
                    </a:solidFill>
                  </a:tcPr>
                </a:tc>
              </a:tr>
              <a:tr h="146198">
                <a:tc>
                  <a:txBody>
                    <a:bodyPr/>
                    <a:lstStyle/>
                    <a:p>
                      <a:pPr algn="l" fontAlgn="b"/>
                      <a:r>
                        <a:rPr lang="es-ES" sz="800" b="0" i="0" u="none" strike="noStrike" dirty="0">
                          <a:solidFill>
                            <a:srgbClr val="000000"/>
                          </a:solidFill>
                          <a:effectLst/>
                          <a:latin typeface="Calibri"/>
                        </a:rPr>
                        <a:t>Agencia Estatal de Administración Tributaria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alpha val="29000"/>
                      </a:schemeClr>
                    </a:solidFill>
                  </a:tcPr>
                </a:tc>
                <a:tc>
                  <a:txBody>
                    <a:bodyPr/>
                    <a:lstStyle/>
                    <a:p>
                      <a:pPr algn="r" fontAlgn="b"/>
                      <a:r>
                        <a:rPr lang="es-ES" sz="800" b="0" i="0" u="none" strike="noStrike" dirty="0">
                          <a:solidFill>
                            <a:srgbClr val="000000"/>
                          </a:solidFill>
                          <a:effectLst/>
                          <a:latin typeface="Calibri"/>
                        </a:rPr>
                        <a:t>213.030,00 €</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70000"/>
                      </a:schemeClr>
                    </a:solidFill>
                  </a:tcPr>
                </a:tc>
                <a:tc>
                  <a:txBody>
                    <a:bodyPr/>
                    <a:lstStyle/>
                    <a:p>
                      <a:pPr algn="r" fontAlgn="b"/>
                      <a:r>
                        <a:rPr lang="es-ES" sz="800" b="0" i="0" u="none" strike="noStrike" dirty="0">
                          <a:solidFill>
                            <a:srgbClr val="000000"/>
                          </a:solidFill>
                          <a:effectLst/>
                          <a:latin typeface="Calibri"/>
                        </a:rPr>
                        <a:t>1</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69000"/>
                      </a:schemeClr>
                    </a:solidFill>
                  </a:tcPr>
                </a:tc>
              </a:tr>
              <a:tr h="146198">
                <a:tc>
                  <a:txBody>
                    <a:bodyPr/>
                    <a:lstStyle/>
                    <a:p>
                      <a:pPr algn="l" fontAlgn="b"/>
                      <a:r>
                        <a:rPr lang="es-ES" sz="800" b="0" i="0" u="none" strike="noStrike" dirty="0">
                          <a:solidFill>
                            <a:srgbClr val="000000"/>
                          </a:solidFill>
                          <a:effectLst/>
                          <a:latin typeface="Calibri"/>
                        </a:rPr>
                        <a:t>Agencia estatal Ley 28/2006</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alpha val="29000"/>
                      </a:schemeClr>
                    </a:solidFill>
                  </a:tcPr>
                </a:tc>
                <a:tc>
                  <a:txBody>
                    <a:bodyPr/>
                    <a:lstStyle/>
                    <a:p>
                      <a:pPr algn="r" fontAlgn="b"/>
                      <a:r>
                        <a:rPr lang="es-ES" sz="800" b="0" i="0" u="none" strike="noStrike" dirty="0">
                          <a:solidFill>
                            <a:srgbClr val="000000"/>
                          </a:solidFill>
                          <a:effectLst/>
                          <a:latin typeface="Calibri"/>
                        </a:rPr>
                        <a:t>1.219.620,06 €</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70000"/>
                      </a:schemeClr>
                    </a:solidFill>
                  </a:tcPr>
                </a:tc>
                <a:tc>
                  <a:txBody>
                    <a:bodyPr/>
                    <a:lstStyle/>
                    <a:p>
                      <a:pPr algn="r" fontAlgn="b"/>
                      <a:r>
                        <a:rPr lang="es-ES" sz="800" b="0" i="0" u="none" strike="noStrike" dirty="0">
                          <a:solidFill>
                            <a:srgbClr val="000000"/>
                          </a:solidFill>
                          <a:effectLst/>
                          <a:latin typeface="Calibri"/>
                        </a:rPr>
                        <a:t>22</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69000"/>
                      </a:schemeClr>
                    </a:solidFill>
                  </a:tcPr>
                </a:tc>
              </a:tr>
              <a:tr h="146198">
                <a:tc>
                  <a:txBody>
                    <a:bodyPr/>
                    <a:lstStyle/>
                    <a:p>
                      <a:pPr algn="l" fontAlgn="b"/>
                      <a:r>
                        <a:rPr lang="es-ES" sz="800" b="0" i="0" u="none" strike="noStrike" dirty="0">
                          <a:solidFill>
                            <a:srgbClr val="000000"/>
                          </a:solidFill>
                          <a:effectLst/>
                          <a:latin typeface="Calibri"/>
                        </a:rPr>
                        <a:t>Asociaciones de federaciones</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alpha val="29000"/>
                      </a:schemeClr>
                    </a:solidFill>
                  </a:tcPr>
                </a:tc>
                <a:tc>
                  <a:txBody>
                    <a:bodyPr/>
                    <a:lstStyle/>
                    <a:p>
                      <a:pPr algn="r" fontAlgn="b"/>
                      <a:r>
                        <a:rPr lang="es-ES" sz="800" b="0" i="0" u="none" strike="noStrike" dirty="0">
                          <a:solidFill>
                            <a:srgbClr val="000000"/>
                          </a:solidFill>
                          <a:effectLst/>
                          <a:latin typeface="Calibri"/>
                        </a:rPr>
                        <a:t>6.872.280,00 €</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70000"/>
                      </a:schemeClr>
                    </a:solidFill>
                  </a:tcPr>
                </a:tc>
                <a:tc>
                  <a:txBody>
                    <a:bodyPr/>
                    <a:lstStyle/>
                    <a:p>
                      <a:pPr algn="r" fontAlgn="b"/>
                      <a:r>
                        <a:rPr lang="es-ES" sz="800" b="0" i="0" u="none" strike="noStrike" dirty="0">
                          <a:solidFill>
                            <a:srgbClr val="000000"/>
                          </a:solidFill>
                          <a:effectLst/>
                          <a:latin typeface="Calibri"/>
                        </a:rPr>
                        <a:t>7</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69000"/>
                      </a:schemeClr>
                    </a:solidFill>
                  </a:tcPr>
                </a:tc>
              </a:tr>
              <a:tr h="146198">
                <a:tc>
                  <a:txBody>
                    <a:bodyPr/>
                    <a:lstStyle/>
                    <a:p>
                      <a:pPr algn="l" fontAlgn="b"/>
                      <a:r>
                        <a:rPr lang="es-ES" sz="800" b="0" i="0" u="none" strike="noStrike" dirty="0">
                          <a:solidFill>
                            <a:srgbClr val="000000"/>
                          </a:solidFill>
                          <a:effectLst/>
                          <a:latin typeface="Calibri"/>
                        </a:rPr>
                        <a:t>Autoridades Portuarias y Puertos del Estado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alpha val="29000"/>
                      </a:schemeClr>
                    </a:solidFill>
                  </a:tcPr>
                </a:tc>
                <a:tc>
                  <a:txBody>
                    <a:bodyPr/>
                    <a:lstStyle/>
                    <a:p>
                      <a:pPr algn="r" fontAlgn="b"/>
                      <a:r>
                        <a:rPr lang="es-ES" sz="800" b="0" i="0" u="none" strike="noStrike" dirty="0">
                          <a:solidFill>
                            <a:srgbClr val="000000"/>
                          </a:solidFill>
                          <a:effectLst/>
                          <a:latin typeface="Calibri"/>
                        </a:rPr>
                        <a:t>44.496,00 €</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70000"/>
                      </a:schemeClr>
                    </a:solidFill>
                  </a:tcPr>
                </a:tc>
                <a:tc>
                  <a:txBody>
                    <a:bodyPr/>
                    <a:lstStyle/>
                    <a:p>
                      <a:pPr algn="r" fontAlgn="b"/>
                      <a:r>
                        <a:rPr lang="es-ES" sz="800" b="0" i="0" u="none" strike="noStrike" dirty="0">
                          <a:solidFill>
                            <a:srgbClr val="000000"/>
                          </a:solidFill>
                          <a:effectLst/>
                          <a:latin typeface="Calibri"/>
                        </a:rPr>
                        <a:t>30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69000"/>
                      </a:schemeClr>
                    </a:solidFill>
                  </a:tcPr>
                </a:tc>
              </a:tr>
              <a:tr h="146198">
                <a:tc>
                  <a:txBody>
                    <a:bodyPr/>
                    <a:lstStyle/>
                    <a:p>
                      <a:pPr algn="l" fontAlgn="b"/>
                      <a:r>
                        <a:rPr lang="es-ES" sz="800" b="0" i="0" u="none" strike="noStrike" dirty="0">
                          <a:solidFill>
                            <a:srgbClr val="000000"/>
                          </a:solidFill>
                          <a:effectLst/>
                          <a:latin typeface="Calibri"/>
                        </a:rPr>
                        <a:t>Banco de España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alpha val="29000"/>
                      </a:schemeClr>
                    </a:solidFill>
                  </a:tcPr>
                </a:tc>
                <a:tc>
                  <a:txBody>
                    <a:bodyPr/>
                    <a:lstStyle/>
                    <a:p>
                      <a:pPr algn="r" fontAlgn="b"/>
                      <a:r>
                        <a:rPr lang="es-ES" sz="800" b="0" i="0" u="none" strike="noStrike" dirty="0">
                          <a:solidFill>
                            <a:srgbClr val="000000"/>
                          </a:solidFill>
                          <a:effectLst/>
                          <a:latin typeface="Calibri"/>
                        </a:rPr>
                        <a:t>0,00 €</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70000"/>
                      </a:schemeClr>
                    </a:solidFill>
                  </a:tcPr>
                </a:tc>
                <a:tc>
                  <a:txBody>
                    <a:bodyPr/>
                    <a:lstStyle/>
                    <a:p>
                      <a:pPr algn="r" fontAlgn="b"/>
                      <a:r>
                        <a:rPr lang="es-ES" sz="800" b="0" i="0" u="none" strike="noStrike" dirty="0">
                          <a:solidFill>
                            <a:srgbClr val="000000"/>
                          </a:solidFill>
                          <a:effectLst/>
                          <a:latin typeface="Calibri"/>
                        </a:rPr>
                        <a:t>1</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69000"/>
                      </a:schemeClr>
                    </a:solidFill>
                  </a:tcPr>
                </a:tc>
              </a:tr>
              <a:tr h="146198">
                <a:tc>
                  <a:txBody>
                    <a:bodyPr/>
                    <a:lstStyle/>
                    <a:p>
                      <a:pPr algn="l" fontAlgn="b"/>
                      <a:r>
                        <a:rPr lang="es-ES" sz="800" b="0" i="0" u="none" strike="noStrike" dirty="0">
                          <a:solidFill>
                            <a:srgbClr val="000000"/>
                          </a:solidFill>
                          <a:effectLst/>
                          <a:latin typeface="Calibri"/>
                        </a:rPr>
                        <a:t>Centro Nacional de Inteligencia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alpha val="29000"/>
                      </a:schemeClr>
                    </a:solidFill>
                  </a:tcPr>
                </a:tc>
                <a:tc>
                  <a:txBody>
                    <a:bodyPr/>
                    <a:lstStyle/>
                    <a:p>
                      <a:pPr algn="r" fontAlgn="b"/>
                      <a:r>
                        <a:rPr lang="es-ES" sz="800" b="0" i="0" u="none" strike="noStrike" dirty="0">
                          <a:solidFill>
                            <a:srgbClr val="000000"/>
                          </a:solidFill>
                          <a:effectLst/>
                          <a:latin typeface="Calibri"/>
                        </a:rPr>
                        <a:t>3.000.000,00 €</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70000"/>
                      </a:schemeClr>
                    </a:solidFill>
                  </a:tcPr>
                </a:tc>
                <a:tc>
                  <a:txBody>
                    <a:bodyPr/>
                    <a:lstStyle/>
                    <a:p>
                      <a:pPr algn="r" fontAlgn="b"/>
                      <a:r>
                        <a:rPr lang="es-ES" sz="800" b="0" i="0" u="none" strike="noStrike" dirty="0">
                          <a:solidFill>
                            <a:srgbClr val="000000"/>
                          </a:solidFill>
                          <a:effectLst/>
                          <a:latin typeface="Calibri"/>
                        </a:rPr>
                        <a:t>1</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69000"/>
                      </a:schemeClr>
                    </a:solidFill>
                  </a:tcPr>
                </a:tc>
              </a:tr>
              <a:tr h="146198">
                <a:tc>
                  <a:txBody>
                    <a:bodyPr/>
                    <a:lstStyle/>
                    <a:p>
                      <a:pPr algn="l" fontAlgn="b"/>
                      <a:r>
                        <a:rPr lang="es-ES" sz="800" b="0" i="0" u="none" strike="noStrike" dirty="0">
                          <a:solidFill>
                            <a:srgbClr val="000000"/>
                          </a:solidFill>
                          <a:effectLst/>
                          <a:latin typeface="Calibri"/>
                        </a:rPr>
                        <a:t>Comunidad autónoma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alpha val="29000"/>
                      </a:schemeClr>
                    </a:solidFill>
                  </a:tcPr>
                </a:tc>
                <a:tc>
                  <a:txBody>
                    <a:bodyPr/>
                    <a:lstStyle/>
                    <a:p>
                      <a:pPr algn="r" fontAlgn="b"/>
                      <a:r>
                        <a:rPr lang="es-ES" sz="800" b="0" i="0" u="none" strike="noStrike" dirty="0">
                          <a:solidFill>
                            <a:srgbClr val="000000"/>
                          </a:solidFill>
                          <a:effectLst/>
                          <a:latin typeface="Calibri"/>
                        </a:rPr>
                        <a:t>2.702.663.553,90 €</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70000"/>
                      </a:schemeClr>
                    </a:solidFill>
                  </a:tcPr>
                </a:tc>
                <a:tc>
                  <a:txBody>
                    <a:bodyPr/>
                    <a:lstStyle/>
                    <a:p>
                      <a:pPr algn="r" fontAlgn="b"/>
                      <a:r>
                        <a:rPr lang="es-ES" sz="800" b="0" i="0" u="none" strike="noStrike" dirty="0">
                          <a:solidFill>
                            <a:srgbClr val="000000"/>
                          </a:solidFill>
                          <a:effectLst/>
                          <a:latin typeface="Calibri"/>
                        </a:rPr>
                        <a:t>353</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69000"/>
                      </a:schemeClr>
                    </a:solidFill>
                  </a:tcPr>
                </a:tc>
              </a:tr>
              <a:tr h="146198">
                <a:tc>
                  <a:txBody>
                    <a:bodyPr/>
                    <a:lstStyle/>
                    <a:p>
                      <a:pPr algn="l" fontAlgn="b"/>
                      <a:r>
                        <a:rPr lang="es-ES" sz="800" b="0" i="0" u="none" strike="noStrike" dirty="0">
                          <a:solidFill>
                            <a:srgbClr val="000000"/>
                          </a:solidFill>
                          <a:effectLst/>
                          <a:latin typeface="Calibri"/>
                        </a:rPr>
                        <a:t>Consorcio del Sector Público Estatal</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alpha val="29000"/>
                      </a:schemeClr>
                    </a:solidFill>
                  </a:tcPr>
                </a:tc>
                <a:tc>
                  <a:txBody>
                    <a:bodyPr/>
                    <a:lstStyle/>
                    <a:p>
                      <a:pPr algn="r" fontAlgn="b"/>
                      <a:r>
                        <a:rPr lang="es-ES" sz="800" b="0" i="0" u="none" strike="noStrike" dirty="0">
                          <a:solidFill>
                            <a:srgbClr val="000000"/>
                          </a:solidFill>
                          <a:effectLst/>
                          <a:latin typeface="Calibri"/>
                        </a:rPr>
                        <a:t>567.796,02 €</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70000"/>
                      </a:schemeClr>
                    </a:solidFill>
                  </a:tcPr>
                </a:tc>
                <a:tc>
                  <a:txBody>
                    <a:bodyPr/>
                    <a:lstStyle/>
                    <a:p>
                      <a:pPr algn="r" fontAlgn="b"/>
                      <a:r>
                        <a:rPr lang="es-ES" sz="800" b="0" i="0" u="none" strike="noStrike" dirty="0">
                          <a:solidFill>
                            <a:srgbClr val="000000"/>
                          </a:solidFill>
                          <a:effectLst/>
                          <a:latin typeface="Calibri"/>
                        </a:rPr>
                        <a:t>17</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69000"/>
                      </a:schemeClr>
                    </a:solidFill>
                  </a:tcPr>
                </a:tc>
              </a:tr>
              <a:tr h="146198">
                <a:tc>
                  <a:txBody>
                    <a:bodyPr/>
                    <a:lstStyle/>
                    <a:p>
                      <a:pPr algn="l" fontAlgn="b"/>
                      <a:r>
                        <a:rPr lang="es-ES" sz="800" b="0" i="0" u="none" strike="noStrike">
                          <a:solidFill>
                            <a:srgbClr val="000000"/>
                          </a:solidFill>
                          <a:effectLst/>
                          <a:latin typeface="Calibri"/>
                        </a:rPr>
                        <a:t>Consorcio no incluido en el Sector Público Estatal</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alpha val="29000"/>
                      </a:schemeClr>
                    </a:solidFill>
                  </a:tcPr>
                </a:tc>
                <a:tc>
                  <a:txBody>
                    <a:bodyPr/>
                    <a:lstStyle/>
                    <a:p>
                      <a:pPr algn="r" fontAlgn="b"/>
                      <a:r>
                        <a:rPr lang="es-ES" sz="800" b="0" i="0" u="none" strike="noStrike" dirty="0">
                          <a:solidFill>
                            <a:srgbClr val="000000"/>
                          </a:solidFill>
                          <a:effectLst/>
                          <a:latin typeface="Calibri"/>
                        </a:rPr>
                        <a:t>30.000,00 €</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70000"/>
                      </a:schemeClr>
                    </a:solidFill>
                  </a:tcPr>
                </a:tc>
                <a:tc>
                  <a:txBody>
                    <a:bodyPr/>
                    <a:lstStyle/>
                    <a:p>
                      <a:pPr algn="r" fontAlgn="b"/>
                      <a:r>
                        <a:rPr lang="es-ES" sz="800" b="0" i="0" u="none" strike="noStrike" dirty="0">
                          <a:solidFill>
                            <a:srgbClr val="000000"/>
                          </a:solidFill>
                          <a:effectLst/>
                          <a:latin typeface="Calibri"/>
                        </a:rPr>
                        <a:t>3</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69000"/>
                      </a:schemeClr>
                    </a:solidFill>
                  </a:tcPr>
                </a:tc>
              </a:tr>
              <a:tr h="146198">
                <a:tc>
                  <a:txBody>
                    <a:bodyPr/>
                    <a:lstStyle/>
                    <a:p>
                      <a:pPr algn="l" fontAlgn="b"/>
                      <a:r>
                        <a:rPr lang="es-ES" sz="800" b="0" i="0" u="none" strike="noStrike" dirty="0">
                          <a:solidFill>
                            <a:srgbClr val="000000"/>
                          </a:solidFill>
                          <a:effectLst/>
                          <a:latin typeface="Calibri"/>
                        </a:rPr>
                        <a:t>Corporación de Derecho Público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alpha val="29000"/>
                      </a:schemeClr>
                    </a:solidFill>
                  </a:tcPr>
                </a:tc>
                <a:tc>
                  <a:txBody>
                    <a:bodyPr/>
                    <a:lstStyle/>
                    <a:p>
                      <a:pPr algn="r" fontAlgn="b"/>
                      <a:r>
                        <a:rPr lang="es-ES" sz="800" b="0" i="0" u="none" strike="noStrike" dirty="0">
                          <a:solidFill>
                            <a:srgbClr val="000000"/>
                          </a:solidFill>
                          <a:effectLst/>
                          <a:latin typeface="Calibri"/>
                        </a:rPr>
                        <a:t>5.193.977,00 €</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70000"/>
                      </a:schemeClr>
                    </a:solidFill>
                  </a:tcPr>
                </a:tc>
                <a:tc>
                  <a:txBody>
                    <a:bodyPr/>
                    <a:lstStyle/>
                    <a:p>
                      <a:pPr algn="r" fontAlgn="b"/>
                      <a:r>
                        <a:rPr lang="es-ES" sz="800" b="0" i="0" u="none" strike="noStrike" dirty="0">
                          <a:solidFill>
                            <a:srgbClr val="000000"/>
                          </a:solidFill>
                          <a:effectLst/>
                          <a:latin typeface="Calibri"/>
                        </a:rPr>
                        <a:t>68</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69000"/>
                      </a:schemeClr>
                    </a:solidFill>
                  </a:tcPr>
                </a:tc>
              </a:tr>
              <a:tr h="146198">
                <a:tc>
                  <a:txBody>
                    <a:bodyPr/>
                    <a:lstStyle/>
                    <a:p>
                      <a:pPr algn="l" fontAlgn="b"/>
                      <a:r>
                        <a:rPr lang="es-ES" sz="800" b="0" i="0" u="none" strike="noStrike" dirty="0">
                          <a:solidFill>
                            <a:srgbClr val="000000"/>
                          </a:solidFill>
                          <a:effectLst/>
                          <a:latin typeface="Calibri"/>
                        </a:rPr>
                        <a:t>Ente de la Administración de Justicia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alpha val="29000"/>
                      </a:schemeClr>
                    </a:solidFill>
                  </a:tcPr>
                </a:tc>
                <a:tc>
                  <a:txBody>
                    <a:bodyPr/>
                    <a:lstStyle/>
                    <a:p>
                      <a:pPr algn="r" fontAlgn="b"/>
                      <a:r>
                        <a:rPr lang="es-ES" sz="800" b="0" i="0" u="none" strike="noStrike" dirty="0">
                          <a:solidFill>
                            <a:srgbClr val="000000"/>
                          </a:solidFill>
                          <a:effectLst/>
                          <a:latin typeface="Calibri"/>
                        </a:rPr>
                        <a:t>0,00 €</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70000"/>
                      </a:schemeClr>
                    </a:solidFill>
                  </a:tcPr>
                </a:tc>
                <a:tc>
                  <a:txBody>
                    <a:bodyPr/>
                    <a:lstStyle/>
                    <a:p>
                      <a:pPr algn="r" fontAlgn="b"/>
                      <a:r>
                        <a:rPr lang="es-ES" sz="800" b="0" i="0" u="none" strike="noStrike" dirty="0">
                          <a:solidFill>
                            <a:srgbClr val="000000"/>
                          </a:solidFill>
                          <a:effectLst/>
                          <a:latin typeface="Calibri"/>
                        </a:rPr>
                        <a:t>2</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69000"/>
                      </a:schemeClr>
                    </a:solidFill>
                  </a:tcPr>
                </a:tc>
              </a:tr>
              <a:tr h="146198">
                <a:tc>
                  <a:txBody>
                    <a:bodyPr/>
                    <a:lstStyle/>
                    <a:p>
                      <a:pPr algn="l" fontAlgn="b"/>
                      <a:r>
                        <a:rPr lang="es-ES" sz="800" b="0" i="0" u="none" strike="noStrike" dirty="0">
                          <a:solidFill>
                            <a:srgbClr val="000000"/>
                          </a:solidFill>
                          <a:effectLst/>
                          <a:latin typeface="Calibri"/>
                        </a:rPr>
                        <a:t>Entidad local</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alpha val="29000"/>
                      </a:schemeClr>
                    </a:solidFill>
                  </a:tcPr>
                </a:tc>
                <a:tc>
                  <a:txBody>
                    <a:bodyPr/>
                    <a:lstStyle/>
                    <a:p>
                      <a:pPr algn="r" fontAlgn="b"/>
                      <a:r>
                        <a:rPr lang="es-ES" sz="800" b="0" i="0" u="none" strike="noStrike" dirty="0">
                          <a:solidFill>
                            <a:srgbClr val="000000"/>
                          </a:solidFill>
                          <a:effectLst/>
                          <a:latin typeface="Calibri"/>
                        </a:rPr>
                        <a:t>63.030.037,52 €</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70000"/>
                      </a:schemeClr>
                    </a:solidFill>
                  </a:tcPr>
                </a:tc>
                <a:tc>
                  <a:txBody>
                    <a:bodyPr/>
                    <a:lstStyle/>
                    <a:p>
                      <a:pPr algn="r" fontAlgn="b"/>
                      <a:r>
                        <a:rPr lang="es-ES" sz="800" b="0" i="0" u="none" strike="noStrike" dirty="0">
                          <a:solidFill>
                            <a:srgbClr val="000000"/>
                          </a:solidFill>
                          <a:effectLst/>
                          <a:latin typeface="Calibri"/>
                        </a:rPr>
                        <a:t>207</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69000"/>
                      </a:schemeClr>
                    </a:solidFill>
                  </a:tcPr>
                </a:tc>
              </a:tr>
              <a:tr h="146198">
                <a:tc>
                  <a:txBody>
                    <a:bodyPr/>
                    <a:lstStyle/>
                    <a:p>
                      <a:pPr algn="l" fontAlgn="b"/>
                      <a:r>
                        <a:rPr lang="es-ES" sz="800" b="0" i="0" u="none" strike="noStrike">
                          <a:solidFill>
                            <a:srgbClr val="000000"/>
                          </a:solidFill>
                          <a:effectLst/>
                          <a:latin typeface="Calibri"/>
                        </a:rPr>
                        <a:t>Entidad Pública Empresarial</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alpha val="29000"/>
                      </a:schemeClr>
                    </a:solidFill>
                  </a:tcPr>
                </a:tc>
                <a:tc>
                  <a:txBody>
                    <a:bodyPr/>
                    <a:lstStyle/>
                    <a:p>
                      <a:pPr algn="r" fontAlgn="b"/>
                      <a:r>
                        <a:rPr lang="es-ES" sz="800" b="0" i="0" u="none" strike="noStrike" dirty="0">
                          <a:solidFill>
                            <a:srgbClr val="000000"/>
                          </a:solidFill>
                          <a:effectLst/>
                          <a:latin typeface="Calibri"/>
                        </a:rPr>
                        <a:t>212.071.746,60 €</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70000"/>
                      </a:schemeClr>
                    </a:solidFill>
                  </a:tcPr>
                </a:tc>
                <a:tc>
                  <a:txBody>
                    <a:bodyPr/>
                    <a:lstStyle/>
                    <a:p>
                      <a:pPr algn="r" fontAlgn="b"/>
                      <a:r>
                        <a:rPr lang="es-ES" sz="800" b="0" i="0" u="none" strike="noStrike" dirty="0">
                          <a:solidFill>
                            <a:srgbClr val="000000"/>
                          </a:solidFill>
                          <a:effectLst/>
                          <a:latin typeface="Calibri"/>
                        </a:rPr>
                        <a:t>75</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69000"/>
                      </a:schemeClr>
                    </a:solidFill>
                  </a:tcPr>
                </a:tc>
              </a:tr>
              <a:tr h="146198">
                <a:tc>
                  <a:txBody>
                    <a:bodyPr/>
                    <a:lstStyle/>
                    <a:p>
                      <a:pPr algn="l" fontAlgn="b"/>
                      <a:r>
                        <a:rPr lang="es-ES" sz="800" b="0" i="0" u="none" strike="noStrike">
                          <a:solidFill>
                            <a:srgbClr val="000000"/>
                          </a:solidFill>
                          <a:effectLst/>
                          <a:latin typeface="Calibri"/>
                        </a:rPr>
                        <a:t>Entidades gestoras y servicios comunes de la Seguridad Social</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alpha val="29000"/>
                      </a:schemeClr>
                    </a:solidFill>
                  </a:tcPr>
                </a:tc>
                <a:tc>
                  <a:txBody>
                    <a:bodyPr/>
                    <a:lstStyle/>
                    <a:p>
                      <a:pPr algn="r" fontAlgn="b"/>
                      <a:r>
                        <a:rPr lang="es-ES" sz="800" b="0" i="0" u="none" strike="noStrike" dirty="0">
                          <a:solidFill>
                            <a:srgbClr val="000000"/>
                          </a:solidFill>
                          <a:effectLst/>
                          <a:latin typeface="Calibri"/>
                        </a:rPr>
                        <a:t>1.300.000,00 €</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70000"/>
                      </a:schemeClr>
                    </a:solidFill>
                  </a:tcPr>
                </a:tc>
                <a:tc>
                  <a:txBody>
                    <a:bodyPr/>
                    <a:lstStyle/>
                    <a:p>
                      <a:pPr algn="r" fontAlgn="b"/>
                      <a:r>
                        <a:rPr lang="es-ES" sz="800" b="0" i="0" u="none" strike="noStrike" dirty="0">
                          <a:solidFill>
                            <a:srgbClr val="000000"/>
                          </a:solidFill>
                          <a:effectLst/>
                          <a:latin typeface="Calibri"/>
                        </a:rPr>
                        <a:t>2</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69000"/>
                      </a:schemeClr>
                    </a:solidFill>
                  </a:tcPr>
                </a:tc>
              </a:tr>
              <a:tr h="146198">
                <a:tc>
                  <a:txBody>
                    <a:bodyPr/>
                    <a:lstStyle/>
                    <a:p>
                      <a:pPr algn="l" fontAlgn="b"/>
                      <a:r>
                        <a:rPr lang="es-ES" sz="800" b="0" i="0" u="none" strike="noStrike">
                          <a:solidFill>
                            <a:srgbClr val="000000"/>
                          </a:solidFill>
                          <a:effectLst/>
                          <a:latin typeface="Calibri"/>
                        </a:rPr>
                        <a:t>Entidades vinculadas o dependientes de una Comunidad Autónoma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alpha val="29000"/>
                      </a:schemeClr>
                    </a:solidFill>
                  </a:tcPr>
                </a:tc>
                <a:tc>
                  <a:txBody>
                    <a:bodyPr/>
                    <a:lstStyle/>
                    <a:p>
                      <a:pPr algn="r" fontAlgn="b"/>
                      <a:r>
                        <a:rPr lang="es-ES" sz="800" b="0" i="0" u="none" strike="noStrike" dirty="0">
                          <a:solidFill>
                            <a:srgbClr val="000000"/>
                          </a:solidFill>
                          <a:effectLst/>
                          <a:latin typeface="Calibri"/>
                        </a:rPr>
                        <a:t>4.479.602,71 €</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70000"/>
                      </a:schemeClr>
                    </a:solidFill>
                  </a:tcPr>
                </a:tc>
                <a:tc>
                  <a:txBody>
                    <a:bodyPr/>
                    <a:lstStyle/>
                    <a:p>
                      <a:pPr algn="r" fontAlgn="b"/>
                      <a:r>
                        <a:rPr lang="es-ES" sz="800" b="0" i="0" u="none" strike="noStrike" dirty="0">
                          <a:solidFill>
                            <a:srgbClr val="000000"/>
                          </a:solidFill>
                          <a:effectLst/>
                          <a:latin typeface="Calibri"/>
                        </a:rPr>
                        <a:t>52</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69000"/>
                      </a:schemeClr>
                    </a:solidFill>
                  </a:tcPr>
                </a:tc>
              </a:tr>
              <a:tr h="146198">
                <a:tc>
                  <a:txBody>
                    <a:bodyPr/>
                    <a:lstStyle/>
                    <a:p>
                      <a:pPr algn="l" fontAlgn="b"/>
                      <a:r>
                        <a:rPr lang="es-ES" sz="800" b="0" i="0" u="none" strike="noStrike">
                          <a:solidFill>
                            <a:srgbClr val="000000"/>
                          </a:solidFill>
                          <a:effectLst/>
                          <a:latin typeface="Calibri"/>
                        </a:rPr>
                        <a:t>Entidades vinculadas o dependientes de una Entidad Local</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alpha val="29000"/>
                      </a:schemeClr>
                    </a:solidFill>
                  </a:tcPr>
                </a:tc>
                <a:tc>
                  <a:txBody>
                    <a:bodyPr/>
                    <a:lstStyle/>
                    <a:p>
                      <a:pPr algn="r" fontAlgn="b"/>
                      <a:r>
                        <a:rPr lang="es-ES" sz="800" b="0" i="0" u="none" strike="noStrike" dirty="0">
                          <a:solidFill>
                            <a:srgbClr val="000000"/>
                          </a:solidFill>
                          <a:effectLst/>
                          <a:latin typeface="Calibri"/>
                        </a:rPr>
                        <a:t>665.512,71 €</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70000"/>
                      </a:schemeClr>
                    </a:solidFill>
                  </a:tcPr>
                </a:tc>
                <a:tc>
                  <a:txBody>
                    <a:bodyPr/>
                    <a:lstStyle/>
                    <a:p>
                      <a:pPr algn="r" fontAlgn="b"/>
                      <a:r>
                        <a:rPr lang="es-ES" sz="800" b="0" i="0" u="none" strike="noStrike" dirty="0">
                          <a:solidFill>
                            <a:srgbClr val="000000"/>
                          </a:solidFill>
                          <a:effectLst/>
                          <a:latin typeface="Calibri"/>
                        </a:rPr>
                        <a:t>13</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69000"/>
                      </a:schemeClr>
                    </a:solidFill>
                  </a:tcPr>
                </a:tc>
              </a:tr>
              <a:tr h="146198">
                <a:tc>
                  <a:txBody>
                    <a:bodyPr/>
                    <a:lstStyle/>
                    <a:p>
                      <a:pPr algn="l" fontAlgn="b"/>
                      <a:r>
                        <a:rPr lang="es-ES" sz="800" b="0" i="0" u="none" strike="noStrike">
                          <a:solidFill>
                            <a:srgbClr val="000000"/>
                          </a:solidFill>
                          <a:effectLst/>
                          <a:latin typeface="Calibri"/>
                        </a:rPr>
                        <a:t>Fundaciones del Sector Público Estatal</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alpha val="29000"/>
                      </a:schemeClr>
                    </a:solidFill>
                  </a:tcPr>
                </a:tc>
                <a:tc>
                  <a:txBody>
                    <a:bodyPr/>
                    <a:lstStyle/>
                    <a:p>
                      <a:pPr algn="r" fontAlgn="b"/>
                      <a:r>
                        <a:rPr lang="es-ES" sz="800" b="0" i="0" u="none" strike="noStrike" dirty="0">
                          <a:solidFill>
                            <a:srgbClr val="000000"/>
                          </a:solidFill>
                          <a:effectLst/>
                          <a:latin typeface="Calibri"/>
                        </a:rPr>
                        <a:t>6.093.392,85 €</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70000"/>
                      </a:schemeClr>
                    </a:solidFill>
                  </a:tcPr>
                </a:tc>
                <a:tc>
                  <a:txBody>
                    <a:bodyPr/>
                    <a:lstStyle/>
                    <a:p>
                      <a:pPr algn="r" fontAlgn="b"/>
                      <a:r>
                        <a:rPr lang="es-ES" sz="800" b="0" i="0" u="none" strike="noStrike" dirty="0">
                          <a:solidFill>
                            <a:srgbClr val="000000"/>
                          </a:solidFill>
                          <a:effectLst/>
                          <a:latin typeface="Calibri"/>
                        </a:rPr>
                        <a:t>48</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69000"/>
                      </a:schemeClr>
                    </a:solidFill>
                  </a:tcPr>
                </a:tc>
              </a:tr>
              <a:tr h="146198">
                <a:tc>
                  <a:txBody>
                    <a:bodyPr/>
                    <a:lstStyle/>
                    <a:p>
                      <a:pPr algn="l" fontAlgn="b"/>
                      <a:r>
                        <a:rPr lang="es-ES" sz="800" b="0" i="0" u="none" strike="noStrike">
                          <a:solidFill>
                            <a:srgbClr val="000000"/>
                          </a:solidFill>
                          <a:effectLst/>
                          <a:latin typeface="Calibri"/>
                        </a:rPr>
                        <a:t>Ministerio o Ente del Sector Público Administrativo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alpha val="29000"/>
                      </a:schemeClr>
                    </a:solidFill>
                  </a:tcPr>
                </a:tc>
                <a:tc>
                  <a:txBody>
                    <a:bodyPr/>
                    <a:lstStyle/>
                    <a:p>
                      <a:pPr algn="r" fontAlgn="b"/>
                      <a:r>
                        <a:rPr lang="es-ES" sz="800" b="0" i="0" u="none" strike="noStrike" dirty="0">
                          <a:solidFill>
                            <a:srgbClr val="000000"/>
                          </a:solidFill>
                          <a:effectLst/>
                          <a:latin typeface="Calibri"/>
                        </a:rPr>
                        <a:t>84.885.093,21 €</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70000"/>
                      </a:schemeClr>
                    </a:solidFill>
                  </a:tcPr>
                </a:tc>
                <a:tc>
                  <a:txBody>
                    <a:bodyPr/>
                    <a:lstStyle/>
                    <a:p>
                      <a:pPr algn="r" fontAlgn="b"/>
                      <a:r>
                        <a:rPr lang="es-ES" sz="800" b="0" i="0" u="none" strike="noStrike" dirty="0">
                          <a:solidFill>
                            <a:srgbClr val="000000"/>
                          </a:solidFill>
                          <a:effectLst/>
                          <a:latin typeface="Calibri"/>
                        </a:rPr>
                        <a:t>69</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69000"/>
                      </a:schemeClr>
                    </a:solidFill>
                  </a:tcPr>
                </a:tc>
              </a:tr>
              <a:tr h="146198">
                <a:tc>
                  <a:txBody>
                    <a:bodyPr/>
                    <a:lstStyle/>
                    <a:p>
                      <a:pPr algn="l" fontAlgn="b"/>
                      <a:r>
                        <a:rPr lang="es-ES" sz="800" b="0" i="0" u="none" strike="noStrike">
                          <a:solidFill>
                            <a:srgbClr val="000000"/>
                          </a:solidFill>
                          <a:effectLst/>
                          <a:latin typeface="Calibri"/>
                        </a:rPr>
                        <a:t>Organismo autónomo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alpha val="29000"/>
                      </a:schemeClr>
                    </a:solidFill>
                  </a:tcPr>
                </a:tc>
                <a:tc>
                  <a:txBody>
                    <a:bodyPr/>
                    <a:lstStyle/>
                    <a:p>
                      <a:pPr algn="r" fontAlgn="b"/>
                      <a:r>
                        <a:rPr lang="es-ES" sz="800" b="0" i="0" u="none" strike="noStrike" dirty="0">
                          <a:solidFill>
                            <a:srgbClr val="000000"/>
                          </a:solidFill>
                          <a:effectLst/>
                          <a:latin typeface="Calibri"/>
                        </a:rPr>
                        <a:t>3.586.509,62 €</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70000"/>
                      </a:schemeClr>
                    </a:solidFill>
                  </a:tcPr>
                </a:tc>
                <a:tc>
                  <a:txBody>
                    <a:bodyPr/>
                    <a:lstStyle/>
                    <a:p>
                      <a:pPr algn="r" fontAlgn="b"/>
                      <a:r>
                        <a:rPr lang="es-ES" sz="800" b="0" i="0" u="none" strike="noStrike" dirty="0">
                          <a:solidFill>
                            <a:srgbClr val="000000"/>
                          </a:solidFill>
                          <a:effectLst/>
                          <a:latin typeface="Calibri"/>
                        </a:rPr>
                        <a:t>71</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69000"/>
                      </a:schemeClr>
                    </a:solidFill>
                  </a:tcPr>
                </a:tc>
              </a:tr>
              <a:tr h="146198">
                <a:tc>
                  <a:txBody>
                    <a:bodyPr/>
                    <a:lstStyle/>
                    <a:p>
                      <a:pPr algn="l" fontAlgn="b"/>
                      <a:r>
                        <a:rPr lang="es-ES" sz="800" b="0" i="0" u="none" strike="noStrike">
                          <a:solidFill>
                            <a:srgbClr val="000000"/>
                          </a:solidFill>
                          <a:effectLst/>
                          <a:latin typeface="Calibri"/>
                        </a:rPr>
                        <a:t>Órgano Constitucional o Independiente</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alpha val="29000"/>
                      </a:schemeClr>
                    </a:solidFill>
                  </a:tcPr>
                </a:tc>
                <a:tc>
                  <a:txBody>
                    <a:bodyPr/>
                    <a:lstStyle/>
                    <a:p>
                      <a:pPr algn="r" fontAlgn="b"/>
                      <a:r>
                        <a:rPr lang="es-ES" sz="800" b="0" i="0" u="none" strike="noStrike" dirty="0">
                          <a:solidFill>
                            <a:srgbClr val="000000"/>
                          </a:solidFill>
                          <a:effectLst/>
                          <a:latin typeface="Calibri"/>
                        </a:rPr>
                        <a:t>81.857,44 €</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70000"/>
                      </a:schemeClr>
                    </a:solidFill>
                  </a:tcPr>
                </a:tc>
                <a:tc>
                  <a:txBody>
                    <a:bodyPr/>
                    <a:lstStyle/>
                    <a:p>
                      <a:pPr algn="r" fontAlgn="b"/>
                      <a:r>
                        <a:rPr lang="es-ES" sz="800" b="0" i="0" u="none" strike="noStrike" dirty="0">
                          <a:solidFill>
                            <a:srgbClr val="000000"/>
                          </a:solidFill>
                          <a:effectLst/>
                          <a:latin typeface="Calibri"/>
                        </a:rPr>
                        <a:t>4</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69000"/>
                      </a:schemeClr>
                    </a:solidFill>
                  </a:tcPr>
                </a:tc>
              </a:tr>
              <a:tr h="146198">
                <a:tc>
                  <a:txBody>
                    <a:bodyPr/>
                    <a:lstStyle/>
                    <a:p>
                      <a:pPr algn="l" fontAlgn="b"/>
                      <a:r>
                        <a:rPr lang="es-ES" sz="800" b="0" i="0" u="none" strike="noStrike">
                          <a:solidFill>
                            <a:srgbClr val="000000"/>
                          </a:solidFill>
                          <a:effectLst/>
                          <a:latin typeface="Calibri"/>
                        </a:rPr>
                        <a:t>Otras Entidades estatales de Derecho Público</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alpha val="29000"/>
                      </a:schemeClr>
                    </a:solidFill>
                  </a:tcPr>
                </a:tc>
                <a:tc>
                  <a:txBody>
                    <a:bodyPr/>
                    <a:lstStyle/>
                    <a:p>
                      <a:pPr algn="r" fontAlgn="b"/>
                      <a:r>
                        <a:rPr lang="es-ES" sz="800" b="0" i="0" u="none" strike="noStrike" dirty="0">
                          <a:solidFill>
                            <a:srgbClr val="000000"/>
                          </a:solidFill>
                          <a:effectLst/>
                          <a:latin typeface="Calibri"/>
                        </a:rPr>
                        <a:t>17.320.474,16 €</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70000"/>
                      </a:schemeClr>
                    </a:solidFill>
                  </a:tcPr>
                </a:tc>
                <a:tc>
                  <a:txBody>
                    <a:bodyPr/>
                    <a:lstStyle/>
                    <a:p>
                      <a:pPr algn="r" fontAlgn="b"/>
                      <a:r>
                        <a:rPr lang="es-ES" sz="800" b="0" i="0" u="none" strike="noStrike" dirty="0">
                          <a:solidFill>
                            <a:srgbClr val="000000"/>
                          </a:solidFill>
                          <a:effectLst/>
                          <a:latin typeface="Calibri"/>
                        </a:rPr>
                        <a:t>45</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69000"/>
                      </a:schemeClr>
                    </a:solidFill>
                  </a:tcPr>
                </a:tc>
              </a:tr>
              <a:tr h="146198">
                <a:tc>
                  <a:txBody>
                    <a:bodyPr/>
                    <a:lstStyle/>
                    <a:p>
                      <a:pPr algn="l" fontAlgn="b"/>
                      <a:r>
                        <a:rPr lang="es-ES" sz="800" b="0" i="0" u="none" strike="noStrike">
                          <a:solidFill>
                            <a:srgbClr val="000000"/>
                          </a:solidFill>
                          <a:effectLst/>
                          <a:latin typeface="Calibri"/>
                        </a:rPr>
                        <a:t>Persona física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alpha val="29000"/>
                      </a:schemeClr>
                    </a:solidFill>
                  </a:tcPr>
                </a:tc>
                <a:tc>
                  <a:txBody>
                    <a:bodyPr/>
                    <a:lstStyle/>
                    <a:p>
                      <a:pPr algn="r" fontAlgn="b"/>
                      <a:r>
                        <a:rPr lang="es-ES" sz="800" b="0" i="0" u="none" strike="noStrike" dirty="0">
                          <a:solidFill>
                            <a:srgbClr val="000000"/>
                          </a:solidFill>
                          <a:effectLst/>
                          <a:latin typeface="Calibri"/>
                        </a:rPr>
                        <a:t>0,00 €</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70000"/>
                      </a:schemeClr>
                    </a:solidFill>
                  </a:tcPr>
                </a:tc>
                <a:tc>
                  <a:txBody>
                    <a:bodyPr/>
                    <a:lstStyle/>
                    <a:p>
                      <a:pPr algn="r" fontAlgn="b"/>
                      <a:r>
                        <a:rPr lang="es-ES" sz="800" b="0" i="0" u="none" strike="noStrike" dirty="0">
                          <a:solidFill>
                            <a:srgbClr val="000000"/>
                          </a:solidFill>
                          <a:effectLst/>
                          <a:latin typeface="Calibri"/>
                        </a:rPr>
                        <a:t>9</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69000"/>
                      </a:schemeClr>
                    </a:solidFill>
                  </a:tcPr>
                </a:tc>
              </a:tr>
              <a:tr h="146198">
                <a:tc>
                  <a:txBody>
                    <a:bodyPr/>
                    <a:lstStyle/>
                    <a:p>
                      <a:pPr algn="l" fontAlgn="b"/>
                      <a:r>
                        <a:rPr lang="es-ES" sz="800" b="0" i="0" u="none" strike="noStrike">
                          <a:solidFill>
                            <a:srgbClr val="000000"/>
                          </a:solidFill>
                          <a:effectLst/>
                          <a:latin typeface="Calibri"/>
                        </a:rPr>
                        <a:t>Persona Jurídica Privada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alpha val="29000"/>
                      </a:schemeClr>
                    </a:solidFill>
                  </a:tcPr>
                </a:tc>
                <a:tc>
                  <a:txBody>
                    <a:bodyPr/>
                    <a:lstStyle/>
                    <a:p>
                      <a:pPr algn="r" fontAlgn="b"/>
                      <a:r>
                        <a:rPr lang="es-ES" sz="800" b="0" i="0" u="none" strike="noStrike" dirty="0">
                          <a:solidFill>
                            <a:srgbClr val="000000"/>
                          </a:solidFill>
                          <a:effectLst/>
                          <a:latin typeface="Calibri"/>
                        </a:rPr>
                        <a:t>3.853.473,65 €</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70000"/>
                      </a:schemeClr>
                    </a:solidFill>
                  </a:tcPr>
                </a:tc>
                <a:tc>
                  <a:txBody>
                    <a:bodyPr/>
                    <a:lstStyle/>
                    <a:p>
                      <a:pPr algn="r" fontAlgn="b"/>
                      <a:r>
                        <a:rPr lang="es-ES" sz="800" b="0" i="0" u="none" strike="noStrike" dirty="0">
                          <a:solidFill>
                            <a:srgbClr val="000000"/>
                          </a:solidFill>
                          <a:effectLst/>
                          <a:latin typeface="Calibri"/>
                        </a:rPr>
                        <a:t>202</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69000"/>
                      </a:schemeClr>
                    </a:solidFill>
                  </a:tcPr>
                </a:tc>
              </a:tr>
              <a:tr h="146198">
                <a:tc>
                  <a:txBody>
                    <a:bodyPr/>
                    <a:lstStyle/>
                    <a:p>
                      <a:pPr algn="l" fontAlgn="b"/>
                      <a:r>
                        <a:rPr lang="es-ES" sz="800" b="0" i="0" u="none" strike="noStrike">
                          <a:solidFill>
                            <a:srgbClr val="000000"/>
                          </a:solidFill>
                          <a:effectLst/>
                          <a:latin typeface="Calibri"/>
                        </a:rPr>
                        <a:t>Sociedad Mercantil con participación mayoritaria del SPE </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alpha val="29000"/>
                      </a:schemeClr>
                    </a:solidFill>
                  </a:tcPr>
                </a:tc>
                <a:tc>
                  <a:txBody>
                    <a:bodyPr/>
                    <a:lstStyle/>
                    <a:p>
                      <a:pPr algn="r" fontAlgn="b"/>
                      <a:r>
                        <a:rPr lang="es-ES" sz="800" b="0" i="0" u="none" strike="noStrike" dirty="0">
                          <a:solidFill>
                            <a:srgbClr val="000000"/>
                          </a:solidFill>
                          <a:effectLst/>
                          <a:latin typeface="Calibri"/>
                        </a:rPr>
                        <a:t>4.073.464,86 €</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70000"/>
                      </a:schemeClr>
                    </a:solidFill>
                  </a:tcPr>
                </a:tc>
                <a:tc>
                  <a:txBody>
                    <a:bodyPr/>
                    <a:lstStyle/>
                    <a:p>
                      <a:pPr algn="r" fontAlgn="b"/>
                      <a:r>
                        <a:rPr lang="es-ES" sz="800" b="0" i="0" u="none" strike="noStrike" dirty="0">
                          <a:solidFill>
                            <a:srgbClr val="000000"/>
                          </a:solidFill>
                          <a:effectLst/>
                          <a:latin typeface="Calibri"/>
                        </a:rPr>
                        <a:t>12</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69000"/>
                      </a:schemeClr>
                    </a:solidFill>
                  </a:tcPr>
                </a:tc>
              </a:tr>
              <a:tr h="146198">
                <a:tc>
                  <a:txBody>
                    <a:bodyPr/>
                    <a:lstStyle/>
                    <a:p>
                      <a:pPr algn="l" fontAlgn="b"/>
                      <a:r>
                        <a:rPr lang="es-ES" sz="800" b="0" i="0" u="none" strike="noStrike">
                          <a:solidFill>
                            <a:srgbClr val="000000"/>
                          </a:solidFill>
                          <a:effectLst/>
                          <a:latin typeface="Calibri"/>
                        </a:rPr>
                        <a:t>Sociedad mercantil estatal</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alpha val="29000"/>
                      </a:schemeClr>
                    </a:solidFill>
                  </a:tcPr>
                </a:tc>
                <a:tc>
                  <a:txBody>
                    <a:bodyPr/>
                    <a:lstStyle/>
                    <a:p>
                      <a:pPr algn="r" fontAlgn="b"/>
                      <a:r>
                        <a:rPr lang="es-ES" sz="800" b="0" i="0" u="none" strike="noStrike" dirty="0">
                          <a:solidFill>
                            <a:srgbClr val="000000"/>
                          </a:solidFill>
                          <a:effectLst/>
                          <a:latin typeface="Calibri"/>
                        </a:rPr>
                        <a:t>795.309.361,12 €</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70000"/>
                      </a:schemeClr>
                    </a:solidFill>
                  </a:tcPr>
                </a:tc>
                <a:tc>
                  <a:txBody>
                    <a:bodyPr/>
                    <a:lstStyle/>
                    <a:p>
                      <a:pPr algn="r" fontAlgn="b"/>
                      <a:r>
                        <a:rPr lang="es-ES" sz="800" b="0" i="0" u="none" strike="noStrike" dirty="0">
                          <a:solidFill>
                            <a:srgbClr val="000000"/>
                          </a:solidFill>
                          <a:effectLst/>
                          <a:latin typeface="Calibri"/>
                        </a:rPr>
                        <a:t>368</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69000"/>
                      </a:schemeClr>
                    </a:solidFill>
                  </a:tcPr>
                </a:tc>
              </a:tr>
              <a:tr h="146198">
                <a:tc>
                  <a:txBody>
                    <a:bodyPr/>
                    <a:lstStyle/>
                    <a:p>
                      <a:pPr algn="l" fontAlgn="b"/>
                      <a:r>
                        <a:rPr lang="es-ES" sz="800" b="0" i="0" u="none" strike="noStrike">
                          <a:solidFill>
                            <a:srgbClr val="000000"/>
                          </a:solidFill>
                          <a:effectLst/>
                          <a:latin typeface="Calibri"/>
                        </a:rPr>
                        <a:t>Sujeto de derecho privado no vinculado a las Administraciones Públicas</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alpha val="29000"/>
                      </a:schemeClr>
                    </a:solidFill>
                  </a:tcPr>
                </a:tc>
                <a:tc>
                  <a:txBody>
                    <a:bodyPr/>
                    <a:lstStyle/>
                    <a:p>
                      <a:pPr algn="r" fontAlgn="b"/>
                      <a:r>
                        <a:rPr lang="es-ES" sz="800" b="0" i="0" u="none" strike="noStrike" dirty="0">
                          <a:solidFill>
                            <a:srgbClr val="000000"/>
                          </a:solidFill>
                          <a:effectLst/>
                          <a:latin typeface="Calibri"/>
                        </a:rPr>
                        <a:t>5.973.035.322,53 €</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70000"/>
                      </a:schemeClr>
                    </a:solidFill>
                  </a:tcPr>
                </a:tc>
                <a:tc>
                  <a:txBody>
                    <a:bodyPr/>
                    <a:lstStyle/>
                    <a:p>
                      <a:pPr algn="r" fontAlgn="b"/>
                      <a:r>
                        <a:rPr lang="es-ES" sz="800" b="0" i="0" u="none" strike="noStrike" dirty="0">
                          <a:solidFill>
                            <a:srgbClr val="000000"/>
                          </a:solidFill>
                          <a:effectLst/>
                          <a:latin typeface="Calibri"/>
                        </a:rPr>
                        <a:t>790</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69000"/>
                      </a:schemeClr>
                    </a:solidFill>
                  </a:tcPr>
                </a:tc>
              </a:tr>
              <a:tr h="146198">
                <a:tc>
                  <a:txBody>
                    <a:bodyPr/>
                    <a:lstStyle/>
                    <a:p>
                      <a:pPr algn="l" fontAlgn="b"/>
                      <a:r>
                        <a:rPr lang="es-ES" sz="800" b="0" i="0" u="none" strike="noStrike">
                          <a:solidFill>
                            <a:srgbClr val="000000"/>
                          </a:solidFill>
                          <a:effectLst/>
                          <a:latin typeface="Calibri"/>
                        </a:rPr>
                        <a:t>Universidad Privada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alpha val="29000"/>
                      </a:schemeClr>
                    </a:solidFill>
                  </a:tcPr>
                </a:tc>
                <a:tc>
                  <a:txBody>
                    <a:bodyPr/>
                    <a:lstStyle/>
                    <a:p>
                      <a:pPr algn="r" fontAlgn="b"/>
                      <a:r>
                        <a:rPr lang="es-ES" sz="800" b="0" i="0" u="none" strike="noStrike" dirty="0">
                          <a:solidFill>
                            <a:srgbClr val="000000"/>
                          </a:solidFill>
                          <a:effectLst/>
                          <a:latin typeface="Calibri"/>
                        </a:rPr>
                        <a:t>552.344,16 €</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70000"/>
                      </a:schemeClr>
                    </a:solidFill>
                  </a:tcPr>
                </a:tc>
                <a:tc>
                  <a:txBody>
                    <a:bodyPr/>
                    <a:lstStyle/>
                    <a:p>
                      <a:pPr algn="r" fontAlgn="b"/>
                      <a:r>
                        <a:rPr lang="es-ES" sz="800" b="0" i="0" u="none" strike="noStrike" dirty="0">
                          <a:solidFill>
                            <a:srgbClr val="000000"/>
                          </a:solidFill>
                          <a:effectLst/>
                          <a:latin typeface="Calibri"/>
                        </a:rPr>
                        <a:t>49</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69000"/>
                      </a:schemeClr>
                    </a:solidFill>
                  </a:tcPr>
                </a:tc>
              </a:tr>
              <a:tr h="146198">
                <a:tc>
                  <a:txBody>
                    <a:bodyPr/>
                    <a:lstStyle/>
                    <a:p>
                      <a:pPr algn="l" fontAlgn="b"/>
                      <a:r>
                        <a:rPr lang="es-ES" sz="800" b="0" i="0" u="none" strike="noStrike">
                          <a:solidFill>
                            <a:srgbClr val="000000"/>
                          </a:solidFill>
                          <a:effectLst/>
                          <a:latin typeface="Calibri"/>
                        </a:rPr>
                        <a:t>Universidad pública autonómica</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alpha val="29000"/>
                      </a:schemeClr>
                    </a:solidFill>
                  </a:tcPr>
                </a:tc>
                <a:tc>
                  <a:txBody>
                    <a:bodyPr/>
                    <a:lstStyle/>
                    <a:p>
                      <a:pPr algn="r" fontAlgn="b"/>
                      <a:r>
                        <a:rPr lang="es-ES" sz="800" b="0" i="0" u="none" strike="noStrike" dirty="0">
                          <a:solidFill>
                            <a:srgbClr val="000000"/>
                          </a:solidFill>
                          <a:effectLst/>
                          <a:latin typeface="Calibri"/>
                        </a:rPr>
                        <a:t>9.021.517,68 €</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70000"/>
                      </a:schemeClr>
                    </a:solidFill>
                  </a:tcPr>
                </a:tc>
                <a:tc>
                  <a:txBody>
                    <a:bodyPr/>
                    <a:lstStyle/>
                    <a:p>
                      <a:pPr algn="r" fontAlgn="b"/>
                      <a:r>
                        <a:rPr lang="es-ES" sz="800" b="0" i="0" u="none" strike="noStrike" dirty="0">
                          <a:solidFill>
                            <a:srgbClr val="000000"/>
                          </a:solidFill>
                          <a:effectLst/>
                          <a:latin typeface="Calibri"/>
                        </a:rPr>
                        <a:t>243</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69000"/>
                      </a:schemeClr>
                    </a:solidFill>
                  </a:tcPr>
                </a:tc>
              </a:tr>
              <a:tr h="146198">
                <a:tc>
                  <a:txBody>
                    <a:bodyPr/>
                    <a:lstStyle/>
                    <a:p>
                      <a:pPr algn="l" fontAlgn="b"/>
                      <a:r>
                        <a:rPr lang="es-ES" sz="800" b="0" i="0" u="none" strike="noStrike" dirty="0">
                          <a:solidFill>
                            <a:srgbClr val="000000"/>
                          </a:solidFill>
                          <a:effectLst/>
                          <a:latin typeface="Calibri"/>
                        </a:rPr>
                        <a:t>Universidades públicas estatales</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alpha val="29000"/>
                      </a:schemeClr>
                    </a:solidFill>
                  </a:tcPr>
                </a:tc>
                <a:tc>
                  <a:txBody>
                    <a:bodyPr/>
                    <a:lstStyle/>
                    <a:p>
                      <a:pPr algn="r" fontAlgn="b"/>
                      <a:r>
                        <a:rPr lang="es-ES" sz="800" b="0" i="0" u="none" strike="noStrike" dirty="0">
                          <a:solidFill>
                            <a:srgbClr val="000000"/>
                          </a:solidFill>
                          <a:effectLst/>
                          <a:latin typeface="Calibri"/>
                        </a:rPr>
                        <a:t>9.111.060,64 €</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70000"/>
                      </a:schemeClr>
                    </a:solidFill>
                  </a:tcPr>
                </a:tc>
                <a:tc>
                  <a:txBody>
                    <a:bodyPr/>
                    <a:lstStyle/>
                    <a:p>
                      <a:pPr algn="r" fontAlgn="b"/>
                      <a:r>
                        <a:rPr lang="es-ES" sz="800" b="0" i="0" u="none" strike="noStrike" dirty="0" smtClean="0">
                          <a:solidFill>
                            <a:srgbClr val="000000"/>
                          </a:solidFill>
                          <a:effectLst/>
                          <a:latin typeface="Calibri"/>
                        </a:rPr>
                        <a:t>19</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69000"/>
                      </a:schemeClr>
                    </a:solidFill>
                  </a:tcPr>
                </a:tc>
              </a:tr>
              <a:tr h="146198">
                <a:tc>
                  <a:txBody>
                    <a:bodyPr/>
                    <a:lstStyle/>
                    <a:p>
                      <a:pPr algn="l" fontAlgn="b"/>
                      <a:r>
                        <a:rPr lang="es-ES" sz="800" b="0" i="0" u="none" strike="noStrike" dirty="0" smtClean="0">
                          <a:solidFill>
                            <a:srgbClr val="000000"/>
                          </a:solidFill>
                          <a:effectLst/>
                          <a:latin typeface="Calibri"/>
                        </a:rPr>
                        <a:t>Otros</a:t>
                      </a:r>
                      <a:endParaRPr lang="es-ES" sz="800" b="0" i="0" u="none" strike="noStrike" dirty="0">
                        <a:solidFill>
                          <a:srgbClr val="000000"/>
                        </a:solidFill>
                        <a:effectLst/>
                        <a:latin typeface="Calibri"/>
                      </a:endParaRP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alpha val="29000"/>
                      </a:schemeClr>
                    </a:solidFill>
                  </a:tcPr>
                </a:tc>
                <a:tc>
                  <a:txBody>
                    <a:bodyPr/>
                    <a:lstStyle/>
                    <a:p>
                      <a:pPr algn="r" fontAlgn="b"/>
                      <a:r>
                        <a:rPr lang="es-ES" sz="800" b="0" i="0" u="none" strike="noStrike" dirty="0">
                          <a:solidFill>
                            <a:srgbClr val="000000"/>
                          </a:solidFill>
                          <a:effectLst/>
                          <a:latin typeface="Calibri"/>
                        </a:rPr>
                        <a:t>726.430,40 €</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alpha val="70000"/>
                      </a:schemeClr>
                    </a:solidFill>
                  </a:tcPr>
                </a:tc>
                <a:tc>
                  <a:txBody>
                    <a:bodyPr/>
                    <a:lstStyle/>
                    <a:p>
                      <a:pPr algn="r" fontAlgn="b"/>
                      <a:r>
                        <a:rPr lang="es-ES" sz="800" b="0" i="0" u="none" strike="noStrike" dirty="0">
                          <a:solidFill>
                            <a:srgbClr val="000000"/>
                          </a:solidFill>
                          <a:effectLst/>
                          <a:latin typeface="Calibri"/>
                        </a:rPr>
                        <a:t>14</a:t>
                      </a:r>
                    </a:p>
                  </a:txBody>
                  <a:tcPr marL="5715" marR="5715" marT="571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69000"/>
                      </a:schemeClr>
                    </a:solidFill>
                  </a:tcPr>
                </a:tc>
              </a:tr>
              <a:tr h="146198">
                <a:tc>
                  <a:txBody>
                    <a:bodyPr/>
                    <a:lstStyle/>
                    <a:p>
                      <a:pPr algn="l" fontAlgn="b"/>
                      <a:r>
                        <a:rPr lang="es-ES" sz="800" b="1" i="0" u="none" strike="noStrike">
                          <a:solidFill>
                            <a:srgbClr val="000000"/>
                          </a:solidFill>
                          <a:effectLst/>
                          <a:latin typeface="Calibri"/>
                        </a:rPr>
                        <a:t>Total general</a:t>
                      </a:r>
                    </a:p>
                  </a:txBody>
                  <a:tcPr marL="5715" marR="5715" marT="5715" marB="0" anchor="b">
                    <a:lnL>
                      <a:noFill/>
                    </a:lnL>
                    <a:lnR>
                      <a:noFill/>
                    </a:lnR>
                    <a:lnT w="12700" cap="flat" cmpd="sng" algn="ctr">
                      <a:noFill/>
                      <a:prstDash val="solid"/>
                      <a:round/>
                      <a:headEnd type="none" w="med" len="med"/>
                      <a:tailEnd type="none" w="med" len="med"/>
                    </a:lnT>
                    <a:lnB>
                      <a:noFill/>
                    </a:lnB>
                    <a:solidFill>
                      <a:srgbClr val="DCE6F1"/>
                    </a:solidFill>
                  </a:tcPr>
                </a:tc>
                <a:tc>
                  <a:txBody>
                    <a:bodyPr/>
                    <a:lstStyle/>
                    <a:p>
                      <a:pPr algn="r" fontAlgn="b"/>
                      <a:r>
                        <a:rPr lang="es-ES" sz="800" b="1" i="0" u="none" strike="noStrike">
                          <a:solidFill>
                            <a:srgbClr val="000000"/>
                          </a:solidFill>
                          <a:effectLst/>
                          <a:latin typeface="Calibri"/>
                        </a:rPr>
                        <a:t>10.686.564.088,18 €</a:t>
                      </a:r>
                    </a:p>
                  </a:txBody>
                  <a:tcPr marL="5715" marR="5715" marT="5715" marB="0" anchor="b">
                    <a:lnL>
                      <a:noFill/>
                    </a:lnL>
                    <a:lnR>
                      <a:noFill/>
                    </a:lnR>
                    <a:lnT w="12700" cap="flat" cmpd="sng" algn="ctr">
                      <a:noFill/>
                      <a:prstDash val="solid"/>
                      <a:round/>
                      <a:headEnd type="none" w="med" len="med"/>
                      <a:tailEnd type="none" w="med" len="med"/>
                    </a:lnT>
                    <a:lnB>
                      <a:noFill/>
                    </a:lnB>
                    <a:solidFill>
                      <a:srgbClr val="DCE6F1"/>
                    </a:solidFill>
                  </a:tcPr>
                </a:tc>
                <a:tc>
                  <a:txBody>
                    <a:bodyPr/>
                    <a:lstStyle/>
                    <a:p>
                      <a:pPr algn="r" fontAlgn="b"/>
                      <a:r>
                        <a:rPr lang="es-ES" sz="800" b="1" i="0" u="none" strike="noStrike" dirty="0">
                          <a:solidFill>
                            <a:srgbClr val="000000"/>
                          </a:solidFill>
                          <a:effectLst/>
                          <a:latin typeface="Calibri"/>
                        </a:rPr>
                        <a:t>3091</a:t>
                      </a:r>
                    </a:p>
                  </a:txBody>
                  <a:tcPr marL="5715" marR="5715" marT="5715" marB="0" anchor="b">
                    <a:lnL>
                      <a:noFill/>
                    </a:lnL>
                    <a:lnR>
                      <a:noFill/>
                    </a:lnR>
                    <a:lnT w="12700" cap="flat" cmpd="sng" algn="ctr">
                      <a:noFill/>
                      <a:prstDash val="solid"/>
                      <a:round/>
                      <a:headEnd type="none" w="med" len="med"/>
                      <a:tailEnd type="none" w="med" len="med"/>
                    </a:lnT>
                    <a:lnB>
                      <a:noFill/>
                    </a:lnB>
                    <a:solidFill>
                      <a:srgbClr val="DCE6F1"/>
                    </a:solidFill>
                  </a:tcPr>
                </a:tc>
              </a:tr>
            </a:tbl>
          </a:graphicData>
        </a:graphic>
      </p:graphicFrame>
      <p:sp>
        <p:nvSpPr>
          <p:cNvPr id="3" name="2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AAC34F87-EF80-4AD4-84AE-DD51B0D0FB32}" type="slidenum">
              <a:rPr lang="es-ES" smtClean="0">
                <a:solidFill>
                  <a:prstClr val="black">
                    <a:tint val="75000"/>
                  </a:prstClr>
                </a:solidFill>
              </a:rPr>
              <a:pPr/>
              <a:t>17</a:t>
            </a:fld>
            <a:endParaRPr lang="es-ES">
              <a:solidFill>
                <a:prstClr val="black">
                  <a:tint val="75000"/>
                </a:prstClr>
              </a:solidFill>
            </a:endParaRPr>
          </a:p>
        </p:txBody>
      </p:sp>
      <p:sp>
        <p:nvSpPr>
          <p:cNvPr id="5" name="4 Título"/>
          <p:cNvSpPr>
            <a:spLocks noGrp="1"/>
          </p:cNvSpPr>
          <p:nvPr>
            <p:ph type="title"/>
          </p:nvPr>
        </p:nvSpPr>
        <p:spPr/>
        <p:txBody>
          <a:bodyPr>
            <a:normAutofit/>
          </a:bodyPr>
          <a:lstStyle/>
          <a:p>
            <a:r>
              <a:rPr lang="pt-BR" sz="1800" dirty="0" err="1">
                <a:solidFill>
                  <a:srgbClr val="464646"/>
                </a:solidFill>
                <a:latin typeface="Arial" pitchFamily="34" charset="0"/>
                <a:cs typeface="Arial" pitchFamily="34" charset="0"/>
              </a:rPr>
              <a:t>Convenios</a:t>
            </a:r>
            <a:r>
              <a:rPr lang="pt-BR" sz="1800" dirty="0">
                <a:solidFill>
                  <a:srgbClr val="464646"/>
                </a:solidFill>
                <a:latin typeface="Arial" pitchFamily="34" charset="0"/>
                <a:cs typeface="Arial" pitchFamily="34" charset="0"/>
              </a:rPr>
              <a:t> 2017 </a:t>
            </a:r>
            <a:r>
              <a:rPr lang="pt-BR" sz="1800" dirty="0" smtClean="0">
                <a:solidFill>
                  <a:srgbClr val="464646"/>
                </a:solidFill>
                <a:latin typeface="Arial" pitchFamily="34" charset="0"/>
                <a:cs typeface="Arial" pitchFamily="34" charset="0"/>
              </a:rPr>
              <a:t>por </a:t>
            </a:r>
            <a:r>
              <a:rPr lang="pt-BR" sz="1800" dirty="0">
                <a:solidFill>
                  <a:srgbClr val="464646"/>
                </a:solidFill>
                <a:latin typeface="Arial" pitchFamily="34" charset="0"/>
                <a:cs typeface="Arial" pitchFamily="34" charset="0"/>
              </a:rPr>
              <a:t>entidades participantes</a:t>
            </a:r>
            <a:endParaRPr lang="es-ES" sz="1800" dirty="0">
              <a:latin typeface="Arial" pitchFamily="34" charset="0"/>
              <a:cs typeface="Arial" pitchFamily="34" charset="0"/>
            </a:endParaRPr>
          </a:p>
        </p:txBody>
      </p:sp>
    </p:spTree>
    <p:extLst>
      <p:ext uri="{BB962C8B-B14F-4D97-AF65-F5344CB8AC3E}">
        <p14:creationId xmlns:p14="http://schemas.microsoft.com/office/powerpoint/2010/main" val="1369735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71600" y="1700808"/>
            <a:ext cx="7715200" cy="4525963"/>
          </a:xfrm>
        </p:spPr>
        <p:txBody>
          <a:bodyPr>
            <a:normAutofit/>
          </a:bodyPr>
          <a:lstStyle/>
          <a:p>
            <a:r>
              <a:rPr lang="es-ES" sz="1800" dirty="0" smtClean="0">
                <a:latin typeface="Arial" pitchFamily="34" charset="0"/>
                <a:cs typeface="Arial" pitchFamily="34" charset="0"/>
              </a:rPr>
              <a:t>Ejercicio de competencias propias</a:t>
            </a:r>
          </a:p>
          <a:p>
            <a:endParaRPr lang="es-ES" sz="1800" dirty="0" smtClean="0">
              <a:latin typeface="Arial" pitchFamily="34" charset="0"/>
              <a:cs typeface="Arial" pitchFamily="34" charset="0"/>
            </a:endParaRPr>
          </a:p>
          <a:p>
            <a:r>
              <a:rPr lang="es-ES" sz="1800" dirty="0" smtClean="0">
                <a:latin typeface="Arial" pitchFamily="34" charset="0"/>
                <a:cs typeface="Arial" pitchFamily="34" charset="0"/>
              </a:rPr>
              <a:t>No se cede la titularidad de la competencia</a:t>
            </a:r>
          </a:p>
          <a:p>
            <a:endParaRPr lang="es-ES" sz="1800" dirty="0" smtClean="0">
              <a:latin typeface="Arial" pitchFamily="34" charset="0"/>
              <a:cs typeface="Arial" pitchFamily="34" charset="0"/>
            </a:endParaRPr>
          </a:p>
          <a:p>
            <a:r>
              <a:rPr lang="es-ES" sz="1800" dirty="0" smtClean="0">
                <a:latin typeface="Arial" pitchFamily="34" charset="0"/>
                <a:cs typeface="Arial" pitchFamily="34" charset="0"/>
              </a:rPr>
              <a:t>Cumplir la legislación de estabilidad presupuestaria y sostenibilidad financiera</a:t>
            </a:r>
          </a:p>
          <a:p>
            <a:endParaRPr lang="es-ES" sz="1800" dirty="0" smtClean="0">
              <a:latin typeface="Arial" pitchFamily="34" charset="0"/>
              <a:cs typeface="Arial" pitchFamily="34" charset="0"/>
            </a:endParaRPr>
          </a:p>
          <a:p>
            <a:r>
              <a:rPr lang="es-ES" sz="1800" dirty="0" smtClean="0">
                <a:latin typeface="Arial" pitchFamily="34" charset="0"/>
                <a:cs typeface="Arial" pitchFamily="34" charset="0"/>
              </a:rPr>
              <a:t>Financieramente sostenibles</a:t>
            </a:r>
          </a:p>
          <a:p>
            <a:endParaRPr lang="es-ES" sz="1800" dirty="0" smtClean="0">
              <a:latin typeface="Arial" pitchFamily="34" charset="0"/>
              <a:cs typeface="Arial" pitchFamily="34" charset="0"/>
            </a:endParaRPr>
          </a:p>
          <a:p>
            <a:pPr algn="just"/>
            <a:r>
              <a:rPr lang="es-ES" sz="1800" dirty="0" smtClean="0">
                <a:latin typeface="Arial" pitchFamily="34" charset="0"/>
                <a:cs typeface="Arial" pitchFamily="34" charset="0"/>
              </a:rPr>
              <a:t>Órganos competentes en AGE: titulares de departamentos ministeriales, secretarios de Estado, presidentes y directores de entidades y organismos públicos</a:t>
            </a:r>
          </a:p>
        </p:txBody>
      </p:sp>
      <p:sp>
        <p:nvSpPr>
          <p:cNvPr id="4" name="3 Marcador de número de diapositiva"/>
          <p:cNvSpPr>
            <a:spLocks noGrp="1"/>
          </p:cNvSpPr>
          <p:nvPr>
            <p:ph type="sldNum" sz="quarter" idx="12"/>
          </p:nvPr>
        </p:nvSpPr>
        <p:spPr/>
        <p:txBody>
          <a:bodyPr/>
          <a:lstStyle/>
          <a:p>
            <a:fld id="{AAC34F87-EF80-4AD4-84AE-DD51B0D0FB32}" type="slidenum">
              <a:rPr lang="es-ES" smtClean="0"/>
              <a:pPr/>
              <a:t>2</a:t>
            </a:fld>
            <a:endParaRPr lang="es-ES"/>
          </a:p>
        </p:txBody>
      </p:sp>
      <p:sp>
        <p:nvSpPr>
          <p:cNvPr id="2" name="1 Título"/>
          <p:cNvSpPr>
            <a:spLocks noGrp="1"/>
          </p:cNvSpPr>
          <p:nvPr>
            <p:ph type="title"/>
          </p:nvPr>
        </p:nvSpPr>
        <p:spPr/>
        <p:txBody>
          <a:bodyPr>
            <a:normAutofit/>
          </a:bodyPr>
          <a:lstStyle/>
          <a:p>
            <a:pPr algn="ctr"/>
            <a:r>
              <a:rPr lang="es-ES" sz="2400" b="1" dirty="0" smtClean="0">
                <a:latin typeface="Arial" pitchFamily="34" charset="0"/>
                <a:cs typeface="Arial" pitchFamily="34" charset="0"/>
              </a:rPr>
              <a:t>CONVENIOS: REQUISITOS</a:t>
            </a:r>
            <a:endParaRPr lang="es-ES" sz="2400" b="1" dirty="0">
              <a:latin typeface="Arial" pitchFamily="34" charset="0"/>
              <a:cs typeface="Arial" pitchFamily="34" charset="0"/>
            </a:endParaRPr>
          </a:p>
        </p:txBody>
      </p:sp>
      <p:sp>
        <p:nvSpPr>
          <p:cNvPr id="5" name="4 Marcador de pie de página"/>
          <p:cNvSpPr>
            <a:spLocks noGrp="1"/>
          </p:cNvSpPr>
          <p:nvPr>
            <p:ph type="ftr" sz="quarter" idx="11"/>
          </p:nvPr>
        </p:nvSpPr>
        <p:spPr>
          <a:xfrm>
            <a:off x="4380072" y="6407944"/>
            <a:ext cx="2350681" cy="365125"/>
          </a:xfrm>
        </p:spPr>
        <p:txBody>
          <a:bodyPr/>
          <a:lstStyle/>
          <a:p>
            <a:r>
              <a:rPr lang="es-ES" smtClean="0">
                <a:solidFill>
                  <a:schemeClr val="tx1">
                    <a:lumMod val="50000"/>
                    <a:lumOff val="50000"/>
                  </a:schemeClr>
                </a:solidFill>
              </a:rPr>
              <a:t>Los convenios en la Ley 40/2015</a:t>
            </a:r>
            <a:endParaRPr lang="es-E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259632" y="1916832"/>
            <a:ext cx="7365504" cy="3384375"/>
          </a:xfrm>
        </p:spPr>
        <p:txBody>
          <a:bodyPr>
            <a:normAutofit/>
          </a:bodyPr>
          <a:lstStyle/>
          <a:p>
            <a:r>
              <a:rPr lang="es-ES" sz="1800" dirty="0" smtClean="0">
                <a:latin typeface="Arial" pitchFamily="34" charset="0"/>
                <a:cs typeface="Arial" pitchFamily="34" charset="0"/>
              </a:rPr>
              <a:t>Los convenios se perfeccionan por la prestación del consentimiento de las partes.</a:t>
            </a:r>
          </a:p>
          <a:p>
            <a:endParaRPr lang="es-ES" sz="1800" dirty="0" smtClean="0">
              <a:latin typeface="Arial" pitchFamily="34" charset="0"/>
              <a:cs typeface="Arial" pitchFamily="34" charset="0"/>
            </a:endParaRPr>
          </a:p>
          <a:p>
            <a:pPr algn="just"/>
            <a:r>
              <a:rPr lang="es-ES" sz="1800" dirty="0" smtClean="0">
                <a:latin typeface="Arial" pitchFamily="34" charset="0"/>
                <a:cs typeface="Arial" pitchFamily="34" charset="0"/>
              </a:rPr>
              <a:t>Los convenios suscritos por la Administración General del Estado o alguno de sus organismos públicos o entidades de derecho público vinculados o dependientes resultarán eficaces una vez inscritos en el </a:t>
            </a:r>
            <a:r>
              <a:rPr lang="es-ES" sz="1800" u="sng" dirty="0" smtClean="0">
                <a:latin typeface="Arial" pitchFamily="34" charset="0"/>
                <a:cs typeface="Arial" pitchFamily="34" charset="0"/>
              </a:rPr>
              <a:t>Registro Electrónico estatal de Órganos e Instrumentos de Cooperación del sector público estatal</a:t>
            </a:r>
            <a:r>
              <a:rPr lang="es-ES" sz="1800" dirty="0" smtClean="0">
                <a:latin typeface="Arial" pitchFamily="34" charset="0"/>
                <a:cs typeface="Arial" pitchFamily="34" charset="0"/>
              </a:rPr>
              <a:t>, al que se refiere la disposición adicional séptima y publicados en el «</a:t>
            </a:r>
            <a:r>
              <a:rPr lang="es-ES" sz="1800" u="sng" dirty="0" smtClean="0">
                <a:latin typeface="Arial" pitchFamily="34" charset="0"/>
                <a:cs typeface="Arial" pitchFamily="34" charset="0"/>
              </a:rPr>
              <a:t>Boletín Oficial del Estado</a:t>
            </a:r>
            <a:r>
              <a:rPr lang="es-ES" sz="1800" dirty="0" smtClean="0">
                <a:latin typeface="Arial" pitchFamily="34" charset="0"/>
                <a:cs typeface="Arial" pitchFamily="34" charset="0"/>
              </a:rPr>
              <a:t>». </a:t>
            </a:r>
            <a:endParaRPr lang="es-ES" sz="1800" dirty="0">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fld id="{AAC34F87-EF80-4AD4-84AE-DD51B0D0FB32}" type="slidenum">
              <a:rPr lang="es-ES" smtClean="0"/>
              <a:pPr/>
              <a:t>3</a:t>
            </a:fld>
            <a:endParaRPr lang="es-ES"/>
          </a:p>
        </p:txBody>
      </p:sp>
      <p:sp>
        <p:nvSpPr>
          <p:cNvPr id="2" name="1 Título"/>
          <p:cNvSpPr>
            <a:spLocks noGrp="1"/>
          </p:cNvSpPr>
          <p:nvPr>
            <p:ph type="title"/>
          </p:nvPr>
        </p:nvSpPr>
        <p:spPr/>
        <p:txBody>
          <a:bodyPr>
            <a:normAutofit/>
          </a:bodyPr>
          <a:lstStyle/>
          <a:p>
            <a:pPr algn="ctr"/>
            <a:r>
              <a:rPr lang="es-ES" sz="2400" b="1" dirty="0" smtClean="0">
                <a:latin typeface="Arial" pitchFamily="34" charset="0"/>
                <a:cs typeface="Arial" pitchFamily="34" charset="0"/>
              </a:rPr>
              <a:t>Publicación e inscripción</a:t>
            </a:r>
            <a:endParaRPr lang="es-ES" sz="2400" b="1" dirty="0">
              <a:latin typeface="Arial" pitchFamily="34" charset="0"/>
              <a:cs typeface="Arial" pitchFamily="34" charset="0"/>
            </a:endParaRPr>
          </a:p>
        </p:txBody>
      </p:sp>
      <p:sp>
        <p:nvSpPr>
          <p:cNvPr id="5" name="4 Marcador de pie de página"/>
          <p:cNvSpPr>
            <a:spLocks noGrp="1"/>
          </p:cNvSpPr>
          <p:nvPr>
            <p:ph type="ftr" sz="quarter" idx="11"/>
          </p:nvPr>
        </p:nvSpPr>
        <p:spPr/>
        <p:txBody>
          <a:bodyPr/>
          <a:lstStyle/>
          <a:p>
            <a:r>
              <a:rPr lang="es-ES" smtClean="0"/>
              <a:t>Los convenios en la Ley 40/2015</a:t>
            </a:r>
            <a:endParaRPr lang="es-E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75656" y="2276872"/>
            <a:ext cx="7149480" cy="2232248"/>
          </a:xfrm>
        </p:spPr>
        <p:txBody>
          <a:bodyPr>
            <a:normAutofit lnSpcReduction="10000"/>
          </a:bodyPr>
          <a:lstStyle/>
          <a:p>
            <a:pPr algn="just"/>
            <a:r>
              <a:rPr lang="es-ES" sz="1800" dirty="0" smtClean="0">
                <a:latin typeface="Arial" pitchFamily="34" charset="0"/>
                <a:cs typeface="Arial" pitchFamily="34" charset="0"/>
              </a:rPr>
              <a:t>Es una </a:t>
            </a:r>
            <a:r>
              <a:rPr lang="es-ES" sz="1800" i="1" dirty="0" smtClean="0">
                <a:latin typeface="Arial" pitchFamily="34" charset="0"/>
                <a:cs typeface="Arial" pitchFamily="34" charset="0"/>
              </a:rPr>
              <a:t>base de datos compartida</a:t>
            </a:r>
            <a:r>
              <a:rPr lang="es-ES" sz="1800" dirty="0" smtClean="0">
                <a:latin typeface="Arial" pitchFamily="34" charset="0"/>
                <a:cs typeface="Arial" pitchFamily="34" charset="0"/>
              </a:rPr>
              <a:t> entre los diferentes departamentos ministeriales , que contiene </a:t>
            </a:r>
            <a:r>
              <a:rPr lang="es-ES" sz="1800" i="1" dirty="0" smtClean="0">
                <a:latin typeface="Arial" pitchFamily="34" charset="0"/>
                <a:cs typeface="Arial" pitchFamily="34" charset="0"/>
              </a:rPr>
              <a:t>información permanentemente actualizada</a:t>
            </a:r>
            <a:r>
              <a:rPr lang="es-ES" sz="1800" dirty="0" smtClean="0">
                <a:latin typeface="Arial" pitchFamily="34" charset="0"/>
                <a:cs typeface="Arial" pitchFamily="34" charset="0"/>
              </a:rPr>
              <a:t> sobre los convenios suscritos por el Sector Público Estatal</a:t>
            </a:r>
          </a:p>
          <a:p>
            <a:pPr algn="just"/>
            <a:endParaRPr lang="es-ES" sz="1800" dirty="0" smtClean="0">
              <a:latin typeface="Arial" pitchFamily="34" charset="0"/>
              <a:cs typeface="Arial" pitchFamily="34" charset="0"/>
            </a:endParaRPr>
          </a:p>
          <a:p>
            <a:pPr algn="just"/>
            <a:r>
              <a:rPr lang="es-ES" sz="1800" dirty="0" smtClean="0">
                <a:latin typeface="Arial" pitchFamily="34" charset="0"/>
                <a:cs typeface="Arial" pitchFamily="34" charset="0"/>
              </a:rPr>
              <a:t>La inscripción de los datos se llevará a cabo por parte de las unidades designadas a tal efecto por los diferentes Departamentos ministeriales</a:t>
            </a:r>
          </a:p>
          <a:p>
            <a:endParaRPr lang="es-ES" dirty="0" smtClean="0"/>
          </a:p>
        </p:txBody>
      </p:sp>
      <p:sp>
        <p:nvSpPr>
          <p:cNvPr id="4" name="3 Marcador de número de diapositiva"/>
          <p:cNvSpPr>
            <a:spLocks noGrp="1"/>
          </p:cNvSpPr>
          <p:nvPr>
            <p:ph type="sldNum" sz="quarter" idx="12"/>
          </p:nvPr>
        </p:nvSpPr>
        <p:spPr/>
        <p:txBody>
          <a:bodyPr/>
          <a:lstStyle/>
          <a:p>
            <a:fld id="{AAC34F87-EF80-4AD4-84AE-DD51B0D0FB32}" type="slidenum">
              <a:rPr lang="es-ES" smtClean="0"/>
              <a:pPr/>
              <a:t>4</a:t>
            </a:fld>
            <a:endParaRPr lang="es-ES"/>
          </a:p>
        </p:txBody>
      </p:sp>
      <p:sp>
        <p:nvSpPr>
          <p:cNvPr id="2" name="1 Título"/>
          <p:cNvSpPr>
            <a:spLocks noGrp="1"/>
          </p:cNvSpPr>
          <p:nvPr>
            <p:ph type="title"/>
          </p:nvPr>
        </p:nvSpPr>
        <p:spPr/>
        <p:txBody>
          <a:bodyPr>
            <a:normAutofit/>
          </a:bodyPr>
          <a:lstStyle/>
          <a:p>
            <a:pPr algn="ctr"/>
            <a:r>
              <a:rPr lang="es-ES" sz="2800" b="1" dirty="0" smtClean="0">
                <a:latin typeface="Arial" pitchFamily="34" charset="0"/>
                <a:cs typeface="Arial" pitchFamily="34" charset="0"/>
              </a:rPr>
              <a:t>REOICO</a:t>
            </a:r>
            <a:endParaRPr lang="es-ES" sz="2800" b="1" dirty="0">
              <a:latin typeface="Arial" pitchFamily="34" charset="0"/>
              <a:cs typeface="Arial" pitchFamily="34" charset="0"/>
            </a:endParaRPr>
          </a:p>
        </p:txBody>
      </p:sp>
      <p:sp>
        <p:nvSpPr>
          <p:cNvPr id="5" name="4 Marcador de pie de página"/>
          <p:cNvSpPr>
            <a:spLocks noGrp="1"/>
          </p:cNvSpPr>
          <p:nvPr>
            <p:ph type="ftr" sz="quarter" idx="11"/>
          </p:nvPr>
        </p:nvSpPr>
        <p:spPr/>
        <p:txBody>
          <a:bodyPr/>
          <a:lstStyle/>
          <a:p>
            <a:r>
              <a:rPr lang="es-ES" smtClean="0"/>
              <a:t>Los convenios en la Ley 40/2015</a:t>
            </a:r>
            <a:endParaRPr lang="es-E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87624" y="1700808"/>
            <a:ext cx="7499176" cy="3384376"/>
          </a:xfrm>
        </p:spPr>
        <p:txBody>
          <a:bodyPr>
            <a:normAutofit fontScale="92500" lnSpcReduction="10000"/>
          </a:bodyPr>
          <a:lstStyle/>
          <a:p>
            <a:pPr algn="just">
              <a:lnSpc>
                <a:spcPct val="150000"/>
              </a:lnSpc>
              <a:buNone/>
            </a:pPr>
            <a:r>
              <a:rPr lang="es-ES" dirty="0" smtClean="0"/>
              <a:t>	</a:t>
            </a:r>
            <a:r>
              <a:rPr lang="es-ES" sz="1900" dirty="0" smtClean="0">
                <a:latin typeface="Arial" pitchFamily="34" charset="0"/>
                <a:cs typeface="Arial" pitchFamily="34" charset="0"/>
              </a:rPr>
              <a:t>La creación, modificación o extinción de los órganos de cooperación, así como la suscripción, extinción, prórroga o modificación de cualquier convenio celebrado por la Administración General del Estado o alguno de sus organismos públicos o entidades vinculados o dependientes deberá ser comunicada por el órgano de ésta que lo haya suscrito, en el plazo de quince días desde que ocurra el hecho inscribible, al Registro Electrónico estatal de Órganos e Instrumentos de Cooperación.</a:t>
            </a:r>
            <a:endParaRPr lang="es-ES" sz="1900" dirty="0">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fld id="{AAC34F87-EF80-4AD4-84AE-DD51B0D0FB32}" type="slidenum">
              <a:rPr lang="es-ES" smtClean="0"/>
              <a:pPr/>
              <a:t>5</a:t>
            </a:fld>
            <a:endParaRPr lang="es-ES"/>
          </a:p>
        </p:txBody>
      </p:sp>
      <p:sp>
        <p:nvSpPr>
          <p:cNvPr id="2" name="1 Título"/>
          <p:cNvSpPr>
            <a:spLocks noGrp="1"/>
          </p:cNvSpPr>
          <p:nvPr>
            <p:ph type="title"/>
          </p:nvPr>
        </p:nvSpPr>
        <p:spPr/>
        <p:txBody>
          <a:bodyPr/>
          <a:lstStyle/>
          <a:p>
            <a:pPr algn="ctr"/>
            <a:r>
              <a:rPr lang="es-ES" sz="2400" b="1" dirty="0">
                <a:solidFill>
                  <a:prstClr val="black"/>
                </a:solidFill>
                <a:latin typeface="Arial" pitchFamily="34" charset="0"/>
                <a:cs typeface="Arial" pitchFamily="34" charset="0"/>
              </a:rPr>
              <a:t>REOICO</a:t>
            </a:r>
            <a:endParaRPr lang="es-ES" sz="2400" dirty="0"/>
          </a:p>
        </p:txBody>
      </p:sp>
      <p:sp>
        <p:nvSpPr>
          <p:cNvPr id="5" name="4 Marcador de pie de página"/>
          <p:cNvSpPr>
            <a:spLocks noGrp="1"/>
          </p:cNvSpPr>
          <p:nvPr>
            <p:ph type="ftr" sz="quarter" idx="11"/>
          </p:nvPr>
        </p:nvSpPr>
        <p:spPr/>
        <p:txBody>
          <a:bodyPr/>
          <a:lstStyle/>
          <a:p>
            <a:r>
              <a:rPr lang="es-ES" smtClean="0"/>
              <a:t>Los convenios en la Ley 40/2015</a:t>
            </a:r>
            <a:endParaRPr lang="es-E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99592" y="1844824"/>
            <a:ext cx="7797552" cy="3672408"/>
          </a:xfrm>
        </p:spPr>
        <p:txBody>
          <a:bodyPr>
            <a:normAutofit/>
          </a:bodyPr>
          <a:lstStyle/>
          <a:p>
            <a:r>
              <a:rPr lang="es-ES" sz="1900" dirty="0" smtClean="0">
                <a:latin typeface="Arial" pitchFamily="34" charset="0"/>
                <a:cs typeface="Arial" pitchFamily="34" charset="0"/>
              </a:rPr>
              <a:t>La  Ley 19/2013, de 9 de diciembre, de transparencia, acceso a la información pública y buen gobierno, recoge la necesidad de hacer pública la información relativa a los convenios y  encomiendas de gestión.</a:t>
            </a:r>
          </a:p>
          <a:p>
            <a:endParaRPr lang="es-ES" sz="1900" dirty="0" smtClean="0">
              <a:latin typeface="Arial" pitchFamily="34" charset="0"/>
              <a:cs typeface="Arial" pitchFamily="34" charset="0"/>
            </a:endParaRPr>
          </a:p>
          <a:p>
            <a:r>
              <a:rPr lang="es-ES" sz="1900" dirty="0" smtClean="0">
                <a:latin typeface="Arial" pitchFamily="34" charset="0"/>
                <a:cs typeface="Arial" pitchFamily="34" charset="0"/>
              </a:rPr>
              <a:t>La información del Portal de la Transparencia procede de la base de datos.</a:t>
            </a:r>
          </a:p>
          <a:p>
            <a:pPr>
              <a:buNone/>
            </a:pPr>
            <a:endParaRPr lang="es-ES" dirty="0" smtClean="0"/>
          </a:p>
          <a:p>
            <a:pPr algn="ctr">
              <a:buNone/>
            </a:pPr>
            <a:r>
              <a:rPr lang="es-ES" sz="1400" dirty="0" smtClean="0">
                <a:hlinkClick r:id="rId2"/>
              </a:rPr>
              <a:t>http://transparencia.gob.es/transparencia/transparencia_Home/index/categorias/Contratos-convenios-subvenciones-bienesinmuebles/Convenios-encomiendas.html</a:t>
            </a:r>
            <a:r>
              <a:rPr lang="es-ES" sz="1400" dirty="0" smtClean="0"/>
              <a:t> </a:t>
            </a:r>
            <a:endParaRPr lang="es-ES" sz="1400" dirty="0"/>
          </a:p>
        </p:txBody>
      </p:sp>
      <p:sp>
        <p:nvSpPr>
          <p:cNvPr id="4" name="3 Marcador de número de diapositiva"/>
          <p:cNvSpPr>
            <a:spLocks noGrp="1"/>
          </p:cNvSpPr>
          <p:nvPr>
            <p:ph type="sldNum" sz="quarter" idx="12"/>
          </p:nvPr>
        </p:nvSpPr>
        <p:spPr/>
        <p:txBody>
          <a:bodyPr/>
          <a:lstStyle/>
          <a:p>
            <a:fld id="{AAC34F87-EF80-4AD4-84AE-DD51B0D0FB32}" type="slidenum">
              <a:rPr lang="es-ES" smtClean="0"/>
              <a:pPr/>
              <a:t>6</a:t>
            </a:fld>
            <a:endParaRPr lang="es-ES"/>
          </a:p>
        </p:txBody>
      </p:sp>
      <p:sp>
        <p:nvSpPr>
          <p:cNvPr id="2" name="1 Título"/>
          <p:cNvSpPr>
            <a:spLocks noGrp="1"/>
          </p:cNvSpPr>
          <p:nvPr>
            <p:ph type="title"/>
          </p:nvPr>
        </p:nvSpPr>
        <p:spPr/>
        <p:txBody>
          <a:bodyPr>
            <a:normAutofit/>
          </a:bodyPr>
          <a:lstStyle/>
          <a:p>
            <a:pPr algn="ctr"/>
            <a:r>
              <a:rPr lang="es-ES" sz="2800" b="1" dirty="0">
                <a:solidFill>
                  <a:prstClr val="black"/>
                </a:solidFill>
                <a:latin typeface="Arial" pitchFamily="34" charset="0"/>
                <a:cs typeface="Arial" pitchFamily="34" charset="0"/>
              </a:rPr>
              <a:t>REOICO</a:t>
            </a:r>
            <a:endParaRPr lang="es-ES" sz="2800" dirty="0"/>
          </a:p>
        </p:txBody>
      </p:sp>
      <p:sp>
        <p:nvSpPr>
          <p:cNvPr id="5" name="4 Marcador de pie de página"/>
          <p:cNvSpPr>
            <a:spLocks noGrp="1"/>
          </p:cNvSpPr>
          <p:nvPr>
            <p:ph type="ftr" sz="quarter" idx="11"/>
          </p:nvPr>
        </p:nvSpPr>
        <p:spPr/>
        <p:txBody>
          <a:bodyPr/>
          <a:lstStyle/>
          <a:p>
            <a:r>
              <a:rPr lang="es-ES" smtClean="0"/>
              <a:t>Los convenios en la Ley 40/2015</a:t>
            </a:r>
            <a:endParaRPr lang="es-E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412776"/>
            <a:ext cx="8157592" cy="4752528"/>
          </a:xfrm>
        </p:spPr>
        <p:txBody>
          <a:bodyPr>
            <a:noAutofit/>
          </a:bodyPr>
          <a:lstStyle/>
          <a:p>
            <a:pPr marL="0" indent="0" algn="just">
              <a:buNone/>
            </a:pPr>
            <a:r>
              <a:rPr lang="es-ES" sz="1800" dirty="0">
                <a:latin typeface="Arial" pitchFamily="34" charset="0"/>
                <a:cs typeface="Arial" pitchFamily="34" charset="0"/>
              </a:rPr>
              <a:t>Los convenios a los que se refiere el apartado 1 del artículo </a:t>
            </a:r>
            <a:r>
              <a:rPr lang="es-ES" sz="1800" dirty="0" smtClean="0">
                <a:latin typeface="Arial" pitchFamily="34" charset="0"/>
                <a:cs typeface="Arial" pitchFamily="34" charset="0"/>
              </a:rPr>
              <a:t>48 </a:t>
            </a:r>
            <a:r>
              <a:rPr lang="es-ES" sz="1800" dirty="0">
                <a:latin typeface="Arial" pitchFamily="34" charset="0"/>
                <a:cs typeface="Arial" pitchFamily="34" charset="0"/>
              </a:rPr>
              <a:t>deberán incluir, al menos, las siguientes materias</a:t>
            </a:r>
            <a:r>
              <a:rPr lang="es-ES" sz="1800" dirty="0" smtClean="0">
                <a:latin typeface="Arial" pitchFamily="34" charset="0"/>
                <a:cs typeface="Arial" pitchFamily="34" charset="0"/>
              </a:rPr>
              <a:t>:</a:t>
            </a:r>
          </a:p>
          <a:p>
            <a:pPr marL="0" indent="0" algn="just">
              <a:buNone/>
            </a:pPr>
            <a:endParaRPr lang="es-ES" sz="1800" dirty="0">
              <a:latin typeface="Arial" pitchFamily="34" charset="0"/>
              <a:cs typeface="Arial" pitchFamily="34" charset="0"/>
            </a:endParaRPr>
          </a:p>
          <a:p>
            <a:pPr marL="400050" lvl="1" indent="0" algn="just">
              <a:lnSpc>
                <a:spcPct val="150000"/>
              </a:lnSpc>
            </a:pPr>
            <a:r>
              <a:rPr lang="es-ES" sz="1800" dirty="0" smtClean="0">
                <a:latin typeface="Arial" pitchFamily="34" charset="0"/>
                <a:cs typeface="Arial" pitchFamily="34" charset="0"/>
              </a:rPr>
              <a:t> </a:t>
            </a:r>
            <a:r>
              <a:rPr lang="es-ES" sz="1800" b="1" dirty="0" smtClean="0">
                <a:latin typeface="Arial" pitchFamily="34" charset="0"/>
                <a:cs typeface="Arial" pitchFamily="34" charset="0"/>
              </a:rPr>
              <a:t>Sujetos</a:t>
            </a:r>
            <a:r>
              <a:rPr lang="es-ES" sz="1800" dirty="0" smtClean="0">
                <a:latin typeface="Arial" pitchFamily="34" charset="0"/>
                <a:cs typeface="Arial" pitchFamily="34" charset="0"/>
              </a:rPr>
              <a:t> </a:t>
            </a:r>
            <a:r>
              <a:rPr lang="es-ES" sz="1800" dirty="0">
                <a:latin typeface="Arial" pitchFamily="34" charset="0"/>
                <a:cs typeface="Arial" pitchFamily="34" charset="0"/>
              </a:rPr>
              <a:t>que suscriben el convenio y la capacidad jurídica con que actúa cada una de las </a:t>
            </a:r>
            <a:r>
              <a:rPr lang="es-ES" sz="1800" dirty="0" smtClean="0">
                <a:latin typeface="Arial" pitchFamily="34" charset="0"/>
                <a:cs typeface="Arial" pitchFamily="34" charset="0"/>
              </a:rPr>
              <a:t>partes.</a:t>
            </a:r>
          </a:p>
          <a:p>
            <a:pPr marL="400050" lvl="1" indent="0" algn="just">
              <a:lnSpc>
                <a:spcPct val="150000"/>
              </a:lnSpc>
            </a:pPr>
            <a:r>
              <a:rPr lang="es-ES" sz="1800" dirty="0" smtClean="0">
                <a:latin typeface="Arial" pitchFamily="34" charset="0"/>
                <a:cs typeface="Arial" pitchFamily="34" charset="0"/>
              </a:rPr>
              <a:t> La </a:t>
            </a:r>
            <a:r>
              <a:rPr lang="es-ES" sz="1800" b="1" dirty="0">
                <a:latin typeface="Arial" pitchFamily="34" charset="0"/>
                <a:cs typeface="Arial" pitchFamily="34" charset="0"/>
              </a:rPr>
              <a:t>competencia</a:t>
            </a:r>
            <a:r>
              <a:rPr lang="es-ES" sz="1800" dirty="0">
                <a:latin typeface="Arial" pitchFamily="34" charset="0"/>
                <a:cs typeface="Arial" pitchFamily="34" charset="0"/>
              </a:rPr>
              <a:t> en la que se fundamenta la actuación de la Administración Pública, de los organismos públicos y las entidades de derecho público vinculados o dependientes de ella o de las Universidades </a:t>
            </a:r>
            <a:r>
              <a:rPr lang="es-ES" sz="1800" dirty="0" smtClean="0">
                <a:latin typeface="Arial" pitchFamily="34" charset="0"/>
                <a:cs typeface="Arial" pitchFamily="34" charset="0"/>
              </a:rPr>
              <a:t>públicas.</a:t>
            </a:r>
          </a:p>
          <a:p>
            <a:pPr marL="400050" lvl="1" indent="0" algn="just">
              <a:lnSpc>
                <a:spcPct val="150000"/>
              </a:lnSpc>
            </a:pPr>
            <a:r>
              <a:rPr lang="es-ES" sz="1800" b="1" dirty="0" smtClean="0">
                <a:latin typeface="Arial" pitchFamily="34" charset="0"/>
                <a:cs typeface="Arial" pitchFamily="34" charset="0"/>
              </a:rPr>
              <a:t> Objeto</a:t>
            </a:r>
            <a:r>
              <a:rPr lang="es-ES" sz="1800" dirty="0" smtClean="0">
                <a:latin typeface="Arial" pitchFamily="34" charset="0"/>
                <a:cs typeface="Arial" pitchFamily="34" charset="0"/>
              </a:rPr>
              <a:t> </a:t>
            </a:r>
            <a:r>
              <a:rPr lang="es-ES" sz="1800" dirty="0">
                <a:latin typeface="Arial" pitchFamily="34" charset="0"/>
                <a:cs typeface="Arial" pitchFamily="34" charset="0"/>
              </a:rPr>
              <a:t>del convenio y actuaciones a realizar por cada sujeto para su cumplimiento, indicando, en su caso, la titularidad de los resultados </a:t>
            </a:r>
            <a:r>
              <a:rPr lang="es-ES" sz="1800" dirty="0" smtClean="0">
                <a:latin typeface="Arial" pitchFamily="34" charset="0"/>
                <a:cs typeface="Arial" pitchFamily="34" charset="0"/>
              </a:rPr>
              <a:t>obtenidos.</a:t>
            </a:r>
          </a:p>
        </p:txBody>
      </p:sp>
      <p:sp>
        <p:nvSpPr>
          <p:cNvPr id="4" name="3 Marcador de número de diapositiva"/>
          <p:cNvSpPr>
            <a:spLocks noGrp="1"/>
          </p:cNvSpPr>
          <p:nvPr>
            <p:ph type="sldNum" sz="quarter" idx="12"/>
          </p:nvPr>
        </p:nvSpPr>
        <p:spPr/>
        <p:txBody>
          <a:bodyPr/>
          <a:lstStyle/>
          <a:p>
            <a:fld id="{AAC34F87-EF80-4AD4-84AE-DD51B0D0FB32}" type="slidenum">
              <a:rPr lang="es-ES" smtClean="0"/>
              <a:pPr/>
              <a:t>7</a:t>
            </a:fld>
            <a:endParaRPr lang="es-ES"/>
          </a:p>
        </p:txBody>
      </p:sp>
      <p:sp>
        <p:nvSpPr>
          <p:cNvPr id="2" name="1 Título"/>
          <p:cNvSpPr>
            <a:spLocks noGrp="1"/>
          </p:cNvSpPr>
          <p:nvPr>
            <p:ph type="title"/>
          </p:nvPr>
        </p:nvSpPr>
        <p:spPr/>
        <p:txBody>
          <a:bodyPr>
            <a:normAutofit/>
          </a:bodyPr>
          <a:lstStyle/>
          <a:p>
            <a:pPr algn="ctr"/>
            <a:r>
              <a:rPr lang="es-ES" sz="2400" b="1" dirty="0" smtClean="0">
                <a:latin typeface="Arial" pitchFamily="34" charset="0"/>
                <a:cs typeface="Arial" pitchFamily="34" charset="0"/>
              </a:rPr>
              <a:t>Contenido de los Convenios</a:t>
            </a:r>
            <a:endParaRPr lang="es-ES" sz="2400" b="1" dirty="0">
              <a:latin typeface="Arial" pitchFamily="34" charset="0"/>
              <a:cs typeface="Arial" pitchFamily="34" charset="0"/>
            </a:endParaRPr>
          </a:p>
        </p:txBody>
      </p:sp>
      <p:sp>
        <p:nvSpPr>
          <p:cNvPr id="5" name="4 Marcador de pie de página"/>
          <p:cNvSpPr>
            <a:spLocks noGrp="1"/>
          </p:cNvSpPr>
          <p:nvPr>
            <p:ph type="ftr" sz="quarter" idx="11"/>
          </p:nvPr>
        </p:nvSpPr>
        <p:spPr/>
        <p:txBody>
          <a:bodyPr/>
          <a:lstStyle/>
          <a:p>
            <a:r>
              <a:rPr lang="es-ES" smtClean="0"/>
              <a:t>Los convenios en la Ley 40/2015</a:t>
            </a:r>
            <a:endParaRPr lang="es-ES"/>
          </a:p>
        </p:txBody>
      </p:sp>
    </p:spTree>
    <p:extLst>
      <p:ext uri="{BB962C8B-B14F-4D97-AF65-F5344CB8AC3E}">
        <p14:creationId xmlns:p14="http://schemas.microsoft.com/office/powerpoint/2010/main" val="37990283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1628800"/>
            <a:ext cx="8229600" cy="4709120"/>
          </a:xfrm>
        </p:spPr>
        <p:txBody>
          <a:bodyPr>
            <a:noAutofit/>
          </a:bodyPr>
          <a:lstStyle/>
          <a:p>
            <a:pPr marL="400050" lvl="1" indent="0" algn="just">
              <a:buNone/>
            </a:pPr>
            <a:endParaRPr lang="es-ES" sz="1400" dirty="0">
              <a:latin typeface="Arial" pitchFamily="34" charset="0"/>
              <a:cs typeface="Arial" pitchFamily="34" charset="0"/>
            </a:endParaRPr>
          </a:p>
          <a:p>
            <a:pPr marL="400050" lvl="1" indent="0" algn="just"/>
            <a:r>
              <a:rPr lang="es-ES" sz="1400" dirty="0" smtClean="0">
                <a:latin typeface="Arial" pitchFamily="34" charset="0"/>
                <a:cs typeface="Arial" pitchFamily="34" charset="0"/>
              </a:rPr>
              <a:t> </a:t>
            </a:r>
            <a:r>
              <a:rPr lang="es-ES" sz="1600" b="1" dirty="0" smtClean="0">
                <a:latin typeface="Arial" pitchFamily="34" charset="0"/>
                <a:cs typeface="Arial" pitchFamily="34" charset="0"/>
              </a:rPr>
              <a:t>Obligaciones y compromisos económicos </a:t>
            </a:r>
            <a:r>
              <a:rPr lang="es-ES" sz="1600" dirty="0" smtClean="0">
                <a:latin typeface="Arial" pitchFamily="34" charset="0"/>
                <a:cs typeface="Arial" pitchFamily="34" charset="0"/>
              </a:rPr>
              <a:t>asumidos por cada una de las partes, si los hubiera, indicando su distribución temporal por anualidades y su imputación concreta al presupuesto correspondiente de acuerdo con lo previsto en la legislación presupuestaria.</a:t>
            </a:r>
          </a:p>
          <a:p>
            <a:pPr marL="400050" lvl="1" indent="0" algn="just"/>
            <a:endParaRPr lang="es-ES" sz="1600" b="1" dirty="0" smtClean="0">
              <a:latin typeface="Arial" pitchFamily="34" charset="0"/>
              <a:cs typeface="Arial" pitchFamily="34" charset="0"/>
            </a:endParaRPr>
          </a:p>
          <a:p>
            <a:pPr marL="400050" lvl="1" indent="0" algn="just"/>
            <a:r>
              <a:rPr lang="es-ES" sz="1600" b="1" dirty="0" smtClean="0">
                <a:latin typeface="Arial" pitchFamily="34" charset="0"/>
                <a:cs typeface="Arial" pitchFamily="34" charset="0"/>
              </a:rPr>
              <a:t> Consecuencias </a:t>
            </a:r>
            <a:r>
              <a:rPr lang="es-ES" sz="1600" b="1" dirty="0">
                <a:latin typeface="Arial" pitchFamily="34" charset="0"/>
                <a:cs typeface="Arial" pitchFamily="34" charset="0"/>
              </a:rPr>
              <a:t>aplicables en caso de incumplimiento de las obligaciones y compromisos </a:t>
            </a:r>
            <a:r>
              <a:rPr lang="es-ES" sz="1600" dirty="0">
                <a:latin typeface="Arial" pitchFamily="34" charset="0"/>
                <a:cs typeface="Arial" pitchFamily="34" charset="0"/>
              </a:rPr>
              <a:t>asumidos por cada una de las partes y, en su caso, los criterios para determinar la posible indemnización por el </a:t>
            </a:r>
            <a:r>
              <a:rPr lang="es-ES" sz="1600" dirty="0" smtClean="0">
                <a:latin typeface="Arial" pitchFamily="34" charset="0"/>
                <a:cs typeface="Arial" pitchFamily="34" charset="0"/>
              </a:rPr>
              <a:t>incumplimiento.</a:t>
            </a:r>
          </a:p>
          <a:p>
            <a:pPr marL="400050" lvl="1" indent="0" algn="just"/>
            <a:endParaRPr lang="es-ES" sz="1600" b="1" dirty="0" smtClean="0">
              <a:latin typeface="Arial" pitchFamily="34" charset="0"/>
              <a:cs typeface="Arial" pitchFamily="34" charset="0"/>
            </a:endParaRPr>
          </a:p>
          <a:p>
            <a:pPr marL="400050" lvl="1" indent="0" algn="just"/>
            <a:r>
              <a:rPr lang="es-ES" sz="1600" b="1" dirty="0" smtClean="0">
                <a:latin typeface="Arial" pitchFamily="34" charset="0"/>
                <a:cs typeface="Arial" pitchFamily="34" charset="0"/>
              </a:rPr>
              <a:t> Mecanismos </a:t>
            </a:r>
            <a:r>
              <a:rPr lang="es-ES" sz="1600" b="1" dirty="0">
                <a:latin typeface="Arial" pitchFamily="34" charset="0"/>
                <a:cs typeface="Arial" pitchFamily="34" charset="0"/>
              </a:rPr>
              <a:t>de seguimiento, vigilancia y control de la ejecución del convenio </a:t>
            </a:r>
            <a:r>
              <a:rPr lang="es-ES" sz="1600" dirty="0">
                <a:latin typeface="Arial" pitchFamily="34" charset="0"/>
                <a:cs typeface="Arial" pitchFamily="34" charset="0"/>
              </a:rPr>
              <a:t>y de los compromisos adquiridos por los firmantes. Este mecanismo resolverá los problemas de interpretación y cumplimiento que puedan plantearse respecto de los </a:t>
            </a:r>
            <a:r>
              <a:rPr lang="es-ES" sz="1600" dirty="0" smtClean="0">
                <a:latin typeface="Arial" pitchFamily="34" charset="0"/>
                <a:cs typeface="Arial" pitchFamily="34" charset="0"/>
              </a:rPr>
              <a:t>convenios.</a:t>
            </a:r>
          </a:p>
          <a:p>
            <a:pPr marL="400050" lvl="1" indent="0" algn="just"/>
            <a:endParaRPr lang="es-ES" sz="1600" dirty="0" smtClean="0">
              <a:latin typeface="Arial" pitchFamily="34" charset="0"/>
              <a:cs typeface="Arial" pitchFamily="34" charset="0"/>
            </a:endParaRPr>
          </a:p>
          <a:p>
            <a:pPr marL="400050" lvl="1" indent="0" algn="just"/>
            <a:r>
              <a:rPr lang="es-ES" sz="1600" b="1" dirty="0" smtClean="0">
                <a:latin typeface="Arial" pitchFamily="34" charset="0"/>
                <a:cs typeface="Arial" pitchFamily="34" charset="0"/>
              </a:rPr>
              <a:t> El </a:t>
            </a:r>
            <a:r>
              <a:rPr lang="es-ES" sz="1600" b="1" dirty="0">
                <a:latin typeface="Arial" pitchFamily="34" charset="0"/>
                <a:cs typeface="Arial" pitchFamily="34" charset="0"/>
              </a:rPr>
              <a:t>régimen de modificación del convenio</a:t>
            </a:r>
            <a:r>
              <a:rPr lang="es-ES" sz="1600" dirty="0">
                <a:latin typeface="Arial" pitchFamily="34" charset="0"/>
                <a:cs typeface="Arial" pitchFamily="34" charset="0"/>
              </a:rPr>
              <a:t>. A falta de regulación expresa la modificación del contenido del convenio requerirá acuerdo unánime de los firmantes</a:t>
            </a:r>
            <a:r>
              <a:rPr lang="es-ES" sz="1600" dirty="0" smtClean="0">
                <a:latin typeface="Arial" pitchFamily="34" charset="0"/>
                <a:cs typeface="Arial" pitchFamily="34" charset="0"/>
              </a:rPr>
              <a:t>.</a:t>
            </a:r>
            <a:endParaRPr lang="es-ES" sz="1600" dirty="0">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fld id="{AAC34F87-EF80-4AD4-84AE-DD51B0D0FB32}" type="slidenum">
              <a:rPr lang="es-ES" smtClean="0"/>
              <a:pPr/>
              <a:t>8</a:t>
            </a:fld>
            <a:endParaRPr lang="es-ES"/>
          </a:p>
        </p:txBody>
      </p:sp>
      <p:sp>
        <p:nvSpPr>
          <p:cNvPr id="2" name="1 Título"/>
          <p:cNvSpPr>
            <a:spLocks noGrp="1"/>
          </p:cNvSpPr>
          <p:nvPr>
            <p:ph type="title"/>
          </p:nvPr>
        </p:nvSpPr>
        <p:spPr/>
        <p:txBody>
          <a:bodyPr>
            <a:normAutofit/>
          </a:bodyPr>
          <a:lstStyle/>
          <a:p>
            <a:pPr algn="ctr"/>
            <a:r>
              <a:rPr lang="es-ES" sz="2800" b="1" dirty="0">
                <a:solidFill>
                  <a:prstClr val="black"/>
                </a:solidFill>
                <a:latin typeface="Arial" pitchFamily="34" charset="0"/>
                <a:cs typeface="Arial" pitchFamily="34" charset="0"/>
              </a:rPr>
              <a:t>Contenido de los Convenios</a:t>
            </a:r>
            <a:endParaRPr lang="es-ES" sz="2800" dirty="0">
              <a:latin typeface="Arial" pitchFamily="34" charset="0"/>
              <a:cs typeface="Arial" pitchFamily="34" charset="0"/>
            </a:endParaRPr>
          </a:p>
        </p:txBody>
      </p:sp>
      <p:sp>
        <p:nvSpPr>
          <p:cNvPr id="5" name="4 Marcador de pie de página"/>
          <p:cNvSpPr>
            <a:spLocks noGrp="1"/>
          </p:cNvSpPr>
          <p:nvPr>
            <p:ph type="ftr" sz="quarter" idx="11"/>
          </p:nvPr>
        </p:nvSpPr>
        <p:spPr/>
        <p:txBody>
          <a:bodyPr/>
          <a:lstStyle/>
          <a:p>
            <a:r>
              <a:rPr lang="es-ES" smtClean="0"/>
              <a:t>Los convenios en la Ley 40/2015</a:t>
            </a:r>
            <a:endParaRPr lang="es-ES"/>
          </a:p>
        </p:txBody>
      </p:sp>
    </p:spTree>
    <p:extLst>
      <p:ext uri="{BB962C8B-B14F-4D97-AF65-F5344CB8AC3E}">
        <p14:creationId xmlns:p14="http://schemas.microsoft.com/office/powerpoint/2010/main" val="2288273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buFont typeface="Courier New" pitchFamily="49" charset="0"/>
              <a:buChar char="o"/>
            </a:pPr>
            <a:r>
              <a:rPr lang="es-ES" sz="1800" dirty="0" smtClean="0">
                <a:latin typeface="Arial" pitchFamily="34" charset="0"/>
                <a:cs typeface="Arial" pitchFamily="34" charset="0"/>
              </a:rPr>
              <a:t> </a:t>
            </a:r>
            <a:r>
              <a:rPr lang="es-ES" sz="1800" b="1" dirty="0" smtClean="0">
                <a:latin typeface="Arial" pitchFamily="34" charset="0"/>
                <a:cs typeface="Arial" pitchFamily="34" charset="0"/>
              </a:rPr>
              <a:t>Plazo </a:t>
            </a:r>
            <a:r>
              <a:rPr lang="es-ES" sz="1800" b="1" dirty="0">
                <a:latin typeface="Arial" pitchFamily="34" charset="0"/>
                <a:cs typeface="Arial" pitchFamily="34" charset="0"/>
              </a:rPr>
              <a:t>de vigencia </a:t>
            </a:r>
            <a:r>
              <a:rPr lang="es-ES" sz="1800" dirty="0">
                <a:latin typeface="Arial" pitchFamily="34" charset="0"/>
                <a:cs typeface="Arial" pitchFamily="34" charset="0"/>
              </a:rPr>
              <a:t>del convenio teniendo en cuenta las siguientes reglas:</a:t>
            </a:r>
          </a:p>
          <a:p>
            <a:pPr marL="0" indent="0">
              <a:buNone/>
            </a:pPr>
            <a:endParaRPr lang="es-ES" sz="1800" dirty="0">
              <a:latin typeface="Arial" pitchFamily="34" charset="0"/>
              <a:cs typeface="Arial" pitchFamily="34" charset="0"/>
            </a:endParaRPr>
          </a:p>
          <a:p>
            <a:pPr marL="400050" lvl="1" indent="0" algn="just">
              <a:buNone/>
            </a:pPr>
            <a:r>
              <a:rPr lang="es-ES" sz="1800" dirty="0">
                <a:latin typeface="Arial" pitchFamily="34" charset="0"/>
                <a:cs typeface="Arial" pitchFamily="34" charset="0"/>
              </a:rPr>
              <a:t>1.º Los convenios deberán tener una </a:t>
            </a:r>
            <a:r>
              <a:rPr lang="es-ES" sz="1800" b="1" dirty="0">
                <a:latin typeface="Arial" pitchFamily="34" charset="0"/>
                <a:cs typeface="Arial" pitchFamily="34" charset="0"/>
              </a:rPr>
              <a:t>duración determinada</a:t>
            </a:r>
            <a:r>
              <a:rPr lang="es-ES" sz="1800" dirty="0">
                <a:latin typeface="Arial" pitchFamily="34" charset="0"/>
                <a:cs typeface="Arial" pitchFamily="34" charset="0"/>
              </a:rPr>
              <a:t>, que no podrá ser superior a cuatro años, salvo que normativamente se prevea un plazo superior.</a:t>
            </a:r>
          </a:p>
          <a:p>
            <a:pPr marL="400050" lvl="1" indent="0" algn="just">
              <a:buNone/>
            </a:pPr>
            <a:r>
              <a:rPr lang="es-ES" sz="1800" dirty="0">
                <a:latin typeface="Arial" pitchFamily="34" charset="0"/>
                <a:cs typeface="Arial" pitchFamily="34" charset="0"/>
              </a:rPr>
              <a:t>2.º En cualquier momento antes de la finalización del plazo previsto en el apartado anterior, los firmantes del convenio podrán </a:t>
            </a:r>
            <a:r>
              <a:rPr lang="es-ES" sz="1800" b="1" dirty="0" smtClean="0">
                <a:latin typeface="Arial" pitchFamily="34" charset="0"/>
                <a:cs typeface="Arial" pitchFamily="34" charset="0"/>
              </a:rPr>
              <a:t>acordar </a:t>
            </a:r>
            <a:r>
              <a:rPr lang="es-ES" sz="1800" dirty="0" smtClean="0">
                <a:latin typeface="Arial" pitchFamily="34" charset="0"/>
                <a:cs typeface="Arial" pitchFamily="34" charset="0"/>
              </a:rPr>
              <a:t>unánimemente </a:t>
            </a:r>
            <a:r>
              <a:rPr lang="es-ES" sz="1800" dirty="0">
                <a:latin typeface="Arial" pitchFamily="34" charset="0"/>
                <a:cs typeface="Arial" pitchFamily="34" charset="0"/>
              </a:rPr>
              <a:t>su </a:t>
            </a:r>
            <a:r>
              <a:rPr lang="es-ES" sz="1800" b="1" dirty="0">
                <a:latin typeface="Arial" pitchFamily="34" charset="0"/>
                <a:cs typeface="Arial" pitchFamily="34" charset="0"/>
              </a:rPr>
              <a:t>prórroga por un periodo de hasta cuatro años </a:t>
            </a:r>
            <a:r>
              <a:rPr lang="es-ES" sz="1800" dirty="0">
                <a:latin typeface="Arial" pitchFamily="34" charset="0"/>
                <a:cs typeface="Arial" pitchFamily="34" charset="0"/>
              </a:rPr>
              <a:t>adicionales o su extinción</a:t>
            </a:r>
            <a:r>
              <a:rPr lang="es-ES" sz="1800" dirty="0" smtClean="0">
                <a:latin typeface="Arial" pitchFamily="34" charset="0"/>
                <a:cs typeface="Arial" pitchFamily="34" charset="0"/>
              </a:rPr>
              <a:t>.</a:t>
            </a:r>
          </a:p>
          <a:p>
            <a:pPr marL="400050" lvl="1" indent="0" algn="just">
              <a:buNone/>
            </a:pPr>
            <a:endParaRPr lang="es-ES" sz="1800" dirty="0">
              <a:latin typeface="Arial" pitchFamily="34" charset="0"/>
              <a:cs typeface="Arial" pitchFamily="34" charset="0"/>
            </a:endParaRPr>
          </a:p>
          <a:p>
            <a:pPr marL="400050" lvl="1" indent="0" algn="just">
              <a:buNone/>
            </a:pPr>
            <a:r>
              <a:rPr lang="es-ES" sz="1800" dirty="0">
                <a:latin typeface="Arial" pitchFamily="34" charset="0"/>
                <a:cs typeface="Arial" pitchFamily="34" charset="0"/>
              </a:rPr>
              <a:t>En el caso de convenios suscritos por la Administración General del Estado o alguno de sus organismos públicos y entidades de derecho público vinculados o dependientes, esta prórroga deberá ser comunicada al Registro Electrónico estatal de Órganos e Instrumentos de Cooperación al que se refiere la disposición adicional séptima.</a:t>
            </a:r>
          </a:p>
        </p:txBody>
      </p:sp>
      <p:sp>
        <p:nvSpPr>
          <p:cNvPr id="4" name="3 Marcador de número de diapositiva"/>
          <p:cNvSpPr>
            <a:spLocks noGrp="1"/>
          </p:cNvSpPr>
          <p:nvPr>
            <p:ph type="sldNum" sz="quarter" idx="12"/>
          </p:nvPr>
        </p:nvSpPr>
        <p:spPr/>
        <p:txBody>
          <a:bodyPr/>
          <a:lstStyle/>
          <a:p>
            <a:fld id="{AAC34F87-EF80-4AD4-84AE-DD51B0D0FB32}" type="slidenum">
              <a:rPr lang="es-ES" smtClean="0"/>
              <a:pPr/>
              <a:t>9</a:t>
            </a:fld>
            <a:endParaRPr lang="es-ES"/>
          </a:p>
        </p:txBody>
      </p:sp>
      <p:sp>
        <p:nvSpPr>
          <p:cNvPr id="2" name="1 Título"/>
          <p:cNvSpPr>
            <a:spLocks noGrp="1"/>
          </p:cNvSpPr>
          <p:nvPr>
            <p:ph type="title"/>
          </p:nvPr>
        </p:nvSpPr>
        <p:spPr/>
        <p:txBody>
          <a:bodyPr>
            <a:normAutofit/>
          </a:bodyPr>
          <a:lstStyle/>
          <a:p>
            <a:pPr algn="ctr"/>
            <a:r>
              <a:rPr lang="es-ES" sz="2800" b="1" dirty="0">
                <a:solidFill>
                  <a:prstClr val="black"/>
                </a:solidFill>
                <a:latin typeface="Arial" pitchFamily="34" charset="0"/>
                <a:cs typeface="Arial" pitchFamily="34" charset="0"/>
              </a:rPr>
              <a:t>Contenido de los Convenios</a:t>
            </a:r>
            <a:endParaRPr lang="es-ES" sz="2800" dirty="0"/>
          </a:p>
        </p:txBody>
      </p:sp>
      <p:sp>
        <p:nvSpPr>
          <p:cNvPr id="5" name="4 Marcador de pie de página"/>
          <p:cNvSpPr>
            <a:spLocks noGrp="1"/>
          </p:cNvSpPr>
          <p:nvPr>
            <p:ph type="ftr" sz="quarter" idx="11"/>
          </p:nvPr>
        </p:nvSpPr>
        <p:spPr/>
        <p:txBody>
          <a:bodyPr/>
          <a:lstStyle/>
          <a:p>
            <a:r>
              <a:rPr lang="es-ES" smtClean="0"/>
              <a:t>Los convenios en la Ley 40/2015</a:t>
            </a:r>
            <a:endParaRPr lang="es-ES"/>
          </a:p>
        </p:txBody>
      </p:sp>
    </p:spTree>
    <p:extLst>
      <p:ext uri="{BB962C8B-B14F-4D97-AF65-F5344CB8AC3E}">
        <p14:creationId xmlns:p14="http://schemas.microsoft.com/office/powerpoint/2010/main" val="9598974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3038</TotalTime>
  <Words>1973</Words>
  <Application>Microsoft Office PowerPoint</Application>
  <PresentationFormat>Presentación en pantalla (4:3)</PresentationFormat>
  <Paragraphs>626</Paragraphs>
  <Slides>17</Slides>
  <Notes>0</Notes>
  <HiddenSlides>0</HiddenSlides>
  <MMClips>0</MMClips>
  <ScaleCrop>false</ScaleCrop>
  <HeadingPairs>
    <vt:vector size="4" baseType="variant">
      <vt:variant>
        <vt:lpstr>Tema</vt:lpstr>
      </vt:variant>
      <vt:variant>
        <vt:i4>2</vt:i4>
      </vt:variant>
      <vt:variant>
        <vt:lpstr>Títulos de diapositiva</vt:lpstr>
      </vt:variant>
      <vt:variant>
        <vt:i4>17</vt:i4>
      </vt:variant>
    </vt:vector>
  </HeadingPairs>
  <TitlesOfParts>
    <vt:vector size="19" baseType="lpstr">
      <vt:lpstr>Concurrencia</vt:lpstr>
      <vt:lpstr>1_Concurrencia</vt:lpstr>
      <vt:lpstr>     LOS CONVENIOS EN LA LEY 40/2015</vt:lpstr>
      <vt:lpstr>CONVENIOS: REQUISITOS</vt:lpstr>
      <vt:lpstr>Publicación e inscripción</vt:lpstr>
      <vt:lpstr>REOICO</vt:lpstr>
      <vt:lpstr>REOICO</vt:lpstr>
      <vt:lpstr>REOICO</vt:lpstr>
      <vt:lpstr>Contenido de los Convenios</vt:lpstr>
      <vt:lpstr>Contenido de los Convenios</vt:lpstr>
      <vt:lpstr>Contenido de los Convenios</vt:lpstr>
      <vt:lpstr>Convenios 2018 por ministerios</vt:lpstr>
      <vt:lpstr>Convenios por CCAA y Ciudades con Estatuto de Autonomía 2018</vt:lpstr>
      <vt:lpstr>Convenios EELL 2018  </vt:lpstr>
      <vt:lpstr>Convenios 2018 por áreas sectoriales  Total: 3.090 convenios 10.686.549.170,19€ </vt:lpstr>
      <vt:lpstr>Convenios 2018 por áreas sectoriales</vt:lpstr>
      <vt:lpstr>Convenios 2018 por áreas sectoriales</vt:lpstr>
      <vt:lpstr>Convenios 2018 por Ministerio promotor</vt:lpstr>
      <vt:lpstr>Convenios 2017 por entidades participantes</vt:lpstr>
    </vt:vector>
  </TitlesOfParts>
  <Company>DSIC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Concepto de Convenio</dc:title>
  <dc:creator>manueljulio.sanchez</dc:creator>
  <cp:lastModifiedBy>manueljulio.sanchez</cp:lastModifiedBy>
  <cp:revision>153</cp:revision>
  <cp:lastPrinted>2018-04-25T11:26:17Z</cp:lastPrinted>
  <dcterms:created xsi:type="dcterms:W3CDTF">2017-09-18T10:49:16Z</dcterms:created>
  <dcterms:modified xsi:type="dcterms:W3CDTF">2019-03-21T12:38:43Z</dcterms:modified>
</cp:coreProperties>
</file>