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handoutMasterIdLst>
    <p:handoutMasterId r:id="rId21"/>
  </p:handoutMasterIdLst>
  <p:sldIdLst>
    <p:sldId id="288" r:id="rId3"/>
    <p:sldId id="267" r:id="rId4"/>
    <p:sldId id="277" r:id="rId5"/>
    <p:sldId id="278" r:id="rId6"/>
    <p:sldId id="280" r:id="rId7"/>
    <p:sldId id="279" r:id="rId8"/>
    <p:sldId id="289" r:id="rId9"/>
    <p:sldId id="270" r:id="rId10"/>
    <p:sldId id="271" r:id="rId11"/>
    <p:sldId id="290" r:id="rId12"/>
    <p:sldId id="320" r:id="rId13"/>
    <p:sldId id="294" r:id="rId14"/>
    <p:sldId id="297" r:id="rId15"/>
    <p:sldId id="322" r:id="rId16"/>
    <p:sldId id="324" r:id="rId17"/>
    <p:sldId id="321" r:id="rId18"/>
    <p:sldId id="326" r:id="rId19"/>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48"/>
    </mc:Choice>
    <mc:Fallback>
      <c:style val="48"/>
    </mc:Fallback>
  </mc:AlternateContent>
  <c:pivotSource>
    <c:name>[Copia poseidocLibro2.xlsx]Hoja4!Tabla dinámica7</c:name>
    <c:fmtId val="4"/>
  </c:pivotSource>
  <c:chart>
    <c:autoTitleDeleted val="1"/>
    <c:pivotFmts>
      <c:pivotFmt>
        <c:idx val="0"/>
        <c:dLbl>
          <c:idx val="0"/>
          <c:showLegendKey val="0"/>
          <c:showVal val="1"/>
          <c:showCatName val="1"/>
          <c:showSerName val="0"/>
          <c:showPercent val="0"/>
          <c:showBubbleSize val="0"/>
        </c:dLbl>
      </c:pivotFmt>
      <c:pivotFmt>
        <c:idx val="1"/>
      </c:pivotFmt>
      <c:pivotFmt>
        <c:idx val="2"/>
        <c:marker>
          <c:symbol val="none"/>
        </c:marker>
        <c:dLbl>
          <c:idx val="0"/>
          <c:spPr/>
          <c:txPr>
            <a:bodyPr/>
            <a:lstStyle/>
            <a:p>
              <a:pPr>
                <a:defRPr/>
              </a:pPr>
              <a:endParaRPr lang="es-ES"/>
            </a:p>
          </c:txPr>
          <c:showLegendKey val="0"/>
          <c:showVal val="1"/>
          <c:showCatName val="1"/>
          <c:showSerName val="0"/>
          <c:showPercent val="0"/>
          <c:showBubbleSize val="0"/>
        </c:dLbl>
      </c:pivotFmt>
      <c:pivotFmt>
        <c:idx val="3"/>
        <c:marker>
          <c:symbol val="none"/>
        </c:marker>
        <c:dLbl>
          <c:idx val="0"/>
          <c:spPr/>
          <c:txPr>
            <a:bodyPr/>
            <a:lstStyle/>
            <a:p>
              <a:pPr>
                <a:defRPr/>
              </a:pPr>
              <a:endParaRPr lang="es-ES"/>
            </a:p>
          </c:txPr>
          <c:showLegendKey val="0"/>
          <c:showVal val="1"/>
          <c:showCatName val="1"/>
          <c:showSerName val="0"/>
          <c:showPercent val="0"/>
          <c:showBubbleSize val="0"/>
        </c:dLbl>
      </c:pivotFmt>
    </c:pivotFmts>
    <c:view3D>
      <c:rotX val="70"/>
      <c:rotY val="120"/>
      <c:depthPercent val="180"/>
      <c:rAngAx val="1"/>
    </c:view3D>
    <c:floor>
      <c:thickness val="0"/>
    </c:floor>
    <c:sideWall>
      <c:thickness val="0"/>
    </c:sideWall>
    <c:backWall>
      <c:thickness val="0"/>
    </c:backWall>
    <c:plotArea>
      <c:layout/>
      <c:bar3DChart>
        <c:barDir val="bar"/>
        <c:grouping val="clustered"/>
        <c:varyColors val="0"/>
        <c:ser>
          <c:idx val="0"/>
          <c:order val="0"/>
          <c:tx>
            <c:strRef>
              <c:f>Hoja4!$B$3</c:f>
              <c:strCache>
                <c:ptCount val="1"/>
                <c:pt idx="0">
                  <c:v>Total</c:v>
                </c:pt>
              </c:strCache>
            </c:strRef>
          </c:tx>
          <c:invertIfNegative val="0"/>
          <c:dLbls>
            <c:txPr>
              <a:bodyPr/>
              <a:lstStyle/>
              <a:p>
                <a:pPr>
                  <a:defRPr/>
                </a:pPr>
                <a:endParaRPr lang="es-ES"/>
              </a:p>
            </c:txPr>
            <c:showLegendKey val="0"/>
            <c:showVal val="1"/>
            <c:showCatName val="1"/>
            <c:showSerName val="0"/>
            <c:showPercent val="0"/>
            <c:showBubbleSize val="0"/>
            <c:showLeaderLines val="0"/>
          </c:dLbls>
          <c:cat>
            <c:strRef>
              <c:f>Hoja4!$A$4:$A$23</c:f>
              <c:strCache>
                <c:ptCount val="19"/>
                <c:pt idx="0">
                  <c:v>AN</c:v>
                </c:pt>
                <c:pt idx="1">
                  <c:v>AR</c:v>
                </c:pt>
                <c:pt idx="2">
                  <c:v>AS</c:v>
                </c:pt>
                <c:pt idx="3">
                  <c:v>CE</c:v>
                </c:pt>
                <c:pt idx="4">
                  <c:v>CL</c:v>
                </c:pt>
                <c:pt idx="5">
                  <c:v>CM</c:v>
                </c:pt>
                <c:pt idx="6">
                  <c:v>CÑ</c:v>
                </c:pt>
                <c:pt idx="7">
                  <c:v>CR</c:v>
                </c:pt>
                <c:pt idx="8">
                  <c:v>CT</c:v>
                </c:pt>
                <c:pt idx="9">
                  <c:v>EX</c:v>
                </c:pt>
                <c:pt idx="10">
                  <c:v>GA</c:v>
                </c:pt>
                <c:pt idx="11">
                  <c:v>IB</c:v>
                </c:pt>
                <c:pt idx="12">
                  <c:v>MA</c:v>
                </c:pt>
                <c:pt idx="13">
                  <c:v>ML</c:v>
                </c:pt>
                <c:pt idx="14">
                  <c:v>MU</c:v>
                </c:pt>
                <c:pt idx="15">
                  <c:v>NA</c:v>
                </c:pt>
                <c:pt idx="16">
                  <c:v>PV</c:v>
                </c:pt>
                <c:pt idx="17">
                  <c:v>RI</c:v>
                </c:pt>
                <c:pt idx="18">
                  <c:v>VA</c:v>
                </c:pt>
              </c:strCache>
            </c:strRef>
          </c:cat>
          <c:val>
            <c:numRef>
              <c:f>Hoja4!$B$4:$B$23</c:f>
              <c:numCache>
                <c:formatCode>General</c:formatCode>
                <c:ptCount val="19"/>
                <c:pt idx="0">
                  <c:v>69</c:v>
                </c:pt>
                <c:pt idx="1">
                  <c:v>44</c:v>
                </c:pt>
                <c:pt idx="2">
                  <c:v>34</c:v>
                </c:pt>
                <c:pt idx="3">
                  <c:v>19</c:v>
                </c:pt>
                <c:pt idx="4">
                  <c:v>65</c:v>
                </c:pt>
                <c:pt idx="5">
                  <c:v>38</c:v>
                </c:pt>
                <c:pt idx="6">
                  <c:v>51</c:v>
                </c:pt>
                <c:pt idx="7">
                  <c:v>44</c:v>
                </c:pt>
                <c:pt idx="8">
                  <c:v>26</c:v>
                </c:pt>
                <c:pt idx="9">
                  <c:v>25</c:v>
                </c:pt>
                <c:pt idx="10">
                  <c:v>49</c:v>
                </c:pt>
                <c:pt idx="11">
                  <c:v>27</c:v>
                </c:pt>
                <c:pt idx="12">
                  <c:v>158</c:v>
                </c:pt>
                <c:pt idx="13">
                  <c:v>25</c:v>
                </c:pt>
                <c:pt idx="14">
                  <c:v>41</c:v>
                </c:pt>
                <c:pt idx="15">
                  <c:v>20</c:v>
                </c:pt>
                <c:pt idx="16">
                  <c:v>17</c:v>
                </c:pt>
                <c:pt idx="17">
                  <c:v>22</c:v>
                </c:pt>
                <c:pt idx="18">
                  <c:v>48</c:v>
                </c:pt>
              </c:numCache>
            </c:numRef>
          </c:val>
        </c:ser>
        <c:dLbls>
          <c:showLegendKey val="0"/>
          <c:showVal val="0"/>
          <c:showCatName val="0"/>
          <c:showSerName val="0"/>
          <c:showPercent val="0"/>
          <c:showBubbleSize val="0"/>
        </c:dLbls>
        <c:gapWidth val="75"/>
        <c:shape val="cylinder"/>
        <c:axId val="25842048"/>
        <c:axId val="25843584"/>
        <c:axId val="0"/>
      </c:bar3DChart>
      <c:catAx>
        <c:axId val="25842048"/>
        <c:scaling>
          <c:orientation val="minMax"/>
        </c:scaling>
        <c:delete val="1"/>
        <c:axPos val="l"/>
        <c:majorTickMark val="none"/>
        <c:minorTickMark val="none"/>
        <c:tickLblPos val="nextTo"/>
        <c:crossAx val="25843584"/>
        <c:crosses val="autoZero"/>
        <c:auto val="1"/>
        <c:lblAlgn val="ctr"/>
        <c:lblOffset val="100"/>
        <c:noMultiLvlLbl val="0"/>
      </c:catAx>
      <c:valAx>
        <c:axId val="25843584"/>
        <c:scaling>
          <c:orientation val="minMax"/>
        </c:scaling>
        <c:delete val="1"/>
        <c:axPos val="b"/>
        <c:majorGridlines/>
        <c:numFmt formatCode="General" sourceLinked="1"/>
        <c:majorTickMark val="none"/>
        <c:minorTickMark val="none"/>
        <c:tickLblPos val="nextTo"/>
        <c:crossAx val="25842048"/>
        <c:crosses val="autoZero"/>
        <c:crossBetween val="between"/>
      </c:valAx>
      <c:spPr>
        <a:noFill/>
        <a:ln w="25400">
          <a:noFill/>
        </a:ln>
      </c:spPr>
    </c:plotArea>
    <c:plotVisOnly val="1"/>
    <c:dispBlanksAs val="gap"/>
    <c:showDLblsOverMax val="0"/>
  </c:chart>
  <c:spPr>
    <a:effectLst>
      <a:glow rad="139700">
        <a:schemeClr val="accent1">
          <a:satMod val="175000"/>
          <a:alpha val="40000"/>
        </a:schemeClr>
      </a:glow>
      <a:softEdge rad="0"/>
    </a:effectLst>
  </c:spPr>
  <c:externalData r:id="rId1">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CE59B82-3BB7-4D6F-BF09-584A73830BB7}" type="datetimeFigureOut">
              <a:rPr lang="es-ES" smtClean="0"/>
              <a:pPr/>
              <a:t>21/03/2019</a:t>
            </a:fld>
            <a:endParaRPr lang="es-ES"/>
          </a:p>
        </p:txBody>
      </p:sp>
      <p:sp>
        <p:nvSpPr>
          <p:cNvPr id="4" name="3 Marcador de pie de página"/>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C05A63E-3B87-4909-9F16-4A447DB25116}" type="slidenum">
              <a:rPr lang="es-ES" smtClean="0"/>
              <a:pPr/>
              <a:t>‹Nº›</a:t>
            </a:fld>
            <a:endParaRPr lang="es-ES"/>
          </a:p>
        </p:txBody>
      </p:sp>
    </p:spTree>
    <p:extLst>
      <p:ext uri="{BB962C8B-B14F-4D97-AF65-F5344CB8AC3E}">
        <p14:creationId xmlns:p14="http://schemas.microsoft.com/office/powerpoint/2010/main" val="1108260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2489487-D381-4CDC-BB9C-72A2A8A25038}" type="datetimeFigureOut">
              <a:rPr lang="es-ES" smtClean="0"/>
              <a:pPr/>
              <a:t>21/03/2019</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202E361-6CFA-4694-A02F-A8D0A4FD74FF}" type="slidenum">
              <a:rPr lang="es-ES" smtClean="0"/>
              <a:pPr/>
              <a:t>‹Nº›</a:t>
            </a:fld>
            <a:endParaRPr lang="es-ES"/>
          </a:p>
        </p:txBody>
      </p:sp>
    </p:spTree>
    <p:extLst>
      <p:ext uri="{BB962C8B-B14F-4D97-AF65-F5344CB8AC3E}">
        <p14:creationId xmlns:p14="http://schemas.microsoft.com/office/powerpoint/2010/main" val="276794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4E3E471-A1A9-4416-850C-CB4CE9EF4C72}" type="datetime1">
              <a:rPr lang="es-ES" smtClean="0">
                <a:solidFill>
                  <a:prstClr val="black">
                    <a:tint val="75000"/>
                  </a:prstClr>
                </a:solidFill>
              </a:rPr>
              <a:t>21/03/2019</a:t>
            </a:fld>
            <a:endParaRPr lang="es-ES">
              <a:solidFill>
                <a:prstClr val="black">
                  <a:tint val="75000"/>
                </a:prstClr>
              </a:solidFill>
            </a:endParaRP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2AF9FA0-7503-4798-BD2B-30587DBC43FE}" type="datetime1">
              <a:rPr lang="es-ES" smtClean="0">
                <a:solidFill>
                  <a:prstClr val="black">
                    <a:tint val="75000"/>
                  </a:prstClr>
                </a:solidFill>
              </a:r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11846FD-7533-406B-B429-03A88DF6AB64}" type="datetime1">
              <a:rPr lang="es-ES" smtClean="0">
                <a:solidFill>
                  <a:prstClr val="black">
                    <a:tint val="75000"/>
                  </a:prstClr>
                </a:solidFill>
              </a:r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23A97B55-F3F6-430A-831B-9D7F5BCED285}" type="datetime1">
              <a:rPr lang="es-ES" smtClean="0"/>
              <a:t>21/03/2019</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r>
              <a:rPr lang="es-ES" smtClean="0"/>
              <a:t>Los convenios en la Ley 40/2015</a:t>
            </a:r>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AC34F87-EF80-4AD4-84AE-DD51B0D0FB32}" type="slidenum">
              <a:rPr lang="es-ES" smtClean="0"/>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1F75571-445E-4FE2-A462-389C553C5E3E}" type="datetime1">
              <a:rPr lang="es-ES" smtClean="0"/>
              <a:t>21/03/2019</a:t>
            </a:fld>
            <a:endParaRPr lang="es-ES"/>
          </a:p>
        </p:txBody>
      </p:sp>
      <p:sp>
        <p:nvSpPr>
          <p:cNvPr id="5" name="4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B19343B-C1BA-4053-AC6F-37E5DE3934D7}" type="datetime1">
              <a:rPr lang="es-ES" smtClean="0"/>
              <a:t>21/03/2019</a:t>
            </a:fld>
            <a:endParaRPr lang="es-ES"/>
          </a:p>
        </p:txBody>
      </p:sp>
      <p:sp>
        <p:nvSpPr>
          <p:cNvPr id="5" name="4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DFA2587-847D-4A48-874F-4D95CE74D7DA}" type="datetime1">
              <a:rPr lang="es-ES" smtClean="0"/>
              <a:t>21/03/2019</a:t>
            </a:fld>
            <a:endParaRPr lang="es-ES"/>
          </a:p>
        </p:txBody>
      </p:sp>
      <p:sp>
        <p:nvSpPr>
          <p:cNvPr id="6" name="5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D56A39E-7645-413C-9B85-71BF13B95A21}" type="datetime1">
              <a:rPr lang="es-ES" smtClean="0"/>
              <a:t>21/03/2019</a:t>
            </a:fld>
            <a:endParaRPr lang="es-ES"/>
          </a:p>
        </p:txBody>
      </p:sp>
      <p:sp>
        <p:nvSpPr>
          <p:cNvPr id="8" name="7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9" name="8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9147D307-1754-4D25-A313-460377D35D86}" type="datetime1">
              <a:rPr lang="es-ES" smtClean="0"/>
              <a:t>21/03/2019</a:t>
            </a:fld>
            <a:endParaRPr lang="es-ES"/>
          </a:p>
        </p:txBody>
      </p:sp>
      <p:sp>
        <p:nvSpPr>
          <p:cNvPr id="4" name="3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5" name="4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D12D286F-1264-4CE8-824E-580C8F04D9D3}" type="datetime1">
              <a:rPr lang="es-ES" smtClean="0"/>
              <a:t>21/03/2019</a:t>
            </a:fld>
            <a:endParaRPr lang="es-ES"/>
          </a:p>
        </p:txBody>
      </p:sp>
      <p:sp>
        <p:nvSpPr>
          <p:cNvPr id="3" name="2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4" name="3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563C2AF6-5672-4D63-B2E3-9D38882A5395}" type="datetime1">
              <a:rPr lang="es-ES" smtClean="0"/>
              <a:t>21/03/2019</a:t>
            </a:fld>
            <a:endParaRPr lang="es-ES"/>
          </a:p>
        </p:txBody>
      </p:sp>
      <p:sp>
        <p:nvSpPr>
          <p:cNvPr id="6" name="5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CEF2901-D49F-41E2-B31B-D937792F3AC3}" type="datetime1">
              <a:rPr lang="es-ES" smtClean="0">
                <a:solidFill>
                  <a:prstClr val="black">
                    <a:tint val="75000"/>
                  </a:prstClr>
                </a:solidFill>
              </a:r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1B113A95-E43C-45A2-BDE2-EEEF6B6CBB88}" type="datetime1">
              <a:rPr lang="es-ES" smtClean="0"/>
              <a:t>21/03/2019</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s-ES" smtClean="0"/>
              <a:t>Los convenios en la Ley 40/2015</a:t>
            </a:r>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AC34F87-EF80-4AD4-84AE-DD51B0D0FB32}"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B3718CF-138B-41E7-98A8-3C99D951254E}" type="datetime1">
              <a:rPr lang="es-ES" smtClean="0"/>
              <a:t>21/03/2019</a:t>
            </a:fld>
            <a:endParaRPr lang="es-ES"/>
          </a:p>
        </p:txBody>
      </p:sp>
      <p:sp>
        <p:nvSpPr>
          <p:cNvPr id="5" name="4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CBF6A6D-20A0-459F-AA52-91CD08C16046}" type="datetime1">
              <a:rPr lang="es-ES" smtClean="0"/>
              <a:t>21/03/2019</a:t>
            </a:fld>
            <a:endParaRPr lang="es-ES"/>
          </a:p>
        </p:txBody>
      </p:sp>
      <p:sp>
        <p:nvSpPr>
          <p:cNvPr id="5" name="4 Marcador de pie de página"/>
          <p:cNvSpPr>
            <a:spLocks noGrp="1"/>
          </p:cNvSpPr>
          <p:nvPr>
            <p:ph type="ftr" sz="quarter" idx="11"/>
          </p:nvPr>
        </p:nvSpPr>
        <p:spPr/>
        <p:txBody>
          <a:bodyPr/>
          <a:lstStyle>
            <a:extLst/>
          </a:lstStyle>
          <a:p>
            <a:r>
              <a:rPr lang="es-ES" smtClean="0"/>
              <a:t>Los convenios en la Ley 40/2015</a:t>
            </a:r>
            <a:endParaRPr lang="es-ES"/>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106E25A-E53A-4A26-AF2F-44886ECF6DEF}" type="datetime1">
              <a:rPr lang="es-ES" smtClean="0">
                <a:solidFill>
                  <a:prstClr val="black">
                    <a:tint val="75000"/>
                  </a:prstClr>
                </a:solidFill>
              </a:r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53DFD179-376D-4B54-AF69-50DD47724D5D}" type="datetime1">
              <a:rPr lang="es-ES" smtClean="0">
                <a:solidFill>
                  <a:prstClr val="black">
                    <a:tint val="75000"/>
                  </a:prstClr>
                </a:solidFill>
              </a:r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143180A-9890-4E1A-870A-6154EA123402}" type="datetime1">
              <a:rPr lang="es-ES" smtClean="0">
                <a:solidFill>
                  <a:prstClr val="black">
                    <a:tint val="75000"/>
                  </a:prstClr>
                </a:solidFill>
              </a:rPr>
              <a:t>21/03/2019</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FDA6A378-E723-4482-A8AE-E77D7040B020}" type="datetime1">
              <a:rPr lang="es-ES" smtClean="0">
                <a:solidFill>
                  <a:prstClr val="black">
                    <a:tint val="75000"/>
                  </a:prstClr>
                </a:solidFill>
              </a:rPr>
              <a:t>21/03/2019</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E23CBB8D-6464-4D9C-A10D-C4973BB79723}" type="datetime1">
              <a:rPr lang="es-ES" smtClean="0">
                <a:solidFill>
                  <a:prstClr val="black">
                    <a:tint val="75000"/>
                  </a:prstClr>
                </a:solidFill>
              </a:rPr>
              <a:t>21/03/2019</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1938D42E-AE59-4908-AE75-CD64DFC0F6E7}" type="datetime1">
              <a:rPr lang="es-ES" smtClean="0">
                <a:solidFill>
                  <a:prstClr val="black">
                    <a:tint val="75000"/>
                  </a:prstClr>
                </a:solidFill>
              </a:r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1AD56F2C-853F-400B-9E13-D1BF0E56BE4B}" type="datetime1">
              <a:rPr lang="es-ES" smtClean="0">
                <a:solidFill>
                  <a:prstClr val="black">
                    <a:tint val="75000"/>
                  </a:prstClr>
                </a:solidFill>
              </a:rPr>
              <a:t>21/03/2019</a:t>
            </a:fld>
            <a:endParaRPr lang="es-ES">
              <a:solidFill>
                <a:prstClr val="black">
                  <a:tint val="75000"/>
                </a:prstClr>
              </a:solidFill>
            </a:endParaRP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182A2-50F6-470B-9AFC-7829BAAAA47A}" type="datetime1">
              <a:rPr lang="es-ES" smtClean="0"/>
              <a:t>21/03/2019</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s-ES" smtClean="0"/>
              <a:t>Los convenios en la Ley 40/2015</a:t>
            </a:r>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AC34F87-EF80-4AD4-84AE-DD51B0D0FB3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636C3F-FF18-4839-AB11-828D79DED070}" type="datetime1">
              <a:rPr lang="es-ES" smtClean="0"/>
              <a:t>21/03/2019</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s-ES" smtClean="0"/>
              <a:t>Los convenios en la Ley 40/2015</a:t>
            </a:r>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AC34F87-EF80-4AD4-84AE-DD51B0D0FB3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transparencia.gob.es/transparencia/transparencia_Home/index/categorias/Contratos-convenios-subvenciones-bienesinmuebles/Convenios-encomiendas.html"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1"/>
            <a:ext cx="8229600" cy="3989040"/>
          </a:xfrm>
        </p:spPr>
        <p:txBody>
          <a:bodyPr/>
          <a:lstStyle/>
          <a:p>
            <a:pPr>
              <a:buNone/>
            </a:pPr>
            <a:endParaRPr lang="es-ES" dirty="0" smtClean="0"/>
          </a:p>
          <a:p>
            <a:pPr>
              <a:buNone/>
            </a:pPr>
            <a:endParaRPr lang="es-ES" dirty="0" smtClean="0"/>
          </a:p>
          <a:p>
            <a:pPr algn="ctr">
              <a:buNone/>
            </a:pPr>
            <a:endParaRPr lang="es-ES" dirty="0" smtClean="0"/>
          </a:p>
          <a:p>
            <a:pPr algn="ctr">
              <a:buNone/>
            </a:pPr>
            <a:endParaRPr lang="es-ES" dirty="0"/>
          </a:p>
          <a:p>
            <a:pPr lvl="0" algn="ctr">
              <a:buNone/>
            </a:pPr>
            <a:r>
              <a:rPr lang="es-ES" sz="1800" dirty="0">
                <a:solidFill>
                  <a:prstClr val="black"/>
                </a:solidFill>
                <a:latin typeface="Arial" pitchFamily="34" charset="0"/>
                <a:cs typeface="Arial" pitchFamily="34" charset="0"/>
              </a:rPr>
              <a:t>SEGUNDA SEMANA</a:t>
            </a: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a:t>
            </a:fld>
            <a:endParaRPr lang="es-ES">
              <a:solidFill>
                <a:prstClr val="black">
                  <a:tint val="75000"/>
                </a:prstClr>
              </a:solidFill>
            </a:endParaRPr>
          </a:p>
        </p:txBody>
      </p:sp>
      <p:sp>
        <p:nvSpPr>
          <p:cNvPr id="2" name="1 Título"/>
          <p:cNvSpPr>
            <a:spLocks noGrp="1"/>
          </p:cNvSpPr>
          <p:nvPr>
            <p:ph type="title"/>
          </p:nvPr>
        </p:nvSpPr>
        <p:spPr/>
        <p:txBody>
          <a:bodyPr>
            <a:normAutofit fontScale="90000"/>
          </a:bodyPr>
          <a:lstStyle/>
          <a:p>
            <a:pPr algn="ctr"/>
            <a:r>
              <a:rPr lang="es-ES" dirty="0" smtClean="0"/>
              <a:t/>
            </a:r>
            <a:br>
              <a:rPr lang="es-ES" dirty="0" smtClean="0"/>
            </a:br>
            <a:r>
              <a:rPr lang="es-ES" dirty="0"/>
              <a:t/>
            </a:r>
            <a:br>
              <a:rPr lang="es-ES" dirty="0"/>
            </a:br>
            <a:r>
              <a:rPr lang="es-ES" dirty="0" smtClean="0"/>
              <a:t/>
            </a:r>
            <a:br>
              <a:rPr lang="es-ES" dirty="0" smtClean="0"/>
            </a:br>
            <a:r>
              <a:rPr lang="es-ES" dirty="0" smtClean="0"/>
              <a:t/>
            </a:r>
            <a:br>
              <a:rPr lang="es-ES" dirty="0" smtClean="0"/>
            </a:br>
            <a:r>
              <a:rPr lang="es-ES" dirty="0"/>
              <a:t/>
            </a:r>
            <a:br>
              <a:rPr lang="es-ES" dirty="0"/>
            </a:br>
            <a:r>
              <a:rPr lang="es-ES" dirty="0" smtClean="0"/>
              <a:t>LOS CONVENIOS </a:t>
            </a:r>
            <a:r>
              <a:rPr lang="es-ES" dirty="0" smtClean="0"/>
              <a:t>EN LA LEY 40/2015</a:t>
            </a:r>
            <a:endParaRPr lang="es-ES" dirty="0"/>
          </a:p>
        </p:txBody>
      </p:sp>
      <p:pic>
        <p:nvPicPr>
          <p:cNvPr id="1026" name="Picture 2" descr="C:\Users\jalopez\Documents\escritos DIRECTIVOS 2017\GobE-MHAFP-IN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404664"/>
            <a:ext cx="2824163" cy="59848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alopez\Documents\escritos DIRECTIVOS 2017\licenc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3" y="5589240"/>
            <a:ext cx="3528393" cy="821432"/>
          </a:xfrm>
          <a:prstGeom prst="rect">
            <a:avLst/>
          </a:prstGeom>
          <a:noFill/>
          <a:extLst>
            <a:ext uri="{909E8E84-426E-40DD-AFC4-6F175D3DCCD1}">
              <a14:hiddenFill xmlns:a14="http://schemas.microsoft.com/office/drawing/2010/main">
                <a:solidFill>
                  <a:srgbClr val="FFFFFF"/>
                </a:solidFill>
              </a14:hiddenFill>
            </a:ext>
          </a:extLst>
        </p:spPr>
      </p:pic>
      <p:sp>
        <p:nvSpPr>
          <p:cNvPr id="7" name="6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Tree>
    <p:extLst>
      <p:ext uri="{BB962C8B-B14F-4D97-AF65-F5344CB8AC3E}">
        <p14:creationId xmlns:p14="http://schemas.microsoft.com/office/powerpoint/2010/main" val="2283574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p:txBody>
          <a:bodyPr/>
          <a:lstStyle/>
          <a:p>
            <a:r>
              <a:rPr lang="es-ES" smtClean="0"/>
              <a:t>Los convenios en la Ley 40/2015</a:t>
            </a:r>
            <a:endParaRPr lang="es-ES"/>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10</a:t>
            </a:fld>
            <a:endParaRPr lang="es-ES"/>
          </a:p>
        </p:txBody>
      </p:sp>
      <p:sp>
        <p:nvSpPr>
          <p:cNvPr id="5" name="4 Título"/>
          <p:cNvSpPr>
            <a:spLocks noGrp="1"/>
          </p:cNvSpPr>
          <p:nvPr>
            <p:ph type="title"/>
          </p:nvPr>
        </p:nvSpPr>
        <p:spPr/>
        <p:txBody>
          <a:bodyPr>
            <a:normAutofit fontScale="90000"/>
          </a:bodyPr>
          <a:lstStyle/>
          <a:p>
            <a:pPr algn="ctr"/>
            <a:r>
              <a:rPr lang="es-ES" dirty="0" smtClean="0"/>
              <a:t>Convenios 2018</a:t>
            </a:r>
            <a:br>
              <a:rPr lang="es-ES" dirty="0" smtClean="0"/>
            </a:br>
            <a:r>
              <a:rPr lang="es-ES" dirty="0" smtClean="0"/>
              <a:t>por ministerios</a:t>
            </a:r>
            <a:endParaRPr lang="es-ES" dirty="0"/>
          </a:p>
        </p:txBody>
      </p:sp>
      <p:sp>
        <p:nvSpPr>
          <p:cNvPr id="2" name="1 CuadroTexto"/>
          <p:cNvSpPr txBox="1"/>
          <p:nvPr/>
        </p:nvSpPr>
        <p:spPr>
          <a:xfrm>
            <a:off x="6948264" y="6000382"/>
            <a:ext cx="1584176" cy="246221"/>
          </a:xfrm>
          <a:prstGeom prst="rect">
            <a:avLst/>
          </a:prstGeom>
          <a:noFill/>
        </p:spPr>
        <p:txBody>
          <a:bodyPr wrap="square" rtlCol="0">
            <a:spAutoFit/>
          </a:bodyPr>
          <a:lstStyle/>
          <a:p>
            <a:r>
              <a:rPr lang="es-ES" sz="1000" b="1" dirty="0" smtClean="0"/>
              <a:t>Fuente: REOICO</a:t>
            </a:r>
            <a:endParaRPr lang="es-ES" sz="1000" b="1" dirty="0"/>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val="2966803913"/>
              </p:ext>
            </p:extLst>
          </p:nvPr>
        </p:nvGraphicFramePr>
        <p:xfrm>
          <a:off x="1060450" y="1484785"/>
          <a:ext cx="7183958" cy="4271014"/>
        </p:xfrm>
        <a:graphic>
          <a:graphicData uri="http://schemas.openxmlformats.org/drawingml/2006/table">
            <a:tbl>
              <a:tblPr/>
              <a:tblGrid>
                <a:gridCol w="4383778"/>
                <a:gridCol w="1717102"/>
                <a:gridCol w="1083078"/>
              </a:tblGrid>
              <a:tr h="194137">
                <a:tc>
                  <a:txBody>
                    <a:bodyPr/>
                    <a:lstStyle/>
                    <a:p>
                      <a:pPr algn="l" fontAlgn="b"/>
                      <a:r>
                        <a:rPr lang="es-ES" sz="1100" b="1" i="0" u="none" strike="noStrike" dirty="0" smtClean="0">
                          <a:solidFill>
                            <a:srgbClr val="000000"/>
                          </a:solidFill>
                          <a:effectLst/>
                          <a:latin typeface="Calibri"/>
                        </a:rPr>
                        <a:t>Ministerio</a:t>
                      </a:r>
                      <a:r>
                        <a:rPr lang="es-ES" sz="1100" b="1" i="0" u="none" strike="noStrike" baseline="0" dirty="0" smtClean="0">
                          <a:solidFill>
                            <a:srgbClr val="000000"/>
                          </a:solidFill>
                          <a:effectLst/>
                          <a:latin typeface="Calibri"/>
                        </a:rPr>
                        <a:t> promotor</a:t>
                      </a:r>
                      <a:endParaRPr lang="es-ES" sz="1100" b="1"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b"/>
                      <a:r>
                        <a:rPr lang="es-ES" sz="1100" b="1" i="0" u="none" strike="noStrike" dirty="0" smtClean="0">
                          <a:solidFill>
                            <a:srgbClr val="000000"/>
                          </a:solidFill>
                          <a:effectLst/>
                          <a:latin typeface="Calibri"/>
                        </a:rPr>
                        <a:t>Importe</a:t>
                      </a:r>
                      <a:endParaRPr lang="es-ES" sz="1100" b="1"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l" fontAlgn="b"/>
                      <a:r>
                        <a:rPr lang="es-ES" sz="1100" b="1" i="0" u="none" strike="noStrike" dirty="0" smtClean="0">
                          <a:solidFill>
                            <a:srgbClr val="000000"/>
                          </a:solidFill>
                          <a:effectLst/>
                          <a:latin typeface="Calibri"/>
                        </a:rPr>
                        <a:t>Nº </a:t>
                      </a:r>
                      <a:r>
                        <a:rPr lang="es-ES" sz="1100" b="1" i="0" u="none" strike="noStrike" dirty="0">
                          <a:solidFill>
                            <a:srgbClr val="000000"/>
                          </a:solidFill>
                          <a:effectLst/>
                          <a:latin typeface="Calibri"/>
                        </a:rPr>
                        <a:t>de </a:t>
                      </a:r>
                      <a:r>
                        <a:rPr lang="es-ES" sz="1100" b="1" i="0" u="none" strike="noStrike" dirty="0" smtClean="0">
                          <a:solidFill>
                            <a:srgbClr val="000000"/>
                          </a:solidFill>
                          <a:effectLst/>
                          <a:latin typeface="Calibri"/>
                        </a:rPr>
                        <a:t>Convenios</a:t>
                      </a:r>
                      <a:endParaRPr lang="es-ES" sz="1100" b="1"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rgbClr val="DCE6F1"/>
                    </a:solidFill>
                  </a:tcPr>
                </a:tc>
              </a:tr>
              <a:tr h="194137">
                <a:tc>
                  <a:txBody>
                    <a:bodyPr/>
                    <a:lstStyle/>
                    <a:p>
                      <a:pPr algn="l" fontAlgn="b"/>
                      <a:r>
                        <a:rPr lang="es-ES" sz="1100" b="0" i="0" u="none" strike="noStrike" dirty="0">
                          <a:solidFill>
                            <a:srgbClr val="000000"/>
                          </a:solidFill>
                          <a:effectLst/>
                          <a:latin typeface="Calibri"/>
                        </a:rPr>
                        <a:t>Ministerio de Agricultura y Pesca, Alimentación y Medio Ambiente</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r" fontAlgn="b"/>
                      <a:r>
                        <a:rPr lang="es-ES" sz="1100" b="0" i="0" u="none" strike="noStrike">
                          <a:solidFill>
                            <a:srgbClr val="000000"/>
                          </a:solidFill>
                          <a:effectLst/>
                          <a:latin typeface="Calibri"/>
                        </a:rPr>
                        <a:t>325.403.017,93 €</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r" fontAlgn="b"/>
                      <a:r>
                        <a:rPr lang="es-ES" sz="1100" b="0" i="0" u="none" strike="noStrike">
                          <a:solidFill>
                            <a:srgbClr val="000000"/>
                          </a:solidFill>
                          <a:effectLst/>
                          <a:latin typeface="Calibri"/>
                        </a:rPr>
                        <a:t>190</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tcPr>
                </a:tc>
              </a:tr>
              <a:tr h="194137">
                <a:tc>
                  <a:txBody>
                    <a:bodyPr/>
                    <a:lstStyle/>
                    <a:p>
                      <a:pPr algn="l" fontAlgn="b"/>
                      <a:r>
                        <a:rPr lang="es-ES" sz="1100" b="0" i="0" u="none" strike="noStrike">
                          <a:solidFill>
                            <a:srgbClr val="000000"/>
                          </a:solidFill>
                          <a:effectLst/>
                          <a:latin typeface="Calibri"/>
                        </a:rPr>
                        <a:t>Ministerio de Agricultura, Pesca y Alimentación</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33.790.973,10 €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33</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Asuntos Exteriores, Unión Europea y Cooperación</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18.157.562,69 €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243</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Ciencia, Innovación y Universidades</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22.739.077,55 €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397</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Cultura y Deporte</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30.535.967,97 €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346</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Defensa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5.754.234.892,95 €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136</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Economía y Empresa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116.365.735,33 €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90</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Economía, Industria y Competitividad</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185.562.923,99 €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203</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Educación y Formación Profesional</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12.843.847,80 €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38</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Energía, Turismo y Agenda Digital</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103.673.669,82 €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59</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Fomento</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3.657.388.034,01 €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255</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Hacienda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192.404.519,36 €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244</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Justicia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7.637.438,01 €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163</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la Presidencia, Relaciones con las Cortes e Igualdad</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10.233.199,10 €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67</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Política Territorial y Función Pública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39.005.079,45 €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106</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Sanidad, Consumo y Bienestar Social</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68.001.378,69 €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183</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 Trabajo, Migraciones y Seguridad Social</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19.229.533,27 €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99</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del Interior</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559.835,86 €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72</a:t>
                      </a:r>
                    </a:p>
                  </a:txBody>
                  <a:tcPr marL="7620" marR="7620" marT="7620" marB="0" anchor="b">
                    <a:lnL>
                      <a:noFill/>
                    </a:lnL>
                    <a:lnR>
                      <a:noFill/>
                    </a:lnR>
                    <a:lnT>
                      <a:noFill/>
                    </a:lnT>
                    <a:lnB>
                      <a:noFill/>
                    </a:lnB>
                  </a:tcPr>
                </a:tc>
              </a:tr>
              <a:tr h="194137">
                <a:tc>
                  <a:txBody>
                    <a:bodyPr/>
                    <a:lstStyle/>
                    <a:p>
                      <a:pPr algn="l" fontAlgn="b"/>
                      <a:r>
                        <a:rPr lang="es-ES" sz="1100" b="0" i="0" u="none" strike="noStrike">
                          <a:solidFill>
                            <a:srgbClr val="000000"/>
                          </a:solidFill>
                          <a:effectLst/>
                          <a:latin typeface="Calibri"/>
                        </a:rPr>
                        <a:t>Ministerio para la Transición Ecológica</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88.782.483,31 €</a:t>
                      </a:r>
                    </a:p>
                  </a:txBody>
                  <a:tcPr marL="7620" marR="7620" marT="7620" marB="0" anchor="b">
                    <a:lnL>
                      <a:noFill/>
                    </a:lnL>
                    <a:lnR>
                      <a:noFill/>
                    </a:lnR>
                    <a:lnT>
                      <a:noFill/>
                    </a:lnT>
                    <a:lnB>
                      <a:noFill/>
                    </a:lnB>
                  </a:tcPr>
                </a:tc>
                <a:tc>
                  <a:txBody>
                    <a:bodyPr/>
                    <a:lstStyle/>
                    <a:p>
                      <a:pPr algn="r" fontAlgn="b"/>
                      <a:r>
                        <a:rPr lang="es-ES" sz="1100" b="0" i="0" u="none" strike="noStrike">
                          <a:solidFill>
                            <a:srgbClr val="000000"/>
                          </a:solidFill>
                          <a:effectLst/>
                          <a:latin typeface="Calibri"/>
                        </a:rPr>
                        <a:t>166</a:t>
                      </a:r>
                    </a:p>
                  </a:txBody>
                  <a:tcPr marL="7620" marR="7620" marT="7620" marB="0" anchor="b">
                    <a:lnL>
                      <a:noFill/>
                    </a:lnL>
                    <a:lnR>
                      <a:noFill/>
                    </a:lnR>
                    <a:lnT>
                      <a:noFill/>
                    </a:lnT>
                    <a:lnB>
                      <a:noFill/>
                    </a:lnB>
                  </a:tcPr>
                </a:tc>
              </a:tr>
              <a:tr h="194137">
                <a:tc>
                  <a:txBody>
                    <a:bodyPr/>
                    <a:lstStyle/>
                    <a:p>
                      <a:pPr algn="l" fontAlgn="b"/>
                      <a:r>
                        <a:rPr lang="es-ES" sz="1100" b="1" i="0" u="none" strike="noStrike">
                          <a:solidFill>
                            <a:srgbClr val="000000"/>
                          </a:solidFill>
                          <a:effectLst/>
                          <a:latin typeface="Calibri"/>
                        </a:rPr>
                        <a:t>Total general</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r" fontAlgn="b"/>
                      <a:r>
                        <a:rPr lang="es-ES" sz="1100" b="1" i="0" u="none" strike="noStrike" dirty="0">
                          <a:solidFill>
                            <a:srgbClr val="000000"/>
                          </a:solidFill>
                          <a:effectLst/>
                          <a:latin typeface="Calibri"/>
                        </a:rPr>
                        <a:t>10.686.549.170,19 €</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r" fontAlgn="b"/>
                      <a:r>
                        <a:rPr lang="es-ES" sz="1100" b="1" i="0" u="none" strike="noStrike">
                          <a:solidFill>
                            <a:srgbClr val="000000"/>
                          </a:solidFill>
                          <a:effectLst/>
                          <a:latin typeface="Calibri"/>
                        </a:rPr>
                        <a:t>3090</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tcPr>
                </a:tc>
              </a:tr>
              <a:tr h="194137">
                <a:tc>
                  <a:txBody>
                    <a:bodyPr/>
                    <a:lstStyle/>
                    <a:p>
                      <a:pPr algn="l" fontAlgn="b"/>
                      <a:endParaRPr lang="es-ES" sz="1100" b="0" i="0" u="none" strike="noStrike">
                        <a:solidFill>
                          <a:srgbClr val="000000"/>
                        </a:solidFill>
                        <a:effectLst/>
                        <a:latin typeface="Calibri"/>
                      </a:endParaRP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l" fontAlgn="b"/>
                      <a:endParaRPr lang="es-ES" sz="1100" b="0" i="0" u="none" strike="noStrike">
                        <a:solidFill>
                          <a:srgbClr val="000000"/>
                        </a:solidFill>
                        <a:effectLst/>
                        <a:latin typeface="Calibri"/>
                      </a:endParaRP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l" fontAlgn="b"/>
                      <a:endParaRPr lang="es-ES"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11</a:t>
            </a:fld>
            <a:endParaRPr lang="es-ES">
              <a:solidFill>
                <a:prstClr val="black">
                  <a:tint val="75000"/>
                </a:prstClr>
              </a:solidFill>
            </a:endParaRPr>
          </a:p>
        </p:txBody>
      </p:sp>
      <p:sp>
        <p:nvSpPr>
          <p:cNvPr id="5" name="4 Título"/>
          <p:cNvSpPr>
            <a:spLocks noGrp="1"/>
          </p:cNvSpPr>
          <p:nvPr>
            <p:ph type="title" idx="4294967295"/>
          </p:nvPr>
        </p:nvSpPr>
        <p:spPr>
          <a:xfrm>
            <a:off x="0" y="549275"/>
            <a:ext cx="7481888" cy="457200"/>
          </a:xfrm>
        </p:spPr>
        <p:txBody>
          <a:bodyPr>
            <a:normAutofit fontScale="90000"/>
          </a:bodyPr>
          <a:lstStyle/>
          <a:p>
            <a:r>
              <a:rPr lang="es-ES" sz="2000" dirty="0" smtClean="0">
                <a:latin typeface="Arial" pitchFamily="34" charset="0"/>
                <a:cs typeface="Arial" pitchFamily="34" charset="0"/>
              </a:rPr>
              <a:t>Convenios por CCAA y Ciudades con Estatuto de Autonomía 2018</a:t>
            </a:r>
            <a:endParaRPr lang="es-ES" sz="2000" dirty="0">
              <a:latin typeface="Arial" pitchFamily="34" charset="0"/>
              <a:cs typeface="Arial" pitchFamily="34" charset="0"/>
            </a:endParaRPr>
          </a:p>
        </p:txBody>
      </p:sp>
      <p:graphicFrame>
        <p:nvGraphicFramePr>
          <p:cNvPr id="6" name="5 Marcador de contenido"/>
          <p:cNvGraphicFramePr>
            <a:graphicFrameLocks noGrp="1"/>
          </p:cNvGraphicFramePr>
          <p:nvPr>
            <p:ph sz="half" idx="4294967295"/>
            <p:extLst>
              <p:ext uri="{D42A27DB-BD31-4B8C-83A1-F6EECF244321}">
                <p14:modId xmlns:p14="http://schemas.microsoft.com/office/powerpoint/2010/main" val="2732515834"/>
              </p:ext>
            </p:extLst>
          </p:nvPr>
        </p:nvGraphicFramePr>
        <p:xfrm>
          <a:off x="251520" y="1340768"/>
          <a:ext cx="3917999" cy="3657600"/>
        </p:xfrm>
        <a:graphic>
          <a:graphicData uri="http://schemas.openxmlformats.org/drawingml/2006/table">
            <a:tbl>
              <a:tblPr>
                <a:tableStyleId>{5C22544A-7EE6-4342-B048-85BDC9FD1C3A}</a:tableStyleId>
              </a:tblPr>
              <a:tblGrid>
                <a:gridCol w="1884874"/>
                <a:gridCol w="2033125"/>
              </a:tblGrid>
              <a:tr h="182880">
                <a:tc>
                  <a:txBody>
                    <a:bodyPr/>
                    <a:lstStyle/>
                    <a:p>
                      <a:pPr algn="l" fontAlgn="b"/>
                      <a:r>
                        <a:rPr lang="es-ES" sz="1100" b="1" u="none" strike="noStrike" dirty="0" smtClean="0">
                          <a:effectLst/>
                        </a:rPr>
                        <a:t>ANDALUCIA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a:effectLst/>
                        </a:rPr>
                        <a:t>69</a:t>
                      </a:r>
                      <a:endParaRPr lang="es-ES" sz="1100" b="1" i="0" u="none" strike="noStrike">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ARAGÓN </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a:effectLst/>
                        </a:rPr>
                        <a:t>44</a:t>
                      </a:r>
                      <a:endParaRPr lang="es-ES" sz="1100" b="1" i="0" u="none" strike="noStrike">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ASTURIAS</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a:effectLst/>
                        </a:rPr>
                        <a:t>34</a:t>
                      </a:r>
                      <a:endParaRPr lang="es-ES" sz="1100" b="1" i="0" u="none" strike="noStrike">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CEUTA</a:t>
                      </a:r>
                      <a:r>
                        <a:rPr lang="es-ES" sz="1100" b="1" u="none" strike="noStrike" baseline="0" dirty="0" smtClean="0">
                          <a:effectLst/>
                        </a:rPr>
                        <a:t> </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a:effectLst/>
                        </a:rPr>
                        <a:t>19</a:t>
                      </a:r>
                      <a:endParaRPr lang="es-ES" sz="1100" b="1" i="0" u="none" strike="noStrike">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CASTILLA Y</a:t>
                      </a:r>
                      <a:r>
                        <a:rPr lang="es-ES" sz="1100" b="1" u="none" strike="noStrike" baseline="0" dirty="0" smtClean="0">
                          <a:effectLst/>
                        </a:rPr>
                        <a:t> LEÓN</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a:effectLst/>
                        </a:rPr>
                        <a:t>65</a:t>
                      </a:r>
                      <a:endParaRPr lang="es-ES" sz="1100" b="1" i="0" u="none" strike="noStrike">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CASTILLA-LA MANCHA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38</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CATALUÑA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51</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CANARIAS</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44</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CANTABRIA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26</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EXTREMADURA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25</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GALICIA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49</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ILLES BALEARS</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27</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MADRID</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158</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MELILLA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25</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MURCIA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41</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NAVARRA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20</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PAIS VASCO</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17</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RIOJA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22</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smtClean="0">
                          <a:effectLst/>
                        </a:rPr>
                        <a:t>VALENCIA</a:t>
                      </a:r>
                      <a:endParaRPr lang="es-ES" sz="1100" b="1" i="0" u="none" strike="noStrike" dirty="0">
                        <a:solidFill>
                          <a:srgbClr val="000000"/>
                        </a:solidFill>
                        <a:effectLst/>
                        <a:latin typeface="Calibri"/>
                      </a:endParaRPr>
                    </a:p>
                  </a:txBody>
                  <a:tcPr marL="10021" marR="10021" marT="7620" marB="0" anchor="b"/>
                </a:tc>
                <a:tc>
                  <a:txBody>
                    <a:bodyPr/>
                    <a:lstStyle/>
                    <a:p>
                      <a:pPr algn="r" fontAlgn="b"/>
                      <a:r>
                        <a:rPr lang="es-ES" sz="1100" b="1" u="none" strike="noStrike" dirty="0">
                          <a:effectLst/>
                        </a:rPr>
                        <a:t>48</a:t>
                      </a:r>
                      <a:endParaRPr lang="es-ES" sz="1100" b="1" i="0" u="none" strike="noStrike" dirty="0">
                        <a:solidFill>
                          <a:srgbClr val="000000"/>
                        </a:solidFill>
                        <a:effectLst/>
                        <a:latin typeface="Calibri"/>
                      </a:endParaRPr>
                    </a:p>
                  </a:txBody>
                  <a:tcPr marL="10021" marR="10021" marT="7620" marB="0" anchor="b"/>
                </a:tc>
              </a:tr>
              <a:tr h="182880">
                <a:tc>
                  <a:txBody>
                    <a:bodyPr/>
                    <a:lstStyle/>
                    <a:p>
                      <a:pPr algn="l" fontAlgn="b"/>
                      <a:r>
                        <a:rPr lang="es-ES" sz="1100" b="1" u="none" strike="noStrike" dirty="0">
                          <a:effectLst/>
                        </a:rPr>
                        <a:t>Total general</a:t>
                      </a:r>
                      <a:endParaRPr lang="es-ES" sz="1100" b="1" i="0" u="none" strike="noStrike" dirty="0">
                        <a:solidFill>
                          <a:srgbClr val="000000"/>
                        </a:solidFill>
                        <a:effectLst/>
                        <a:latin typeface="Calibri"/>
                      </a:endParaRPr>
                    </a:p>
                  </a:txBody>
                  <a:tcPr marL="10021" marR="10021" marT="7620" marB="0" anchor="b">
                    <a:solidFill>
                      <a:srgbClr val="FFFF00"/>
                    </a:solidFill>
                  </a:tcPr>
                </a:tc>
                <a:tc>
                  <a:txBody>
                    <a:bodyPr/>
                    <a:lstStyle/>
                    <a:p>
                      <a:pPr algn="r" fontAlgn="b"/>
                      <a:r>
                        <a:rPr lang="es-ES" sz="1100" b="1" u="none" strike="noStrike" dirty="0">
                          <a:effectLst/>
                        </a:rPr>
                        <a:t>822</a:t>
                      </a:r>
                      <a:endParaRPr lang="es-ES" sz="1100" b="1" i="0" u="none" strike="noStrike" dirty="0">
                        <a:solidFill>
                          <a:srgbClr val="000000"/>
                        </a:solidFill>
                        <a:effectLst/>
                        <a:latin typeface="Calibri"/>
                      </a:endParaRPr>
                    </a:p>
                  </a:txBody>
                  <a:tcPr marL="10021" marR="10021" marT="7620" marB="0" anchor="b">
                    <a:solidFill>
                      <a:srgbClr val="FFFF00"/>
                    </a:solidFill>
                  </a:tcPr>
                </a:tc>
              </a:tr>
            </a:tbl>
          </a:graphicData>
        </a:graphic>
      </p:graphicFrame>
      <p:sp>
        <p:nvSpPr>
          <p:cNvPr id="7" name="6 Marcador de texto"/>
          <p:cNvSpPr>
            <a:spLocks noGrp="1"/>
          </p:cNvSpPr>
          <p:nvPr>
            <p:ph type="body" idx="4294967295"/>
          </p:nvPr>
        </p:nvSpPr>
        <p:spPr>
          <a:xfrm>
            <a:off x="6184900" y="5354638"/>
            <a:ext cx="2959100" cy="450850"/>
          </a:xfrm>
        </p:spPr>
        <p:txBody>
          <a:bodyPr>
            <a:normAutofit/>
          </a:bodyPr>
          <a:lstStyle/>
          <a:p>
            <a:r>
              <a:rPr lang="es-ES" sz="1000" dirty="0" smtClean="0">
                <a:latin typeface="Arial" pitchFamily="34" charset="0"/>
                <a:cs typeface="Arial" pitchFamily="34" charset="0"/>
              </a:rPr>
              <a:t>Elaboración propia sobre datos REOICO</a:t>
            </a:r>
            <a:endParaRPr lang="es-ES" sz="1000" dirty="0">
              <a:latin typeface="Arial" pitchFamily="34" charset="0"/>
              <a:cs typeface="Arial" pitchFamily="34" charset="0"/>
            </a:endParaRPr>
          </a:p>
        </p:txBody>
      </p:sp>
      <p:graphicFrame>
        <p:nvGraphicFramePr>
          <p:cNvPr id="8" name="1 Gráfico"/>
          <p:cNvGraphicFramePr>
            <a:graphicFrameLocks/>
          </p:cNvGraphicFramePr>
          <p:nvPr>
            <p:extLst>
              <p:ext uri="{D42A27DB-BD31-4B8C-83A1-F6EECF244321}">
                <p14:modId xmlns:p14="http://schemas.microsoft.com/office/powerpoint/2010/main" val="2917951085"/>
              </p:ext>
            </p:extLst>
          </p:nvPr>
        </p:nvGraphicFramePr>
        <p:xfrm>
          <a:off x="4788024" y="1268760"/>
          <a:ext cx="3483858" cy="3672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4604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p:txBody>
          <a:bodyPr/>
          <a:lstStyle/>
          <a:p>
            <a:r>
              <a:rPr lang="es-ES" smtClean="0"/>
              <a:t>Los convenios en la Ley 40/2015</a:t>
            </a:r>
            <a:endParaRPr lang="es-ES"/>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12</a:t>
            </a:fld>
            <a:endParaRPr lang="es-ES"/>
          </a:p>
        </p:txBody>
      </p:sp>
      <p:sp>
        <p:nvSpPr>
          <p:cNvPr id="5" name="4 Título"/>
          <p:cNvSpPr>
            <a:spLocks noGrp="1"/>
          </p:cNvSpPr>
          <p:nvPr>
            <p:ph type="title"/>
          </p:nvPr>
        </p:nvSpPr>
        <p:spPr/>
        <p:txBody>
          <a:bodyPr>
            <a:noAutofit/>
          </a:bodyPr>
          <a:lstStyle/>
          <a:p>
            <a:r>
              <a:rPr lang="es-ES" sz="2400" dirty="0" smtClean="0"/>
              <a:t>Convenios </a:t>
            </a:r>
            <a:r>
              <a:rPr lang="es-ES" sz="2400" dirty="0" smtClean="0"/>
              <a:t>EELL 2018 </a:t>
            </a:r>
            <a:r>
              <a:rPr lang="es-ES" sz="2400" dirty="0" smtClean="0"/>
              <a:t/>
            </a:r>
            <a:br>
              <a:rPr lang="es-ES" sz="2400" dirty="0" smtClean="0"/>
            </a:br>
            <a:endParaRPr lang="es-ES" sz="2400" dirty="0"/>
          </a:p>
        </p:txBody>
      </p:sp>
      <p:sp>
        <p:nvSpPr>
          <p:cNvPr id="6" name="5 CuadroTexto"/>
          <p:cNvSpPr txBox="1"/>
          <p:nvPr/>
        </p:nvSpPr>
        <p:spPr>
          <a:xfrm>
            <a:off x="6948264" y="6000382"/>
            <a:ext cx="1584176" cy="246221"/>
          </a:xfrm>
          <a:prstGeom prst="rect">
            <a:avLst/>
          </a:prstGeom>
          <a:noFill/>
        </p:spPr>
        <p:txBody>
          <a:bodyPr wrap="square" rtlCol="0">
            <a:spAutoFit/>
          </a:bodyPr>
          <a:lstStyle/>
          <a:p>
            <a:r>
              <a:rPr lang="es-ES" sz="1000" b="1" dirty="0" smtClean="0"/>
              <a:t>Fuente: REOICO</a:t>
            </a:r>
            <a:endParaRPr lang="es-ES" sz="1000" b="1" dirty="0"/>
          </a:p>
        </p:txBody>
      </p:sp>
      <p:graphicFrame>
        <p:nvGraphicFramePr>
          <p:cNvPr id="2" name="1 Tabla"/>
          <p:cNvGraphicFramePr>
            <a:graphicFrameLocks noGrp="1"/>
          </p:cNvGraphicFramePr>
          <p:nvPr>
            <p:extLst>
              <p:ext uri="{D42A27DB-BD31-4B8C-83A1-F6EECF244321}">
                <p14:modId xmlns:p14="http://schemas.microsoft.com/office/powerpoint/2010/main" val="787566376"/>
              </p:ext>
            </p:extLst>
          </p:nvPr>
        </p:nvGraphicFramePr>
        <p:xfrm>
          <a:off x="899592" y="1772816"/>
          <a:ext cx="7213600" cy="3794760"/>
        </p:xfrm>
        <a:graphic>
          <a:graphicData uri="http://schemas.openxmlformats.org/drawingml/2006/table">
            <a:tbl>
              <a:tblPr>
                <a:tableStyleId>{5C22544A-7EE6-4342-B048-85BDC9FD1C3A}</a:tableStyleId>
              </a:tblPr>
              <a:tblGrid>
                <a:gridCol w="4114800"/>
                <a:gridCol w="1066800"/>
                <a:gridCol w="2032000"/>
              </a:tblGrid>
              <a:tr h="182880">
                <a:tc>
                  <a:txBody>
                    <a:bodyPr/>
                    <a:lstStyle/>
                    <a:p>
                      <a:pPr algn="l" fontAlgn="b"/>
                      <a:r>
                        <a:rPr lang="es-ES" sz="1100" b="1" i="0" u="none" strike="noStrike" dirty="0" smtClean="0">
                          <a:solidFill>
                            <a:schemeClr val="tx1"/>
                          </a:solidFill>
                          <a:effectLst/>
                          <a:latin typeface="Arial" pitchFamily="34" charset="0"/>
                          <a:cs typeface="Arial" pitchFamily="34" charset="0"/>
                        </a:rPr>
                        <a:t>Entidad local		</a:t>
                      </a:r>
                      <a:endParaRPr lang="es-ES" sz="1100" b="1" i="0" u="none" strike="noStrike" dirty="0">
                        <a:solidFill>
                          <a:schemeClr val="tx1"/>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b="0" i="0" u="none" strike="noStrike" dirty="0" smtClean="0">
                          <a:solidFill>
                            <a:srgbClr val="000000"/>
                          </a:solidFill>
                          <a:effectLst/>
                          <a:latin typeface="Arial" pitchFamily="34" charset="0"/>
                          <a:cs typeface="Arial" pitchFamily="34" charset="0"/>
                        </a:rPr>
                        <a:t>63.030.037,52 €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b="0" i="0" u="none" strike="noStrike" dirty="0" smtClean="0">
                          <a:solidFill>
                            <a:srgbClr val="000000"/>
                          </a:solidFill>
                          <a:effectLst/>
                          <a:latin typeface="Arial" pitchFamily="34" charset="0"/>
                          <a:cs typeface="Arial" pitchFamily="34" charset="0"/>
                        </a:rPr>
                        <a:t>207</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Administración General del Estado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36.466.806,90 €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120</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Agencia Estatal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5</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Autoridades Portuarias y Puertos del Estado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477.739,00 €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3</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Consorcio del Sector Público Estatal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107.591,55 €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2</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Entidad Pública Empresarial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6.165.500,00 €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5</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Organismo autónomo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19.237.200,07 €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56</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Otras Entidades estatales de Derecho Público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Otras entidades estatales de Derecho Público (art. 2.1.g) de la LGP)</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225.200,00 €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6</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Sociedad Mercantil Estatal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schemeClr>
                    </a:solidFill>
                  </a:tcPr>
                </a:tc>
                <a:tc>
                  <a:txBody>
                    <a:bodyPr/>
                    <a:lstStyle/>
                    <a:p>
                      <a:pPr algn="r" fontAlgn="b"/>
                      <a:r>
                        <a:rPr lang="es-ES" sz="1100" u="none" strike="noStrike" dirty="0">
                          <a:effectLst/>
                          <a:latin typeface="Arial" pitchFamily="34" charset="0"/>
                          <a:cs typeface="Arial" pitchFamily="34" charset="0"/>
                        </a:rPr>
                        <a:t>350.000,00 €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9</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accent4">
                        <a:lumMod val="75000"/>
                      </a:schemeClr>
                    </a:solidFill>
                  </a:tcPr>
                </a:tc>
                <a:tc>
                  <a:txBody>
                    <a:bodyPr/>
                    <a:lstStyle/>
                    <a:p>
                      <a:pPr algn="l" fontAlgn="b"/>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4">
                        <a:lumMod val="75000"/>
                      </a:schemeClr>
                    </a:solidFill>
                  </a:tcPr>
                </a:tc>
                <a:tc>
                  <a:txBody>
                    <a:bodyPr/>
                    <a:lstStyle/>
                    <a:p>
                      <a:pPr algn="l" fontAlgn="b"/>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4">
                        <a:lumMod val="75000"/>
                      </a:schemeClr>
                    </a:solidFill>
                  </a:tcPr>
                </a:tc>
              </a:tr>
              <a:tr h="182880">
                <a:tc>
                  <a:txBody>
                    <a:bodyPr/>
                    <a:lstStyle/>
                    <a:p>
                      <a:pPr algn="l" fontAlgn="b"/>
                      <a:r>
                        <a:rPr lang="es-ES" sz="1100" b="1" u="none" strike="noStrike" dirty="0">
                          <a:effectLst/>
                          <a:latin typeface="Arial" pitchFamily="34" charset="0"/>
                          <a:cs typeface="Arial" pitchFamily="34" charset="0"/>
                        </a:rPr>
                        <a:t>Entidades vinculadas o dependientes de una Entidad Local</a:t>
                      </a:r>
                      <a:endParaRPr lang="es-ES" sz="1100" b="1" i="0" u="none" strike="noStrike" dirty="0">
                        <a:solidFill>
                          <a:srgbClr val="000000"/>
                        </a:solidFill>
                        <a:effectLst/>
                        <a:latin typeface="Arial" pitchFamily="34" charset="0"/>
                        <a:cs typeface="Arial" pitchFamily="34" charset="0"/>
                      </a:endParaRPr>
                    </a:p>
                  </a:txBody>
                  <a:tcPr marL="7620"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665.512,71 €</a:t>
                      </a:r>
                      <a:endParaRPr lang="es-ES" sz="1100" b="1"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13</a:t>
                      </a:r>
                      <a:endParaRPr lang="es-ES" sz="1100" b="1"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Administración General del Estado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73.750,00 €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4</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Entidad Gestora o Servicio Común de la Seguridad Social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Organismo autónomo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94.262,71 €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4</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Otras Entidades estatales de Derecho Público</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15.000,00 €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Otras entidades estatales de Derecho Público (art. 2.1.g) de la LGP)</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404.500,00 €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2</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u="none" strike="noStrike" dirty="0">
                          <a:effectLst/>
                          <a:latin typeface="Arial" pitchFamily="34" charset="0"/>
                          <a:cs typeface="Arial" pitchFamily="34" charset="0"/>
                        </a:rPr>
                        <a:t>Sociedad Mercantil Estatal</a:t>
                      </a:r>
                      <a:endParaRPr lang="es-ES" sz="1100" b="0" i="0" u="none" strike="noStrike" dirty="0">
                        <a:solidFill>
                          <a:srgbClr val="000000"/>
                        </a:solidFill>
                        <a:effectLst/>
                        <a:latin typeface="Arial" pitchFamily="34" charset="0"/>
                        <a:cs typeface="Arial" pitchFamily="34" charset="0"/>
                      </a:endParaRPr>
                    </a:p>
                  </a:txBody>
                  <a:tcPr marR="7620" marT="7620" marB="0" anchor="b">
                    <a:solidFill>
                      <a:schemeClr val="bg2">
                        <a:lumMod val="75000"/>
                        <a:alpha val="16000"/>
                      </a:schemeClr>
                    </a:solidFill>
                  </a:tcPr>
                </a:tc>
                <a:tc>
                  <a:txBody>
                    <a:bodyPr/>
                    <a:lstStyle/>
                    <a:p>
                      <a:pPr algn="r" fontAlgn="b"/>
                      <a:r>
                        <a:rPr lang="es-ES" sz="1100" u="none" strike="noStrike" dirty="0">
                          <a:effectLst/>
                          <a:latin typeface="Arial" pitchFamily="34" charset="0"/>
                          <a:cs typeface="Arial" pitchFamily="34" charset="0"/>
                        </a:rPr>
                        <a:t>78.000,00 €</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3">
                        <a:lumMod val="40000"/>
                        <a:lumOff val="60000"/>
                      </a:schemeClr>
                    </a:solidFill>
                  </a:tcPr>
                </a:tc>
                <a:tc>
                  <a:txBody>
                    <a:bodyPr/>
                    <a:lstStyle/>
                    <a:p>
                      <a:pPr algn="r" fontAlgn="b"/>
                      <a:r>
                        <a:rPr lang="es-ES" sz="1100" u="none" strike="noStrike" dirty="0">
                          <a:effectLst/>
                          <a:latin typeface="Arial" pitchFamily="34" charset="0"/>
                          <a:cs typeface="Arial" pitchFamily="34" charset="0"/>
                        </a:rPr>
                        <a:t>1</a:t>
                      </a:r>
                      <a:endParaRPr lang="es-ES" sz="1100" b="0" i="0" u="none" strike="noStrike" dirty="0">
                        <a:solidFill>
                          <a:srgbClr val="000000"/>
                        </a:solidFill>
                        <a:effectLst/>
                        <a:latin typeface="Arial" pitchFamily="34" charset="0"/>
                        <a:cs typeface="Arial" pitchFamily="34" charset="0"/>
                      </a:endParaRPr>
                    </a:p>
                  </a:txBody>
                  <a:tcPr marL="7620" marR="7620" marT="7620" marB="0" anchor="b">
                    <a:solidFill>
                      <a:schemeClr val="accent6">
                        <a:lumMod val="20000"/>
                        <a:lumOff val="80000"/>
                      </a:schemeClr>
                    </a:solidFill>
                  </a:tcPr>
                </a:tc>
              </a:tr>
              <a:tr h="182880">
                <a:tc>
                  <a:txBody>
                    <a:bodyPr/>
                    <a:lstStyle/>
                    <a:p>
                      <a:pPr algn="l" fontAlgn="b"/>
                      <a:r>
                        <a:rPr lang="es-ES" sz="1100" b="1" i="0" u="none" strike="noStrike" dirty="0">
                          <a:solidFill>
                            <a:srgbClr val="000000"/>
                          </a:solidFill>
                          <a:effectLst/>
                          <a:latin typeface="Arial" pitchFamily="34" charset="0"/>
                          <a:cs typeface="Arial" pitchFamily="34" charset="0"/>
                        </a:rPr>
                        <a:t>Total general</a:t>
                      </a:r>
                    </a:p>
                  </a:txBody>
                  <a:tcPr marL="7620" marR="7620" marT="7620" marB="0" anchor="b">
                    <a:solidFill>
                      <a:schemeClr val="accent3"/>
                    </a:solidFill>
                  </a:tcPr>
                </a:tc>
                <a:tc>
                  <a:txBody>
                    <a:bodyPr/>
                    <a:lstStyle/>
                    <a:p>
                      <a:pPr algn="r" fontAlgn="b"/>
                      <a:r>
                        <a:rPr lang="es-ES" sz="1100" b="1" i="0" u="none" strike="noStrike" dirty="0">
                          <a:solidFill>
                            <a:srgbClr val="000000"/>
                          </a:solidFill>
                          <a:effectLst/>
                          <a:latin typeface="Arial" pitchFamily="34" charset="0"/>
                          <a:cs typeface="Arial" pitchFamily="34" charset="0"/>
                        </a:rPr>
                        <a:t>63.695.550,23 €</a:t>
                      </a:r>
                    </a:p>
                  </a:txBody>
                  <a:tcPr marL="7620" marR="7620" marT="7620" marB="0" anchor="b">
                    <a:solidFill>
                      <a:schemeClr val="accent3"/>
                    </a:solidFill>
                  </a:tcPr>
                </a:tc>
                <a:tc>
                  <a:txBody>
                    <a:bodyPr/>
                    <a:lstStyle/>
                    <a:p>
                      <a:pPr algn="r" fontAlgn="b"/>
                      <a:r>
                        <a:rPr lang="es-ES" sz="1100" b="1" i="0" u="none" strike="noStrike" dirty="0">
                          <a:solidFill>
                            <a:srgbClr val="000000"/>
                          </a:solidFill>
                          <a:effectLst/>
                          <a:latin typeface="Arial" pitchFamily="34" charset="0"/>
                          <a:cs typeface="Arial" pitchFamily="34" charset="0"/>
                        </a:rPr>
                        <a:t>220</a:t>
                      </a:r>
                    </a:p>
                  </a:txBody>
                  <a:tcPr marL="7620" marR="7620" marT="7620" marB="0" anchor="b">
                    <a:solidFill>
                      <a:schemeClr val="accent3"/>
                    </a:solidFill>
                  </a:tcPr>
                </a:tc>
              </a:tr>
            </a:tbl>
          </a:graphicData>
        </a:graphic>
      </p:graphicFrame>
    </p:spTree>
    <p:extLst>
      <p:ext uri="{BB962C8B-B14F-4D97-AF65-F5344CB8AC3E}">
        <p14:creationId xmlns:p14="http://schemas.microsoft.com/office/powerpoint/2010/main" val="36078177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p:txBody>
          <a:bodyPr/>
          <a:lstStyle/>
          <a:p>
            <a:r>
              <a:rPr lang="es-ES" smtClean="0"/>
              <a:t>Los convenios en la Ley 40/2015</a:t>
            </a:r>
            <a:endParaRPr lang="es-ES"/>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13</a:t>
            </a:fld>
            <a:endParaRPr lang="es-ES"/>
          </a:p>
        </p:txBody>
      </p:sp>
      <p:sp>
        <p:nvSpPr>
          <p:cNvPr id="9" name="4 Título"/>
          <p:cNvSpPr>
            <a:spLocks noGrp="1"/>
          </p:cNvSpPr>
          <p:nvPr>
            <p:ph type="title"/>
          </p:nvPr>
        </p:nvSpPr>
        <p:spPr>
          <a:xfrm>
            <a:off x="457200" y="548680"/>
            <a:ext cx="8229600" cy="868958"/>
          </a:xfrm>
        </p:spPr>
        <p:txBody>
          <a:bodyPr>
            <a:normAutofit fontScale="90000"/>
          </a:bodyPr>
          <a:lstStyle/>
          <a:p>
            <a:r>
              <a:rPr lang="pt-BR" sz="2400" dirty="0" err="1">
                <a:solidFill>
                  <a:srgbClr val="464646"/>
                </a:solidFill>
                <a:latin typeface="Arial" pitchFamily="34" charset="0"/>
                <a:cs typeface="Arial" pitchFamily="34" charset="0"/>
              </a:rPr>
              <a:t>Convenios</a:t>
            </a:r>
            <a:r>
              <a:rPr lang="pt-BR" sz="2400" dirty="0">
                <a:solidFill>
                  <a:srgbClr val="464646"/>
                </a:solidFill>
                <a:latin typeface="Arial" pitchFamily="34" charset="0"/>
                <a:cs typeface="Arial" pitchFamily="34" charset="0"/>
              </a:rPr>
              <a:t> 2018 por áreas </a:t>
            </a:r>
            <a:r>
              <a:rPr lang="pt-BR" sz="2400" dirty="0" err="1" smtClean="0">
                <a:solidFill>
                  <a:srgbClr val="464646"/>
                </a:solidFill>
                <a:latin typeface="Arial" pitchFamily="34" charset="0"/>
                <a:cs typeface="Arial" pitchFamily="34" charset="0"/>
              </a:rPr>
              <a:t>sectoriales</a:t>
            </a:r>
            <a:r>
              <a:rPr lang="pt-BR" sz="2400" dirty="0" smtClean="0">
                <a:solidFill>
                  <a:srgbClr val="464646"/>
                </a:solidFill>
                <a:latin typeface="Arial" pitchFamily="34" charset="0"/>
                <a:cs typeface="Arial" pitchFamily="34" charset="0"/>
              </a:rPr>
              <a:t/>
            </a:r>
            <a:br>
              <a:rPr lang="pt-BR" sz="2400" dirty="0" smtClean="0">
                <a:solidFill>
                  <a:srgbClr val="464646"/>
                </a:solidFill>
                <a:latin typeface="Arial" pitchFamily="34" charset="0"/>
                <a:cs typeface="Arial" pitchFamily="34" charset="0"/>
              </a:rPr>
            </a:br>
            <a:r>
              <a:rPr lang="pt-BR" sz="2400" dirty="0" smtClean="0">
                <a:solidFill>
                  <a:srgbClr val="464646"/>
                </a:solidFill>
                <a:latin typeface="Arial" pitchFamily="34" charset="0"/>
                <a:cs typeface="Arial" pitchFamily="34" charset="0"/>
              </a:rPr>
              <a:t/>
            </a:r>
            <a:br>
              <a:rPr lang="pt-BR" sz="2400" dirty="0" smtClean="0">
                <a:solidFill>
                  <a:srgbClr val="464646"/>
                </a:solidFill>
                <a:latin typeface="Arial" pitchFamily="34" charset="0"/>
                <a:cs typeface="Arial" pitchFamily="34" charset="0"/>
              </a:rPr>
            </a:br>
            <a:r>
              <a:rPr lang="es-ES" sz="1200" dirty="0" smtClean="0">
                <a:solidFill>
                  <a:schemeClr val="tx1"/>
                </a:solidFill>
                <a:effectLst/>
                <a:latin typeface="Arial" pitchFamily="34" charset="0"/>
                <a:cs typeface="Arial" pitchFamily="34" charset="0"/>
              </a:rPr>
              <a:t>Total</a:t>
            </a:r>
            <a:r>
              <a:rPr lang="es-ES" sz="1200" dirty="0">
                <a:solidFill>
                  <a:schemeClr val="tx1"/>
                </a:solidFill>
                <a:effectLst/>
                <a:latin typeface="Arial" pitchFamily="34" charset="0"/>
                <a:cs typeface="Arial" pitchFamily="34" charset="0"/>
              </a:rPr>
              <a:t>: 3.090 convenios	10.686.549.170,19€</a:t>
            </a:r>
            <a:r>
              <a:rPr lang="es-ES" sz="1200" dirty="0">
                <a:latin typeface="Arial" pitchFamily="34" charset="0"/>
                <a:cs typeface="Arial" pitchFamily="34" charset="0"/>
              </a:rPr>
              <a:t/>
            </a:r>
            <a:br>
              <a:rPr lang="es-ES" sz="1200" dirty="0">
                <a:latin typeface="Arial" pitchFamily="34" charset="0"/>
                <a:cs typeface="Arial" pitchFamily="34" charset="0"/>
              </a:rPr>
            </a:br>
            <a:endParaRPr lang="es-ES" sz="1200" dirty="0"/>
          </a:p>
        </p:txBody>
      </p:sp>
      <p:sp>
        <p:nvSpPr>
          <p:cNvPr id="10" name="9 CuadroTexto"/>
          <p:cNvSpPr txBox="1"/>
          <p:nvPr/>
        </p:nvSpPr>
        <p:spPr>
          <a:xfrm>
            <a:off x="6948264" y="6000382"/>
            <a:ext cx="1584176" cy="246221"/>
          </a:xfrm>
          <a:prstGeom prst="rect">
            <a:avLst/>
          </a:prstGeom>
          <a:noFill/>
        </p:spPr>
        <p:txBody>
          <a:bodyPr wrap="square" rtlCol="0">
            <a:spAutoFit/>
          </a:bodyPr>
          <a:lstStyle/>
          <a:p>
            <a:r>
              <a:rPr lang="es-ES" sz="1000" b="1" dirty="0" smtClean="0"/>
              <a:t>Fuente: REOICO</a:t>
            </a:r>
            <a:endParaRPr lang="es-ES" sz="1000" b="1" dirty="0"/>
          </a:p>
        </p:txBody>
      </p:sp>
      <p:graphicFrame>
        <p:nvGraphicFramePr>
          <p:cNvPr id="5" name="4 Tabla"/>
          <p:cNvGraphicFramePr>
            <a:graphicFrameLocks noGrp="1"/>
          </p:cNvGraphicFramePr>
          <p:nvPr>
            <p:extLst>
              <p:ext uri="{D42A27DB-BD31-4B8C-83A1-F6EECF244321}">
                <p14:modId xmlns:p14="http://schemas.microsoft.com/office/powerpoint/2010/main" val="4240891176"/>
              </p:ext>
            </p:extLst>
          </p:nvPr>
        </p:nvGraphicFramePr>
        <p:xfrm>
          <a:off x="971599" y="1481144"/>
          <a:ext cx="6529704" cy="4525950"/>
        </p:xfrm>
        <a:graphic>
          <a:graphicData uri="http://schemas.openxmlformats.org/drawingml/2006/table">
            <a:tbl>
              <a:tblPr/>
              <a:tblGrid>
                <a:gridCol w="2942570"/>
                <a:gridCol w="1345175"/>
                <a:gridCol w="2241959"/>
              </a:tblGrid>
              <a:tr h="181038">
                <a:tc>
                  <a:txBody>
                    <a:bodyPr/>
                    <a:lstStyle/>
                    <a:p>
                      <a:pPr algn="l" fontAlgn="b"/>
                      <a:r>
                        <a:rPr lang="es-ES" sz="1100" b="0" i="0" u="none" strike="noStrike" dirty="0">
                          <a:solidFill>
                            <a:srgbClr val="000000"/>
                          </a:solidFill>
                          <a:effectLst/>
                          <a:latin typeface="Calibri"/>
                        </a:rPr>
                        <a:t>Acción cultural</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4.038.744,45 €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130</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Administración de justicia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4.940.575,66 €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48</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Administración Pública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39.961.040,97 €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97</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Agenda Digital</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61.969.985,37 €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68</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Agricultura y ganadería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322.732.996,50 €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158</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Agua y obras hidráulicas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76.735.486,42 €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139</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Alimentación</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2.415.730,00 €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3</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Artes escénicas, musicales y audiovisuales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9.885.476,92 €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100</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Asuntos Exteriores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1.156.565,20 €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162</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Bibliotecas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290.962,28 €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19</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Cartografía y asistencia técnica obras públicas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4.191.087,86 €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21</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Comercio</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6.387.597,13 €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53</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Comunicaciones postales y telegráficas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0,00 €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2</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Comunicaciones y sociedad de la información</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52.683.422,40 €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11</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Consumo</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2.068,38 €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3</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Cooperación con Iberoamérica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6.202.638,00 €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8</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Cooperación Internacional</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11.605.700,94 €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51</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Costas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0,00 €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4</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Cultura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773.068,57 €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60</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Defensa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5.752.104.877,46 €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122</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Deporte</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19.814.331,97 €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56</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Drogodependencias</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9.097.010,29 €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24</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Economía y empresa</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79.397.119,94 €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12</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Educación</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13.169.664,42 €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171</a:t>
                      </a:r>
                    </a:p>
                  </a:txBody>
                  <a:tcPr marL="7543" marR="7543" marT="7543" marB="0" anchor="b">
                    <a:lnL>
                      <a:noFill/>
                    </a:lnL>
                    <a:lnR>
                      <a:noFill/>
                    </a:lnR>
                    <a:lnT>
                      <a:noFill/>
                    </a:lnT>
                    <a:lnB>
                      <a:noFill/>
                    </a:lnB>
                    <a:solidFill>
                      <a:schemeClr val="accent6">
                        <a:lumMod val="20000"/>
                        <a:lumOff val="80000"/>
                        <a:alpha val="70000"/>
                      </a:schemeClr>
                    </a:solidFill>
                  </a:tcPr>
                </a:tc>
              </a:tr>
              <a:tr h="181038">
                <a:tc>
                  <a:txBody>
                    <a:bodyPr/>
                    <a:lstStyle/>
                    <a:p>
                      <a:pPr algn="l" fontAlgn="b"/>
                      <a:r>
                        <a:rPr lang="es-ES" sz="1100" b="0" i="0" u="none" strike="noStrike" dirty="0">
                          <a:solidFill>
                            <a:srgbClr val="000000"/>
                          </a:solidFill>
                          <a:effectLst/>
                          <a:latin typeface="Calibri"/>
                        </a:rPr>
                        <a:t>Emigración e inmigración</a:t>
                      </a:r>
                    </a:p>
                  </a:txBody>
                  <a:tcPr marL="7543" marR="7543" marT="7543"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dirty="0">
                          <a:solidFill>
                            <a:srgbClr val="000000"/>
                          </a:solidFill>
                          <a:effectLst/>
                          <a:latin typeface="Calibri"/>
                        </a:rPr>
                        <a:t>2.172.348,82 €</a:t>
                      </a:r>
                    </a:p>
                  </a:txBody>
                  <a:tcPr marL="7543" marR="7543" marT="7543" marB="0" anchor="b">
                    <a:lnL>
                      <a:noFill/>
                    </a:lnL>
                    <a:lnR>
                      <a:noFill/>
                    </a:lnR>
                    <a:lnT>
                      <a:noFill/>
                    </a:lnT>
                    <a:lnB>
                      <a:noFill/>
                    </a:lnB>
                    <a:solidFill>
                      <a:schemeClr val="accent3">
                        <a:lumMod val="40000"/>
                        <a:lumOff val="60000"/>
                        <a:alpha val="70000"/>
                      </a:schemeClr>
                    </a:solidFill>
                  </a:tcPr>
                </a:tc>
                <a:tc>
                  <a:txBody>
                    <a:bodyPr/>
                    <a:lstStyle/>
                    <a:p>
                      <a:pPr algn="r" fontAlgn="b"/>
                      <a:r>
                        <a:rPr lang="es-ES" sz="1100" b="0" i="0" u="none" strike="noStrike" dirty="0">
                          <a:solidFill>
                            <a:srgbClr val="000000"/>
                          </a:solidFill>
                          <a:effectLst/>
                          <a:latin typeface="Calibri"/>
                        </a:rPr>
                        <a:t>13</a:t>
                      </a:r>
                    </a:p>
                  </a:txBody>
                  <a:tcPr marL="7543" marR="7543" marT="7543" marB="0" anchor="b">
                    <a:lnL>
                      <a:noFill/>
                    </a:lnL>
                    <a:lnR>
                      <a:noFill/>
                    </a:lnR>
                    <a:lnT>
                      <a:noFill/>
                    </a:lnT>
                    <a:lnB>
                      <a:noFill/>
                    </a:lnB>
                    <a:solidFill>
                      <a:schemeClr val="accent6">
                        <a:lumMod val="20000"/>
                        <a:lumOff val="80000"/>
                        <a:alpha val="70000"/>
                      </a:schemeClr>
                    </a:solidFill>
                  </a:tcPr>
                </a:tc>
              </a:tr>
            </a:tbl>
          </a:graphicData>
        </a:graphic>
      </p:graphicFrame>
    </p:spTree>
    <p:extLst>
      <p:ext uri="{BB962C8B-B14F-4D97-AF65-F5344CB8AC3E}">
        <p14:creationId xmlns:p14="http://schemas.microsoft.com/office/powerpoint/2010/main" val="23218011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256411160"/>
              </p:ext>
            </p:extLst>
          </p:nvPr>
        </p:nvGraphicFramePr>
        <p:xfrm>
          <a:off x="1187624" y="1481145"/>
          <a:ext cx="5999825" cy="4525948"/>
        </p:xfrm>
        <a:graphic>
          <a:graphicData uri="http://schemas.openxmlformats.org/drawingml/2006/table">
            <a:tbl>
              <a:tblPr/>
              <a:tblGrid>
                <a:gridCol w="2703784"/>
                <a:gridCol w="1236015"/>
                <a:gridCol w="2060026"/>
              </a:tblGrid>
              <a:tr h="161641">
                <a:tc>
                  <a:txBody>
                    <a:bodyPr/>
                    <a:lstStyle/>
                    <a:p>
                      <a:pPr algn="l" fontAlgn="b"/>
                      <a:r>
                        <a:rPr lang="es-ES" sz="1000" b="0" i="0" u="none" strike="noStrike" dirty="0">
                          <a:solidFill>
                            <a:srgbClr val="000000"/>
                          </a:solidFill>
                          <a:effectLst/>
                          <a:latin typeface="Calibri"/>
                        </a:rPr>
                        <a:t>Empleo</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9.385.201,97 €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23</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Energía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80.952.326,64 €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28</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Estadística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116.717,62 €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9</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Farmacia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7.179.903,01 €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35</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Financiación autonómica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264.000,00 €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Gestión catastral</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155.878.666,85 €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43</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Hacienda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956.796,14 €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38</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Igualdad</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Igualdad de género</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9.073.201,48 €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30</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Industria y empresa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100.994.568,48 €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117</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Infraestructuras aéreas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19.191.728,85 €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29</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Infraestructuras ferroviarias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645.016.718,43 €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35</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Infraestructuras por carretera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1.532.560.118,00 €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4</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Infraestructuras portuarias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29.646.208,08 €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50</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Infraestructuras y acción territorial</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Instituciones financieras y de seguro</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550.000,00 €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7</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Instituciones penitenciarias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Intervención y contabilidad</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101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Investigación</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22.907.846,55 €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295</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Investigación en defensa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2.048.386,81 €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12</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Investigación política y social</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19.000,00 €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6</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Juventud</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6</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Medio ambiente y cambio climático</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a:solidFill>
                            <a:srgbClr val="000000"/>
                          </a:solidFill>
                          <a:effectLst/>
                          <a:latin typeface="Calibri"/>
                        </a:rPr>
                        <a:t>25.307.869,85 €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67</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Migraciones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0,00 €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Participaciones industriales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4.880.479,61 €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9</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Patrimonio histórico-artístico</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382.830,13 €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51</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Patrimonio y medios</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5.658.589,12 €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8</a:t>
                      </a:r>
                    </a:p>
                  </a:txBody>
                  <a:tcPr marL="6735" marR="6735" marT="6735" marB="0" anchor="b">
                    <a:lnL>
                      <a:noFill/>
                    </a:lnL>
                    <a:lnR>
                      <a:noFill/>
                    </a:lnR>
                    <a:lnT>
                      <a:noFill/>
                    </a:lnT>
                    <a:lnB>
                      <a:noFill/>
                    </a:lnB>
                    <a:solidFill>
                      <a:schemeClr val="accent6">
                        <a:lumMod val="20000"/>
                        <a:lumOff val="80000"/>
                        <a:alpha val="70000"/>
                      </a:schemeClr>
                    </a:solidFill>
                  </a:tcPr>
                </a:tc>
              </a:tr>
              <a:tr h="161641">
                <a:tc>
                  <a:txBody>
                    <a:bodyPr/>
                    <a:lstStyle/>
                    <a:p>
                      <a:pPr algn="l" fontAlgn="b"/>
                      <a:r>
                        <a:rPr lang="es-ES" sz="1000" b="0" i="0" u="none" strike="noStrike" dirty="0">
                          <a:solidFill>
                            <a:srgbClr val="000000"/>
                          </a:solidFill>
                          <a:effectLst/>
                          <a:latin typeface="Calibri"/>
                        </a:rPr>
                        <a:t>Pesca</a:t>
                      </a:r>
                    </a:p>
                  </a:txBody>
                  <a:tcPr marL="6735" marR="6735" marT="6735" marB="0" anchor="b">
                    <a:lnL>
                      <a:noFill/>
                    </a:lnL>
                    <a:lnR>
                      <a:noFill/>
                    </a:lnR>
                    <a:lnT>
                      <a:noFill/>
                    </a:lnT>
                    <a:lnB>
                      <a:noFill/>
                    </a:lnB>
                    <a:solidFill>
                      <a:schemeClr val="bg2">
                        <a:lumMod val="75000"/>
                        <a:alpha val="29000"/>
                      </a:schemeClr>
                    </a:solidFill>
                  </a:tcPr>
                </a:tc>
                <a:tc>
                  <a:txBody>
                    <a:bodyPr/>
                    <a:lstStyle/>
                    <a:p>
                      <a:pPr algn="r" fontAlgn="b"/>
                      <a:r>
                        <a:rPr lang="es-ES" sz="1000" b="0" i="0" u="none" strike="noStrike" dirty="0">
                          <a:solidFill>
                            <a:srgbClr val="000000"/>
                          </a:solidFill>
                          <a:effectLst/>
                          <a:latin typeface="Calibri"/>
                        </a:rPr>
                        <a:t>20.634.993,41 €</a:t>
                      </a:r>
                    </a:p>
                  </a:txBody>
                  <a:tcPr marL="6735" marR="6735" marT="6735" marB="0" anchor="b">
                    <a:lnL>
                      <a:noFill/>
                    </a:lnL>
                    <a:lnR>
                      <a:noFill/>
                    </a:lnR>
                    <a:lnT>
                      <a:noFill/>
                    </a:lnT>
                    <a:lnB>
                      <a:noFill/>
                    </a:lnB>
                    <a:solidFill>
                      <a:schemeClr val="accent3">
                        <a:lumMod val="40000"/>
                        <a:lumOff val="60000"/>
                        <a:alpha val="69000"/>
                      </a:schemeClr>
                    </a:solidFill>
                  </a:tcPr>
                </a:tc>
                <a:tc>
                  <a:txBody>
                    <a:bodyPr/>
                    <a:lstStyle/>
                    <a:p>
                      <a:pPr algn="r" fontAlgn="b"/>
                      <a:r>
                        <a:rPr lang="es-ES" sz="1000" b="0" i="0" u="none" strike="noStrike" dirty="0">
                          <a:solidFill>
                            <a:srgbClr val="000000"/>
                          </a:solidFill>
                          <a:effectLst/>
                          <a:latin typeface="Calibri"/>
                        </a:rPr>
                        <a:t>23</a:t>
                      </a:r>
                    </a:p>
                  </a:txBody>
                  <a:tcPr marL="6735" marR="6735" marT="6735" marB="0" anchor="b">
                    <a:lnL>
                      <a:noFill/>
                    </a:lnL>
                    <a:lnR>
                      <a:noFill/>
                    </a:lnR>
                    <a:lnT>
                      <a:noFill/>
                    </a:lnT>
                    <a:lnB>
                      <a:noFill/>
                    </a:lnB>
                    <a:solidFill>
                      <a:schemeClr val="accent6">
                        <a:lumMod val="20000"/>
                        <a:lumOff val="80000"/>
                        <a:alpha val="70000"/>
                      </a:schemeClr>
                    </a:solidFill>
                  </a:tcPr>
                </a:tc>
              </a:tr>
            </a:tbl>
          </a:graphicData>
        </a:graphic>
      </p:graphicFrame>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14</a:t>
            </a:fld>
            <a:endParaRPr lang="es-ES">
              <a:solidFill>
                <a:prstClr val="black">
                  <a:tint val="75000"/>
                </a:prstClr>
              </a:solidFill>
            </a:endParaRPr>
          </a:p>
        </p:txBody>
      </p:sp>
      <p:sp>
        <p:nvSpPr>
          <p:cNvPr id="5" name="4 Título"/>
          <p:cNvSpPr>
            <a:spLocks noGrp="1"/>
          </p:cNvSpPr>
          <p:nvPr>
            <p:ph type="title"/>
          </p:nvPr>
        </p:nvSpPr>
        <p:spPr/>
        <p:txBody>
          <a:bodyPr/>
          <a:lstStyle/>
          <a:p>
            <a:r>
              <a:rPr lang="pt-BR" sz="2400" dirty="0" err="1">
                <a:solidFill>
                  <a:srgbClr val="464646"/>
                </a:solidFill>
                <a:latin typeface="Arial" pitchFamily="34" charset="0"/>
                <a:cs typeface="Arial" pitchFamily="34" charset="0"/>
              </a:rPr>
              <a:t>Convenios</a:t>
            </a:r>
            <a:r>
              <a:rPr lang="pt-BR" sz="2400" dirty="0">
                <a:solidFill>
                  <a:srgbClr val="464646"/>
                </a:solidFill>
                <a:latin typeface="Arial" pitchFamily="34" charset="0"/>
                <a:cs typeface="Arial" pitchFamily="34" charset="0"/>
              </a:rPr>
              <a:t> 2018 por áreas </a:t>
            </a:r>
            <a:r>
              <a:rPr lang="pt-BR" sz="2400" dirty="0" err="1">
                <a:solidFill>
                  <a:srgbClr val="464646"/>
                </a:solidFill>
                <a:latin typeface="Arial" pitchFamily="34" charset="0"/>
                <a:cs typeface="Arial" pitchFamily="34" charset="0"/>
              </a:rPr>
              <a:t>sectoriales</a:t>
            </a:r>
            <a:endParaRPr lang="es-ES" dirty="0"/>
          </a:p>
        </p:txBody>
      </p:sp>
    </p:spTree>
    <p:extLst>
      <p:ext uri="{BB962C8B-B14F-4D97-AF65-F5344CB8AC3E}">
        <p14:creationId xmlns:p14="http://schemas.microsoft.com/office/powerpoint/2010/main" val="520084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2199907288"/>
              </p:ext>
            </p:extLst>
          </p:nvPr>
        </p:nvGraphicFramePr>
        <p:xfrm>
          <a:off x="1187624" y="1481145"/>
          <a:ext cx="5999825" cy="2979420"/>
        </p:xfrm>
        <a:graphic>
          <a:graphicData uri="http://schemas.openxmlformats.org/drawingml/2006/table">
            <a:tbl>
              <a:tblPr/>
              <a:tblGrid>
                <a:gridCol w="2703784"/>
                <a:gridCol w="1236015"/>
                <a:gridCol w="2060026"/>
              </a:tblGrid>
              <a:tr h="110714">
                <a:tc>
                  <a:txBody>
                    <a:bodyPr/>
                    <a:lstStyle/>
                    <a:p>
                      <a:pPr algn="l" fontAlgn="b"/>
                      <a:r>
                        <a:rPr lang="es-ES" sz="1100" b="0" i="0" u="none" strike="noStrike">
                          <a:solidFill>
                            <a:srgbClr val="000000"/>
                          </a:solidFill>
                          <a:effectLst/>
                          <a:latin typeface="Calibri"/>
                        </a:rPr>
                        <a:t>Presidencia</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1</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Presupuestos y gastos</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5.000,00 €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1</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Protección civil</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4.353.640,00 €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3</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Protección del medio ambiente</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3</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Registros y notariado</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2.543.150,53 €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4</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Relaciones laborales</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5.000,00 €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7</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Sanidad y salud pública</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3.612.163,97 €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50</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Seguridad</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4</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Seguridad ciudadana</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187.605,86 €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20</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Seguridad social</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7.697.413,78 €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53</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Servicio jurídico</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301.111,82 €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117</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Servicios sociales</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58.684.969,42 €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71</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Transportes</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35.173.543,27 €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76</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Turismo</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24.479.159,63 €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40</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Unión Europea</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0,00 €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2</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Universidades</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424.547,40 €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a:solidFill>
                            <a:srgbClr val="000000"/>
                          </a:solidFill>
                          <a:effectLst/>
                          <a:latin typeface="Calibri"/>
                        </a:rPr>
                        <a:t>23</a:t>
                      </a:r>
                    </a:p>
                  </a:txBody>
                  <a:tcPr marL="7620" marR="7620" marT="7620" marB="0" anchor="b">
                    <a:lnL>
                      <a:noFill/>
                    </a:lnL>
                    <a:lnR>
                      <a:noFill/>
                    </a:lnR>
                    <a:lnT>
                      <a:noFill/>
                    </a:lnT>
                    <a:lnB>
                      <a:noFill/>
                    </a:lnB>
                    <a:solidFill>
                      <a:schemeClr val="accent6">
                        <a:lumMod val="20000"/>
                        <a:lumOff val="80000"/>
                        <a:alpha val="70000"/>
                      </a:schemeClr>
                    </a:solidFill>
                  </a:tcPr>
                </a:tc>
              </a:tr>
              <a:tr h="110714">
                <a:tc>
                  <a:txBody>
                    <a:bodyPr/>
                    <a:lstStyle/>
                    <a:p>
                      <a:pPr algn="l" fontAlgn="b"/>
                      <a:r>
                        <a:rPr lang="es-ES" sz="1100" b="0" i="0" u="none" strike="noStrike">
                          <a:solidFill>
                            <a:srgbClr val="000000"/>
                          </a:solidFill>
                          <a:effectLst/>
                          <a:latin typeface="Calibri"/>
                        </a:rPr>
                        <a:t>Vivienda y urbanismo</a:t>
                      </a:r>
                    </a:p>
                  </a:txBody>
                  <a:tcPr marL="7620" marR="7620" marT="7620" marB="0" anchor="b">
                    <a:lnL>
                      <a:noFill/>
                    </a:lnL>
                    <a:lnR>
                      <a:noFill/>
                    </a:lnR>
                    <a:lnT>
                      <a:noFill/>
                    </a:lnT>
                    <a:lnB>
                      <a:noFill/>
                    </a:lnB>
                    <a:solidFill>
                      <a:schemeClr val="bg2">
                        <a:lumMod val="75000"/>
                        <a:alpha val="29000"/>
                      </a:schemeClr>
                    </a:solidFill>
                  </a:tcPr>
                </a:tc>
                <a:tc>
                  <a:txBody>
                    <a:bodyPr/>
                    <a:lstStyle/>
                    <a:p>
                      <a:pPr algn="r" fontAlgn="b"/>
                      <a:r>
                        <a:rPr lang="es-ES" sz="1100" b="0" i="0" u="none" strike="noStrike">
                          <a:solidFill>
                            <a:srgbClr val="000000"/>
                          </a:solidFill>
                          <a:effectLst/>
                          <a:latin typeface="Calibri"/>
                        </a:rPr>
                        <a:t>1.393.762.131,52 €</a:t>
                      </a:r>
                    </a:p>
                  </a:txBody>
                  <a:tcPr marL="7620" marR="7620" marT="7620" marB="0" anchor="b">
                    <a:lnL>
                      <a:noFill/>
                    </a:lnL>
                    <a:lnR>
                      <a:noFill/>
                    </a:lnR>
                    <a:lnT>
                      <a:noFill/>
                    </a:lnT>
                    <a:lnB>
                      <a:noFill/>
                    </a:lnB>
                    <a:solidFill>
                      <a:schemeClr val="accent3">
                        <a:lumMod val="40000"/>
                        <a:lumOff val="60000"/>
                        <a:alpha val="69000"/>
                      </a:schemeClr>
                    </a:solidFill>
                  </a:tcPr>
                </a:tc>
                <a:tc>
                  <a:txBody>
                    <a:bodyPr/>
                    <a:lstStyle/>
                    <a:p>
                      <a:pPr algn="r" fontAlgn="b"/>
                      <a:r>
                        <a:rPr lang="es-ES" sz="1100" b="0" i="0" u="none" strike="noStrike" dirty="0">
                          <a:solidFill>
                            <a:srgbClr val="000000"/>
                          </a:solidFill>
                          <a:effectLst/>
                          <a:latin typeface="Calibri"/>
                        </a:rPr>
                        <a:t>29</a:t>
                      </a:r>
                    </a:p>
                  </a:txBody>
                  <a:tcPr marL="7620" marR="7620" marT="7620" marB="0" anchor="b">
                    <a:lnL>
                      <a:noFill/>
                    </a:lnL>
                    <a:lnR>
                      <a:noFill/>
                    </a:lnR>
                    <a:lnT>
                      <a:noFill/>
                    </a:lnT>
                    <a:lnB>
                      <a:noFill/>
                    </a:lnB>
                    <a:solidFill>
                      <a:schemeClr val="accent6">
                        <a:lumMod val="20000"/>
                        <a:lumOff val="80000"/>
                        <a:alpha val="70000"/>
                      </a:schemeClr>
                    </a:solidFill>
                  </a:tcPr>
                </a:tc>
              </a:tr>
            </a:tbl>
          </a:graphicData>
        </a:graphic>
      </p:graphicFrame>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15</a:t>
            </a:fld>
            <a:endParaRPr lang="es-ES">
              <a:solidFill>
                <a:prstClr val="black">
                  <a:tint val="75000"/>
                </a:prstClr>
              </a:solidFill>
            </a:endParaRPr>
          </a:p>
        </p:txBody>
      </p:sp>
      <p:sp>
        <p:nvSpPr>
          <p:cNvPr id="5" name="4 Título"/>
          <p:cNvSpPr>
            <a:spLocks noGrp="1"/>
          </p:cNvSpPr>
          <p:nvPr>
            <p:ph type="title"/>
          </p:nvPr>
        </p:nvSpPr>
        <p:spPr/>
        <p:txBody>
          <a:bodyPr/>
          <a:lstStyle/>
          <a:p>
            <a:r>
              <a:rPr lang="pt-BR" sz="2400" dirty="0" err="1">
                <a:solidFill>
                  <a:srgbClr val="464646"/>
                </a:solidFill>
                <a:latin typeface="Arial" pitchFamily="34" charset="0"/>
                <a:cs typeface="Arial" pitchFamily="34" charset="0"/>
              </a:rPr>
              <a:t>Convenios</a:t>
            </a:r>
            <a:r>
              <a:rPr lang="pt-BR" sz="2400" dirty="0">
                <a:solidFill>
                  <a:srgbClr val="464646"/>
                </a:solidFill>
                <a:latin typeface="Arial" pitchFamily="34" charset="0"/>
                <a:cs typeface="Arial" pitchFamily="34" charset="0"/>
              </a:rPr>
              <a:t> 2018 por áreas </a:t>
            </a:r>
            <a:r>
              <a:rPr lang="pt-BR" sz="2400" dirty="0" err="1">
                <a:solidFill>
                  <a:srgbClr val="464646"/>
                </a:solidFill>
                <a:latin typeface="Arial" pitchFamily="34" charset="0"/>
                <a:cs typeface="Arial" pitchFamily="34" charset="0"/>
              </a:rPr>
              <a:t>sectoriales</a:t>
            </a:r>
            <a:endParaRPr lang="es-ES" dirty="0"/>
          </a:p>
        </p:txBody>
      </p:sp>
    </p:spTree>
    <p:extLst>
      <p:ext uri="{BB962C8B-B14F-4D97-AF65-F5344CB8AC3E}">
        <p14:creationId xmlns:p14="http://schemas.microsoft.com/office/powerpoint/2010/main" val="33891930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16</a:t>
            </a:fld>
            <a:endParaRPr lang="es-ES">
              <a:solidFill>
                <a:prstClr val="black">
                  <a:tint val="75000"/>
                </a:prstClr>
              </a:solidFill>
            </a:endParaRPr>
          </a:p>
        </p:txBody>
      </p:sp>
      <p:sp>
        <p:nvSpPr>
          <p:cNvPr id="5" name="4 Título"/>
          <p:cNvSpPr>
            <a:spLocks noGrp="1"/>
          </p:cNvSpPr>
          <p:nvPr>
            <p:ph type="title"/>
          </p:nvPr>
        </p:nvSpPr>
        <p:spPr/>
        <p:txBody>
          <a:bodyPr>
            <a:normAutofit/>
          </a:bodyPr>
          <a:lstStyle/>
          <a:p>
            <a:r>
              <a:rPr lang="es-ES" sz="1800" dirty="0">
                <a:latin typeface="Arial" pitchFamily="34" charset="0"/>
                <a:cs typeface="Arial" pitchFamily="34" charset="0"/>
              </a:rPr>
              <a:t>Convenios </a:t>
            </a:r>
            <a:r>
              <a:rPr lang="es-ES" sz="1800" dirty="0" smtClean="0">
                <a:latin typeface="Arial" pitchFamily="34" charset="0"/>
                <a:cs typeface="Arial" pitchFamily="34" charset="0"/>
              </a:rPr>
              <a:t>2018 por </a:t>
            </a:r>
            <a:r>
              <a:rPr lang="es-ES" sz="1800" dirty="0">
                <a:latin typeface="Arial" pitchFamily="34" charset="0"/>
                <a:cs typeface="Arial" pitchFamily="34" charset="0"/>
              </a:rPr>
              <a:t>Ministerio promotor</a:t>
            </a:r>
          </a:p>
        </p:txBody>
      </p:sp>
      <p:graphicFrame>
        <p:nvGraphicFramePr>
          <p:cNvPr id="9" name="8 Marcador de contenido"/>
          <p:cNvGraphicFramePr>
            <a:graphicFrameLocks noGrp="1"/>
          </p:cNvGraphicFramePr>
          <p:nvPr>
            <p:ph idx="1"/>
            <p:extLst>
              <p:ext uri="{D42A27DB-BD31-4B8C-83A1-F6EECF244321}">
                <p14:modId xmlns:p14="http://schemas.microsoft.com/office/powerpoint/2010/main" val="3439958145"/>
              </p:ext>
            </p:extLst>
          </p:nvPr>
        </p:nvGraphicFramePr>
        <p:xfrm>
          <a:off x="971600" y="1556792"/>
          <a:ext cx="7399983" cy="4320480"/>
        </p:xfrm>
        <a:graphic>
          <a:graphicData uri="http://schemas.openxmlformats.org/drawingml/2006/table">
            <a:tbl>
              <a:tblPr/>
              <a:tblGrid>
                <a:gridCol w="3974312"/>
                <a:gridCol w="1284627"/>
                <a:gridCol w="2141044"/>
              </a:tblGrid>
              <a:tr h="216024">
                <a:tc>
                  <a:txBody>
                    <a:bodyPr/>
                    <a:lstStyle/>
                    <a:p>
                      <a:pPr algn="l" fontAlgn="b"/>
                      <a:r>
                        <a:rPr lang="es-ES" sz="1100" b="0" i="0" u="none" strike="noStrike" dirty="0">
                          <a:solidFill>
                            <a:srgbClr val="000000"/>
                          </a:solidFill>
                          <a:effectLst/>
                          <a:latin typeface="Calibri"/>
                        </a:rPr>
                        <a:t>Ministerio de Agricultura y Pesca, Alimentación y Medio Ambiente</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325.403.017,93 €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190</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Agricultura, Pesca y Alimentación</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33.790.973,10 €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33</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Asuntos Exteriores, Unión Europea y Cooperación</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18.157.562,69 €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243</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Ciencia, Innovación y Universidades</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22.739.077,55 €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397</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Cultura y Deporte</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30.535.967,97 €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346</a:t>
                      </a:r>
                    </a:p>
                  </a:txBody>
                  <a:tcPr marL="7620" marR="7620" marT="7620" marB="0" anchor="b">
                    <a:lnL>
                      <a:noFill/>
                    </a:lnL>
                    <a:lnR>
                      <a:noFill/>
                    </a:lnR>
                    <a:lnT>
                      <a:noFill/>
                    </a:lnT>
                    <a:lnB>
                      <a:noFill/>
                    </a:lnB>
                    <a:solidFill>
                      <a:schemeClr val="accent6">
                        <a:lumMod val="20000"/>
                        <a:lumOff val="80000"/>
                        <a:alpha val="70000"/>
                      </a:schemeClr>
                    </a:solidFill>
                  </a:tcPr>
                </a:tc>
              </a:tr>
              <a:tr h="216024">
                <a:tc>
                  <a:txBody>
                    <a:bodyPr/>
                    <a:lstStyle/>
                    <a:p>
                      <a:pPr algn="l" fontAlgn="b"/>
                      <a:r>
                        <a:rPr lang="es-ES" sz="1100" b="0" i="0" u="none" strike="noStrike" dirty="0">
                          <a:solidFill>
                            <a:srgbClr val="000000"/>
                          </a:solidFill>
                          <a:effectLst/>
                          <a:latin typeface="Calibri"/>
                        </a:rPr>
                        <a:t>Ministerio de Defensa</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5.754.234.892,95 €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136</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Economía y Empresa</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116.365.735,33 €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90</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Economía, Industria y Competitividad</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185.562.923,99 €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203</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Educación y Formación Profesional</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12.843.847,80 €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38</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Energía, Turismo y Agenda Digital</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103.673.669,82 €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59</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Fomento</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3.657.388.034,01 €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255</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Hacienda</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192.404.519,36 €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244</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Justicia</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7.637.438,01 €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163</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la Presidencia, Relaciones con las Cortes e Igualdad</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10.233.199,10 €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67</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Política Territorial y Función Pública</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39.005.079,45 €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106</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Sanidad, Consumo y Bienestar Social</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68.001.378,69 €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183</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 Trabajo, Migraciones y Seguridad Social</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19.229.533,27 €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99</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del Interior</a:t>
                      </a:r>
                    </a:p>
                  </a:txBody>
                  <a:tcPr marL="7620" marR="7620" marT="7620" marB="0" anchor="b">
                    <a:lnL>
                      <a:noFill/>
                    </a:lnL>
                    <a:lnR>
                      <a:noFill/>
                    </a:lnR>
                    <a:lnT>
                      <a:noFill/>
                    </a:lnT>
                    <a:lnB>
                      <a:noFill/>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559.835,86 €</a:t>
                      </a:r>
                    </a:p>
                  </a:txBody>
                  <a:tcPr marL="7620" marR="7620" marT="7620" marB="0" anchor="b">
                    <a:lnL>
                      <a:noFill/>
                    </a:lnL>
                    <a:lnR>
                      <a:noFill/>
                    </a:lnR>
                    <a:lnT>
                      <a:noFill/>
                    </a:lnT>
                    <a:lnB>
                      <a:noFill/>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72</a:t>
                      </a:r>
                    </a:p>
                  </a:txBody>
                  <a:tcPr marL="7620" marR="7620" marT="7620" marB="0" anchor="b">
                    <a:lnL>
                      <a:noFill/>
                    </a:lnL>
                    <a:lnR>
                      <a:noFill/>
                    </a:lnR>
                    <a:lnT>
                      <a:noFill/>
                    </a:lnT>
                    <a:lnB>
                      <a:noFill/>
                    </a:lnB>
                    <a:solidFill>
                      <a:schemeClr val="accent6">
                        <a:lumMod val="20000"/>
                        <a:lumOff val="80000"/>
                        <a:alpha val="61000"/>
                      </a:schemeClr>
                    </a:solidFill>
                  </a:tcPr>
                </a:tc>
              </a:tr>
              <a:tr h="216024">
                <a:tc>
                  <a:txBody>
                    <a:bodyPr/>
                    <a:lstStyle/>
                    <a:p>
                      <a:pPr algn="l" fontAlgn="b"/>
                      <a:r>
                        <a:rPr lang="es-ES" sz="1100" b="0" i="0" u="none" strike="noStrike" dirty="0">
                          <a:solidFill>
                            <a:srgbClr val="000000"/>
                          </a:solidFill>
                          <a:effectLst/>
                          <a:latin typeface="Calibri"/>
                        </a:rPr>
                        <a:t>Ministerio para la Transición Ecológica</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chemeClr val="accent1">
                        <a:lumMod val="20000"/>
                        <a:lumOff val="80000"/>
                        <a:alpha val="74000"/>
                      </a:schemeClr>
                    </a:solidFill>
                  </a:tcPr>
                </a:tc>
                <a:tc>
                  <a:txBody>
                    <a:bodyPr/>
                    <a:lstStyle/>
                    <a:p>
                      <a:pPr algn="r" fontAlgn="b"/>
                      <a:r>
                        <a:rPr lang="es-ES" sz="1100" b="0" i="0" u="none" strike="noStrike" dirty="0">
                          <a:solidFill>
                            <a:srgbClr val="000000"/>
                          </a:solidFill>
                          <a:effectLst/>
                          <a:latin typeface="Calibri"/>
                        </a:rPr>
                        <a:t>88.782.483,31 €</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chemeClr val="accent4">
                        <a:lumMod val="20000"/>
                        <a:lumOff val="80000"/>
                      </a:schemeClr>
                    </a:solidFill>
                  </a:tcPr>
                </a:tc>
                <a:tc>
                  <a:txBody>
                    <a:bodyPr/>
                    <a:lstStyle/>
                    <a:p>
                      <a:pPr algn="r" fontAlgn="b"/>
                      <a:r>
                        <a:rPr lang="es-ES" sz="1100" b="0" i="0" u="none" strike="noStrike" dirty="0">
                          <a:solidFill>
                            <a:srgbClr val="000000"/>
                          </a:solidFill>
                          <a:effectLst/>
                          <a:latin typeface="Calibri"/>
                        </a:rPr>
                        <a:t>166</a:t>
                      </a:r>
                    </a:p>
                  </a:txBody>
                  <a:tcPr marL="7620" marR="7620" marT="7620" marB="0" anchor="b">
                    <a:lnL>
                      <a:noFill/>
                    </a:lnL>
                    <a:lnR>
                      <a:noFill/>
                    </a:lnR>
                    <a:lnT>
                      <a:noFill/>
                    </a:lnT>
                    <a:lnB w="6350" cap="flat" cmpd="sng" algn="ctr">
                      <a:solidFill>
                        <a:srgbClr val="95B3D7"/>
                      </a:solidFill>
                      <a:prstDash val="solid"/>
                      <a:round/>
                      <a:headEnd type="none" w="med" len="med"/>
                      <a:tailEnd type="none" w="med" len="med"/>
                    </a:lnB>
                    <a:solidFill>
                      <a:schemeClr val="accent6">
                        <a:lumMod val="20000"/>
                        <a:lumOff val="80000"/>
                        <a:alpha val="61000"/>
                      </a:schemeClr>
                    </a:solidFill>
                  </a:tcPr>
                </a:tc>
              </a:tr>
              <a:tr h="216024">
                <a:tc>
                  <a:txBody>
                    <a:bodyPr/>
                    <a:lstStyle/>
                    <a:p>
                      <a:pPr algn="l" fontAlgn="b"/>
                      <a:r>
                        <a:rPr lang="es-ES" sz="1100" b="1" i="0" u="none" strike="noStrike">
                          <a:solidFill>
                            <a:srgbClr val="000000"/>
                          </a:solidFill>
                          <a:effectLst/>
                          <a:latin typeface="Calibri"/>
                        </a:rPr>
                        <a:t>Total general</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r" fontAlgn="b"/>
                      <a:r>
                        <a:rPr lang="es-ES" sz="1100" b="1" i="0" u="none" strike="noStrike">
                          <a:solidFill>
                            <a:srgbClr val="000000"/>
                          </a:solidFill>
                          <a:effectLst/>
                          <a:latin typeface="Calibri"/>
                        </a:rPr>
                        <a:t>10.686.549.170,19 €</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r" fontAlgn="b"/>
                      <a:r>
                        <a:rPr lang="es-ES" sz="1100" b="1" i="0" u="none" strike="noStrike" dirty="0">
                          <a:solidFill>
                            <a:srgbClr val="000000"/>
                          </a:solidFill>
                          <a:effectLst/>
                          <a:latin typeface="Calibri"/>
                        </a:rPr>
                        <a:t>3090</a:t>
                      </a:r>
                    </a:p>
                  </a:txBody>
                  <a:tcPr marL="7620" marR="7620" marT="762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r>
            </a:tbl>
          </a:graphicData>
        </a:graphic>
      </p:graphicFrame>
    </p:spTree>
    <p:extLst>
      <p:ext uri="{BB962C8B-B14F-4D97-AF65-F5344CB8AC3E}">
        <p14:creationId xmlns:p14="http://schemas.microsoft.com/office/powerpoint/2010/main" val="2426560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2235055298"/>
              </p:ext>
            </p:extLst>
          </p:nvPr>
        </p:nvGraphicFramePr>
        <p:xfrm>
          <a:off x="539551" y="1196750"/>
          <a:ext cx="7992889" cy="4824534"/>
        </p:xfrm>
        <a:graphic>
          <a:graphicData uri="http://schemas.openxmlformats.org/drawingml/2006/table">
            <a:tbl>
              <a:tblPr/>
              <a:tblGrid>
                <a:gridCol w="4446650"/>
                <a:gridCol w="1329840"/>
                <a:gridCol w="2216399"/>
              </a:tblGrid>
              <a:tr h="146198">
                <a:tc>
                  <a:txBody>
                    <a:bodyPr/>
                    <a:lstStyle/>
                    <a:p>
                      <a:pPr algn="l" fontAlgn="b"/>
                      <a:r>
                        <a:rPr lang="es-ES" sz="800" b="0" i="0" u="none" strike="noStrike" dirty="0">
                          <a:solidFill>
                            <a:srgbClr val="000000"/>
                          </a:solidFill>
                          <a:effectLst/>
                          <a:latin typeface="Calibri"/>
                        </a:rPr>
                        <a:t>Administración General del Estado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770.215.369,63 €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208</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Administración pública extranjera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7.346.763,71 €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86</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Agencia Estatal de Administración Tributaria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213.030,00 €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Agencia estatal Ley 28/2006</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1.219.620,06 €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Asociaciones de federaciones</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6.872.280,00 €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7</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Autoridades Portuarias y Puertos del Estado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44.496,00 €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30</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Banco de España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Centro Nacional de Inteligencia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3.000.000,00 €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Comunidad autónoma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2.702.663.553,90 €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353</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Consorcio del Sector Público Estatal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567.796,02 €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17</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Consorcio no incluido en el Sector Público Estatal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30.000,00 €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3</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Corporación de Derecho Público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5.193.977,00 €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68</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Ente de la Administración de Justicia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Entidad local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63.030.037,52 €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207</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Entidad Pública Empresarial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212.071.746,60 €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75</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Entidades gestoras y servicios comunes de la Seguridad Social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1.300.000,00 €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Entidades vinculadas o dependientes de una Comunidad Autónoma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4.479.602,71 €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52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Entidades vinculadas o dependientes de una Entidad Local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665.512,71 €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13</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Fundaciones del Sector Público Estatal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6.093.392,85 €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48</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Ministerio o Ente del Sector Público Administrativo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84.885.093,21 €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69</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Organismo autónomo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3.586.509,62 €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71</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Órgano Constitucional o Independiente</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81.857,44 €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4</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Otras Entidades estatales de Derecho Público</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17.320.474,16 €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45</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Persona física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0,00 €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9</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Persona Jurídica Privada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3.853.473,65 €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202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Sociedad Mercantil con participación mayoritaria del SPE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4.073.464,86 €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12</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Sociedad mercantil estatal</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795.309.361,12 €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368</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Sujeto de derecho privado no vinculado a las Administraciones Públicas</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5.973.035.322,53 €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790</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Universidad Privada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552.344,16 €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49</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a:solidFill>
                            <a:srgbClr val="000000"/>
                          </a:solidFill>
                          <a:effectLst/>
                          <a:latin typeface="Calibri"/>
                        </a:rPr>
                        <a:t>Universidad pública autonómica</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9.021.517,68 €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243</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a:solidFill>
                            <a:srgbClr val="000000"/>
                          </a:solidFill>
                          <a:effectLst/>
                          <a:latin typeface="Calibri"/>
                        </a:rPr>
                        <a:t>Universidades públicas estatales</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9.111.060,64 €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smtClean="0">
                          <a:solidFill>
                            <a:srgbClr val="000000"/>
                          </a:solidFill>
                          <a:effectLst/>
                          <a:latin typeface="Calibri"/>
                        </a:rPr>
                        <a:t>19</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0" i="0" u="none" strike="noStrike" dirty="0" smtClean="0">
                          <a:solidFill>
                            <a:srgbClr val="000000"/>
                          </a:solidFill>
                          <a:effectLst/>
                          <a:latin typeface="Calibri"/>
                        </a:rPr>
                        <a:t>Otros</a:t>
                      </a:r>
                      <a:endParaRPr lang="es-ES" sz="800" b="0" i="0" u="none" strike="noStrike" dirty="0">
                        <a:solidFill>
                          <a:srgbClr val="000000"/>
                        </a:solidFill>
                        <a:effectLst/>
                        <a:latin typeface="Calibri"/>
                      </a:endParaRP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alpha val="29000"/>
                      </a:schemeClr>
                    </a:solidFill>
                  </a:tcPr>
                </a:tc>
                <a:tc>
                  <a:txBody>
                    <a:bodyPr/>
                    <a:lstStyle/>
                    <a:p>
                      <a:pPr algn="r" fontAlgn="b"/>
                      <a:r>
                        <a:rPr lang="es-ES" sz="800" b="0" i="0" u="none" strike="noStrike" dirty="0">
                          <a:solidFill>
                            <a:srgbClr val="000000"/>
                          </a:solidFill>
                          <a:effectLst/>
                          <a:latin typeface="Calibri"/>
                        </a:rPr>
                        <a:t>726.430,40 €</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alpha val="70000"/>
                      </a:schemeClr>
                    </a:solidFill>
                  </a:tcPr>
                </a:tc>
                <a:tc>
                  <a:txBody>
                    <a:bodyPr/>
                    <a:lstStyle/>
                    <a:p>
                      <a:pPr algn="r" fontAlgn="b"/>
                      <a:r>
                        <a:rPr lang="es-ES" sz="800" b="0" i="0" u="none" strike="noStrike" dirty="0">
                          <a:solidFill>
                            <a:srgbClr val="000000"/>
                          </a:solidFill>
                          <a:effectLst/>
                          <a:latin typeface="Calibri"/>
                        </a:rPr>
                        <a:t>14</a:t>
                      </a:r>
                    </a:p>
                  </a:txBody>
                  <a:tcPr marL="5715" marR="5715" marT="571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69000"/>
                      </a:schemeClr>
                    </a:solidFill>
                  </a:tcPr>
                </a:tc>
              </a:tr>
              <a:tr h="146198">
                <a:tc>
                  <a:txBody>
                    <a:bodyPr/>
                    <a:lstStyle/>
                    <a:p>
                      <a:pPr algn="l" fontAlgn="b"/>
                      <a:r>
                        <a:rPr lang="es-ES" sz="800" b="1" i="0" u="none" strike="noStrike">
                          <a:solidFill>
                            <a:srgbClr val="000000"/>
                          </a:solidFill>
                          <a:effectLst/>
                          <a:latin typeface="Calibri"/>
                        </a:rPr>
                        <a:t>Total general</a:t>
                      </a:r>
                    </a:p>
                  </a:txBody>
                  <a:tcPr marL="5715" marR="5715" marT="5715" marB="0" anchor="b">
                    <a:lnL>
                      <a:noFill/>
                    </a:lnL>
                    <a:lnR>
                      <a:noFill/>
                    </a:lnR>
                    <a:lnT w="12700" cap="flat" cmpd="sng" algn="ctr">
                      <a:noFill/>
                      <a:prstDash val="solid"/>
                      <a:round/>
                      <a:headEnd type="none" w="med" len="med"/>
                      <a:tailEnd type="none" w="med" len="med"/>
                    </a:lnT>
                    <a:lnB>
                      <a:noFill/>
                    </a:lnB>
                    <a:solidFill>
                      <a:srgbClr val="DCE6F1"/>
                    </a:solidFill>
                  </a:tcPr>
                </a:tc>
                <a:tc>
                  <a:txBody>
                    <a:bodyPr/>
                    <a:lstStyle/>
                    <a:p>
                      <a:pPr algn="r" fontAlgn="b"/>
                      <a:r>
                        <a:rPr lang="es-ES" sz="800" b="1" i="0" u="none" strike="noStrike">
                          <a:solidFill>
                            <a:srgbClr val="000000"/>
                          </a:solidFill>
                          <a:effectLst/>
                          <a:latin typeface="Calibri"/>
                        </a:rPr>
                        <a:t>10.686.564.088,18 €</a:t>
                      </a:r>
                    </a:p>
                  </a:txBody>
                  <a:tcPr marL="5715" marR="5715" marT="5715" marB="0" anchor="b">
                    <a:lnL>
                      <a:noFill/>
                    </a:lnL>
                    <a:lnR>
                      <a:noFill/>
                    </a:lnR>
                    <a:lnT w="12700" cap="flat" cmpd="sng" algn="ctr">
                      <a:noFill/>
                      <a:prstDash val="solid"/>
                      <a:round/>
                      <a:headEnd type="none" w="med" len="med"/>
                      <a:tailEnd type="none" w="med" len="med"/>
                    </a:lnT>
                    <a:lnB>
                      <a:noFill/>
                    </a:lnB>
                    <a:solidFill>
                      <a:srgbClr val="DCE6F1"/>
                    </a:solidFill>
                  </a:tcPr>
                </a:tc>
                <a:tc>
                  <a:txBody>
                    <a:bodyPr/>
                    <a:lstStyle/>
                    <a:p>
                      <a:pPr algn="r" fontAlgn="b"/>
                      <a:r>
                        <a:rPr lang="es-ES" sz="800" b="1" i="0" u="none" strike="noStrike" dirty="0">
                          <a:solidFill>
                            <a:srgbClr val="000000"/>
                          </a:solidFill>
                          <a:effectLst/>
                          <a:latin typeface="Calibri"/>
                        </a:rPr>
                        <a:t>3091</a:t>
                      </a:r>
                    </a:p>
                  </a:txBody>
                  <a:tcPr marL="5715" marR="5715" marT="5715" marB="0" anchor="b">
                    <a:lnL>
                      <a:noFill/>
                    </a:lnL>
                    <a:lnR>
                      <a:noFill/>
                    </a:lnR>
                    <a:lnT w="12700" cap="flat" cmpd="sng" algn="ctr">
                      <a:noFill/>
                      <a:prstDash val="solid"/>
                      <a:round/>
                      <a:headEnd type="none" w="med" len="med"/>
                      <a:tailEnd type="none" w="med" len="med"/>
                    </a:lnT>
                    <a:lnB>
                      <a:noFill/>
                    </a:lnB>
                    <a:solidFill>
                      <a:srgbClr val="DCE6F1"/>
                    </a:solidFill>
                  </a:tcPr>
                </a:tc>
              </a:tr>
            </a:tbl>
          </a:graphicData>
        </a:graphic>
      </p:graphicFrame>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17</a:t>
            </a:fld>
            <a:endParaRPr lang="es-ES">
              <a:solidFill>
                <a:prstClr val="black">
                  <a:tint val="75000"/>
                </a:prstClr>
              </a:solidFill>
            </a:endParaRPr>
          </a:p>
        </p:txBody>
      </p:sp>
      <p:sp>
        <p:nvSpPr>
          <p:cNvPr id="5" name="4 Título"/>
          <p:cNvSpPr>
            <a:spLocks noGrp="1"/>
          </p:cNvSpPr>
          <p:nvPr>
            <p:ph type="title"/>
          </p:nvPr>
        </p:nvSpPr>
        <p:spPr/>
        <p:txBody>
          <a:bodyPr>
            <a:normAutofit/>
          </a:bodyPr>
          <a:lstStyle/>
          <a:p>
            <a:r>
              <a:rPr lang="pt-BR" sz="1800" dirty="0" err="1">
                <a:solidFill>
                  <a:srgbClr val="464646"/>
                </a:solidFill>
                <a:latin typeface="Arial" pitchFamily="34" charset="0"/>
                <a:cs typeface="Arial" pitchFamily="34" charset="0"/>
              </a:rPr>
              <a:t>Convenios</a:t>
            </a:r>
            <a:r>
              <a:rPr lang="pt-BR" sz="1800" dirty="0">
                <a:solidFill>
                  <a:srgbClr val="464646"/>
                </a:solidFill>
                <a:latin typeface="Arial" pitchFamily="34" charset="0"/>
                <a:cs typeface="Arial" pitchFamily="34" charset="0"/>
              </a:rPr>
              <a:t> 2017 </a:t>
            </a:r>
            <a:r>
              <a:rPr lang="pt-BR" sz="1800" dirty="0" smtClean="0">
                <a:solidFill>
                  <a:srgbClr val="464646"/>
                </a:solidFill>
                <a:latin typeface="Arial" pitchFamily="34" charset="0"/>
                <a:cs typeface="Arial" pitchFamily="34" charset="0"/>
              </a:rPr>
              <a:t>por </a:t>
            </a:r>
            <a:r>
              <a:rPr lang="pt-BR" sz="1800" dirty="0">
                <a:solidFill>
                  <a:srgbClr val="464646"/>
                </a:solidFill>
                <a:latin typeface="Arial" pitchFamily="34" charset="0"/>
                <a:cs typeface="Arial" pitchFamily="34" charset="0"/>
              </a:rPr>
              <a:t>entidades participantes</a:t>
            </a:r>
            <a:endParaRPr lang="es-ES" sz="1800" dirty="0">
              <a:latin typeface="Arial" pitchFamily="34" charset="0"/>
              <a:cs typeface="Arial" pitchFamily="34" charset="0"/>
            </a:endParaRPr>
          </a:p>
        </p:txBody>
      </p:sp>
    </p:spTree>
    <p:extLst>
      <p:ext uri="{BB962C8B-B14F-4D97-AF65-F5344CB8AC3E}">
        <p14:creationId xmlns:p14="http://schemas.microsoft.com/office/powerpoint/2010/main" val="1369735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71600" y="1700808"/>
            <a:ext cx="7715200" cy="4525963"/>
          </a:xfrm>
        </p:spPr>
        <p:txBody>
          <a:bodyPr>
            <a:normAutofit/>
          </a:bodyPr>
          <a:lstStyle/>
          <a:p>
            <a:r>
              <a:rPr lang="es-ES" sz="1800" dirty="0" smtClean="0">
                <a:latin typeface="Arial" pitchFamily="34" charset="0"/>
                <a:cs typeface="Arial" pitchFamily="34" charset="0"/>
              </a:rPr>
              <a:t>Ejercicio de competencias propias</a:t>
            </a: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No se cede la titularidad de la competencia</a:t>
            </a: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Cumplir la legislación de estabilidad presupuestaria y sostenibilidad financiera</a:t>
            </a: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Financieramente sostenibles</a:t>
            </a:r>
          </a:p>
          <a:p>
            <a:endParaRPr lang="es-ES" sz="1800" dirty="0" smtClean="0">
              <a:latin typeface="Arial" pitchFamily="34" charset="0"/>
              <a:cs typeface="Arial" pitchFamily="34" charset="0"/>
            </a:endParaRPr>
          </a:p>
          <a:p>
            <a:pPr algn="just"/>
            <a:r>
              <a:rPr lang="es-ES" sz="1800" dirty="0" smtClean="0">
                <a:latin typeface="Arial" pitchFamily="34" charset="0"/>
                <a:cs typeface="Arial" pitchFamily="34" charset="0"/>
              </a:rPr>
              <a:t>Órganos competentes en AGE: titulares de departamentos ministeriales, secretarios de Estado, presidentes y directores de entidades y organismos públicos</a:t>
            </a: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2</a:t>
            </a:fld>
            <a:endParaRPr lang="es-ES"/>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CONVENIOS: REQUISITOS</a:t>
            </a:r>
            <a:endParaRPr lang="es-ES" sz="2400" b="1" dirty="0">
              <a:latin typeface="Arial" pitchFamily="34" charset="0"/>
              <a:cs typeface="Arial" pitchFamily="34" charset="0"/>
            </a:endParaRPr>
          </a:p>
        </p:txBody>
      </p:sp>
      <p:sp>
        <p:nvSpPr>
          <p:cNvPr id="5" name="4 Marcador de pie de página"/>
          <p:cNvSpPr>
            <a:spLocks noGrp="1"/>
          </p:cNvSpPr>
          <p:nvPr>
            <p:ph type="ftr" sz="quarter" idx="11"/>
          </p:nvPr>
        </p:nvSpPr>
        <p:spPr>
          <a:xfrm>
            <a:off x="4380072" y="6407944"/>
            <a:ext cx="2350681" cy="365125"/>
          </a:xfrm>
        </p:spPr>
        <p:txBody>
          <a:bodyPr/>
          <a:lstStyle/>
          <a:p>
            <a:r>
              <a:rPr lang="es-ES" smtClean="0">
                <a:solidFill>
                  <a:schemeClr val="tx1">
                    <a:lumMod val="50000"/>
                    <a:lumOff val="50000"/>
                  </a:schemeClr>
                </a:solidFill>
              </a:rPr>
              <a:t>Los convenios en la Ley 40/2015</a:t>
            </a:r>
            <a:endParaRPr lang="es-ES"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259632" y="1916832"/>
            <a:ext cx="7365504" cy="3384375"/>
          </a:xfrm>
        </p:spPr>
        <p:txBody>
          <a:bodyPr>
            <a:normAutofit/>
          </a:bodyPr>
          <a:lstStyle/>
          <a:p>
            <a:r>
              <a:rPr lang="es-ES" sz="1800" dirty="0" smtClean="0">
                <a:latin typeface="Arial" pitchFamily="34" charset="0"/>
                <a:cs typeface="Arial" pitchFamily="34" charset="0"/>
              </a:rPr>
              <a:t>Los convenios se perfeccionan por la prestación del consentimiento de las partes.</a:t>
            </a:r>
          </a:p>
          <a:p>
            <a:endParaRPr lang="es-ES" sz="1800" dirty="0" smtClean="0">
              <a:latin typeface="Arial" pitchFamily="34" charset="0"/>
              <a:cs typeface="Arial" pitchFamily="34" charset="0"/>
            </a:endParaRPr>
          </a:p>
          <a:p>
            <a:pPr algn="just"/>
            <a:r>
              <a:rPr lang="es-ES" sz="1800" dirty="0" smtClean="0">
                <a:latin typeface="Arial" pitchFamily="34" charset="0"/>
                <a:cs typeface="Arial" pitchFamily="34" charset="0"/>
              </a:rPr>
              <a:t>Los convenios suscritos por la Administración General del Estado o alguno de sus organismos públicos o entidades de derecho público vinculados o dependientes resultarán eficaces una vez inscritos en el </a:t>
            </a:r>
            <a:r>
              <a:rPr lang="es-ES" sz="1800" u="sng" dirty="0" smtClean="0">
                <a:latin typeface="Arial" pitchFamily="34" charset="0"/>
                <a:cs typeface="Arial" pitchFamily="34" charset="0"/>
              </a:rPr>
              <a:t>Registro Electrónico estatal de Órganos e Instrumentos de Cooperación del sector público estatal</a:t>
            </a:r>
            <a:r>
              <a:rPr lang="es-ES" sz="1800" dirty="0" smtClean="0">
                <a:latin typeface="Arial" pitchFamily="34" charset="0"/>
                <a:cs typeface="Arial" pitchFamily="34" charset="0"/>
              </a:rPr>
              <a:t>, al que se refiere la disposición adicional séptima y publicados en el «</a:t>
            </a:r>
            <a:r>
              <a:rPr lang="es-ES" sz="1800" u="sng" dirty="0" smtClean="0">
                <a:latin typeface="Arial" pitchFamily="34" charset="0"/>
                <a:cs typeface="Arial" pitchFamily="34" charset="0"/>
              </a:rPr>
              <a:t>Boletín Oficial del Estado</a:t>
            </a:r>
            <a:r>
              <a:rPr lang="es-ES" sz="1800" dirty="0" smtClean="0">
                <a:latin typeface="Arial" pitchFamily="34" charset="0"/>
                <a:cs typeface="Arial" pitchFamily="34" charset="0"/>
              </a:rPr>
              <a:t>». </a:t>
            </a:r>
            <a:endParaRPr lang="es-ES" sz="1800" dirty="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3</a:t>
            </a:fld>
            <a:endParaRPr lang="es-ES"/>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Publicación e inscripción</a:t>
            </a:r>
            <a:endParaRPr lang="es-ES" sz="2400" b="1"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75656" y="2276872"/>
            <a:ext cx="7149480" cy="2232248"/>
          </a:xfrm>
        </p:spPr>
        <p:txBody>
          <a:bodyPr>
            <a:normAutofit lnSpcReduction="10000"/>
          </a:bodyPr>
          <a:lstStyle/>
          <a:p>
            <a:pPr algn="just"/>
            <a:r>
              <a:rPr lang="es-ES" sz="1800" dirty="0" smtClean="0">
                <a:latin typeface="Arial" pitchFamily="34" charset="0"/>
                <a:cs typeface="Arial" pitchFamily="34" charset="0"/>
              </a:rPr>
              <a:t>Es una </a:t>
            </a:r>
            <a:r>
              <a:rPr lang="es-ES" sz="1800" i="1" dirty="0" smtClean="0">
                <a:latin typeface="Arial" pitchFamily="34" charset="0"/>
                <a:cs typeface="Arial" pitchFamily="34" charset="0"/>
              </a:rPr>
              <a:t>base de datos compartida</a:t>
            </a:r>
            <a:r>
              <a:rPr lang="es-ES" sz="1800" dirty="0" smtClean="0">
                <a:latin typeface="Arial" pitchFamily="34" charset="0"/>
                <a:cs typeface="Arial" pitchFamily="34" charset="0"/>
              </a:rPr>
              <a:t> entre los diferentes departamentos ministeriales , que contiene </a:t>
            </a:r>
            <a:r>
              <a:rPr lang="es-ES" sz="1800" i="1" dirty="0" smtClean="0">
                <a:latin typeface="Arial" pitchFamily="34" charset="0"/>
                <a:cs typeface="Arial" pitchFamily="34" charset="0"/>
              </a:rPr>
              <a:t>información permanentemente actualizada</a:t>
            </a:r>
            <a:r>
              <a:rPr lang="es-ES" sz="1800" dirty="0" smtClean="0">
                <a:latin typeface="Arial" pitchFamily="34" charset="0"/>
                <a:cs typeface="Arial" pitchFamily="34" charset="0"/>
              </a:rPr>
              <a:t> sobre los convenios suscritos por el Sector Público Estatal</a:t>
            </a:r>
          </a:p>
          <a:p>
            <a:pPr algn="just"/>
            <a:endParaRPr lang="es-ES" sz="1800" dirty="0" smtClean="0">
              <a:latin typeface="Arial" pitchFamily="34" charset="0"/>
              <a:cs typeface="Arial" pitchFamily="34" charset="0"/>
            </a:endParaRPr>
          </a:p>
          <a:p>
            <a:pPr algn="just"/>
            <a:r>
              <a:rPr lang="es-ES" sz="1800" dirty="0" smtClean="0">
                <a:latin typeface="Arial" pitchFamily="34" charset="0"/>
                <a:cs typeface="Arial" pitchFamily="34" charset="0"/>
              </a:rPr>
              <a:t>La inscripción de los datos se llevará a cabo por parte de las unidades designadas a tal efecto por los diferentes Departamentos ministeriales</a:t>
            </a:r>
          </a:p>
          <a:p>
            <a:endParaRPr lang="es-ES" dirty="0" smtClean="0"/>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4</a:t>
            </a:fld>
            <a:endParaRPr lang="es-ES"/>
          </a:p>
        </p:txBody>
      </p:sp>
      <p:sp>
        <p:nvSpPr>
          <p:cNvPr id="2" name="1 Título"/>
          <p:cNvSpPr>
            <a:spLocks noGrp="1"/>
          </p:cNvSpPr>
          <p:nvPr>
            <p:ph type="title"/>
          </p:nvPr>
        </p:nvSpPr>
        <p:spPr/>
        <p:txBody>
          <a:bodyPr>
            <a:normAutofit/>
          </a:bodyPr>
          <a:lstStyle/>
          <a:p>
            <a:pPr algn="ctr"/>
            <a:r>
              <a:rPr lang="es-ES" sz="2800" b="1" dirty="0" smtClean="0">
                <a:latin typeface="Arial" pitchFamily="34" charset="0"/>
                <a:cs typeface="Arial" pitchFamily="34" charset="0"/>
              </a:rPr>
              <a:t>REOICO</a:t>
            </a:r>
            <a:endParaRPr lang="es-ES" sz="2800" b="1"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87624" y="1700808"/>
            <a:ext cx="7499176" cy="3384376"/>
          </a:xfrm>
        </p:spPr>
        <p:txBody>
          <a:bodyPr>
            <a:normAutofit fontScale="92500" lnSpcReduction="10000"/>
          </a:bodyPr>
          <a:lstStyle/>
          <a:p>
            <a:pPr algn="just">
              <a:lnSpc>
                <a:spcPct val="150000"/>
              </a:lnSpc>
              <a:buNone/>
            </a:pPr>
            <a:r>
              <a:rPr lang="es-ES" dirty="0" smtClean="0"/>
              <a:t>	</a:t>
            </a:r>
            <a:r>
              <a:rPr lang="es-ES" sz="1900" dirty="0" smtClean="0">
                <a:latin typeface="Arial" pitchFamily="34" charset="0"/>
                <a:cs typeface="Arial" pitchFamily="34" charset="0"/>
              </a:rPr>
              <a:t>La creación, modificación o extinción de los órganos de cooperación, así como la suscripción, extinción, prórroga o modificación de cualquier convenio celebrado por la Administración General del Estado o alguno de sus organismos públicos o entidades vinculados o dependientes deberá ser comunicada por el órgano de ésta que lo haya suscrito, en el plazo de quince días desde que ocurra el hecho inscribible, al Registro Electrónico estatal de Órganos e Instrumentos de Cooperación.</a:t>
            </a:r>
            <a:endParaRPr lang="es-ES" sz="1900" dirty="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5</a:t>
            </a:fld>
            <a:endParaRPr lang="es-ES"/>
          </a:p>
        </p:txBody>
      </p:sp>
      <p:sp>
        <p:nvSpPr>
          <p:cNvPr id="2" name="1 Título"/>
          <p:cNvSpPr>
            <a:spLocks noGrp="1"/>
          </p:cNvSpPr>
          <p:nvPr>
            <p:ph type="title"/>
          </p:nvPr>
        </p:nvSpPr>
        <p:spPr/>
        <p:txBody>
          <a:bodyPr/>
          <a:lstStyle/>
          <a:p>
            <a:pPr algn="ctr"/>
            <a:r>
              <a:rPr lang="es-ES" sz="2400" b="1" dirty="0">
                <a:solidFill>
                  <a:prstClr val="black"/>
                </a:solidFill>
                <a:latin typeface="Arial" pitchFamily="34" charset="0"/>
                <a:cs typeface="Arial" pitchFamily="34" charset="0"/>
              </a:rPr>
              <a:t>REOICO</a:t>
            </a:r>
            <a:endParaRPr lang="es-ES" sz="2400" dirty="0"/>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1844824"/>
            <a:ext cx="7797552" cy="3672408"/>
          </a:xfrm>
        </p:spPr>
        <p:txBody>
          <a:bodyPr>
            <a:normAutofit/>
          </a:bodyPr>
          <a:lstStyle/>
          <a:p>
            <a:r>
              <a:rPr lang="es-ES" sz="1900" dirty="0" smtClean="0">
                <a:latin typeface="Arial" pitchFamily="34" charset="0"/>
                <a:cs typeface="Arial" pitchFamily="34" charset="0"/>
              </a:rPr>
              <a:t>La  Ley 19/2013, de 9 de diciembre, de transparencia, acceso a la información pública y buen gobierno, recoge la necesidad de hacer pública la información relativa a los convenios y  encomiendas de gestión.</a:t>
            </a:r>
          </a:p>
          <a:p>
            <a:endParaRPr lang="es-ES" sz="1900" dirty="0" smtClean="0">
              <a:latin typeface="Arial" pitchFamily="34" charset="0"/>
              <a:cs typeface="Arial" pitchFamily="34" charset="0"/>
            </a:endParaRPr>
          </a:p>
          <a:p>
            <a:r>
              <a:rPr lang="es-ES" sz="1900" dirty="0" smtClean="0">
                <a:latin typeface="Arial" pitchFamily="34" charset="0"/>
                <a:cs typeface="Arial" pitchFamily="34" charset="0"/>
              </a:rPr>
              <a:t>La información del Portal de la Transparencia procede de la base de datos.</a:t>
            </a:r>
          </a:p>
          <a:p>
            <a:pPr>
              <a:buNone/>
            </a:pPr>
            <a:endParaRPr lang="es-ES" dirty="0" smtClean="0"/>
          </a:p>
          <a:p>
            <a:pPr algn="ctr">
              <a:buNone/>
            </a:pPr>
            <a:r>
              <a:rPr lang="es-ES" sz="1400" dirty="0" smtClean="0">
                <a:hlinkClick r:id="rId2"/>
              </a:rPr>
              <a:t>http://transparencia.gob.es/transparencia/transparencia_Home/index/categorias/Contratos-convenios-subvenciones-bienesinmuebles/Convenios-encomiendas.html</a:t>
            </a:r>
            <a:r>
              <a:rPr lang="es-ES" sz="1400" dirty="0" smtClean="0"/>
              <a:t> </a:t>
            </a:r>
            <a:endParaRPr lang="es-ES" sz="1400" dirty="0"/>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6</a:t>
            </a:fld>
            <a:endParaRPr lang="es-ES"/>
          </a:p>
        </p:txBody>
      </p:sp>
      <p:sp>
        <p:nvSpPr>
          <p:cNvPr id="2" name="1 Título"/>
          <p:cNvSpPr>
            <a:spLocks noGrp="1"/>
          </p:cNvSpPr>
          <p:nvPr>
            <p:ph type="title"/>
          </p:nvPr>
        </p:nvSpPr>
        <p:spPr/>
        <p:txBody>
          <a:bodyPr>
            <a:normAutofit/>
          </a:bodyPr>
          <a:lstStyle/>
          <a:p>
            <a:pPr algn="ctr"/>
            <a:r>
              <a:rPr lang="es-ES" sz="2800" b="1" dirty="0">
                <a:solidFill>
                  <a:prstClr val="black"/>
                </a:solidFill>
                <a:latin typeface="Arial" pitchFamily="34" charset="0"/>
                <a:cs typeface="Arial" pitchFamily="34" charset="0"/>
              </a:rPr>
              <a:t>REOICO</a:t>
            </a:r>
            <a:endParaRPr lang="es-ES" sz="2800" dirty="0"/>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412776"/>
            <a:ext cx="8157592" cy="4752528"/>
          </a:xfrm>
        </p:spPr>
        <p:txBody>
          <a:bodyPr>
            <a:noAutofit/>
          </a:bodyPr>
          <a:lstStyle/>
          <a:p>
            <a:pPr marL="0" indent="0" algn="just">
              <a:buNone/>
            </a:pPr>
            <a:r>
              <a:rPr lang="es-ES" sz="1800" dirty="0">
                <a:latin typeface="Arial" pitchFamily="34" charset="0"/>
                <a:cs typeface="Arial" pitchFamily="34" charset="0"/>
              </a:rPr>
              <a:t>Los convenios a los que se refiere el apartado 1 del artículo </a:t>
            </a:r>
            <a:r>
              <a:rPr lang="es-ES" sz="1800" dirty="0" smtClean="0">
                <a:latin typeface="Arial" pitchFamily="34" charset="0"/>
                <a:cs typeface="Arial" pitchFamily="34" charset="0"/>
              </a:rPr>
              <a:t>48 </a:t>
            </a:r>
            <a:r>
              <a:rPr lang="es-ES" sz="1800" dirty="0">
                <a:latin typeface="Arial" pitchFamily="34" charset="0"/>
                <a:cs typeface="Arial" pitchFamily="34" charset="0"/>
              </a:rPr>
              <a:t>deberán incluir, al menos, las siguientes materias</a:t>
            </a:r>
            <a:r>
              <a:rPr lang="es-ES" sz="1800" dirty="0" smtClean="0">
                <a:latin typeface="Arial" pitchFamily="34" charset="0"/>
                <a:cs typeface="Arial" pitchFamily="34" charset="0"/>
              </a:rPr>
              <a:t>:</a:t>
            </a:r>
          </a:p>
          <a:p>
            <a:pPr marL="0" indent="0" algn="just">
              <a:buNone/>
            </a:pPr>
            <a:endParaRPr lang="es-ES" sz="1800" dirty="0">
              <a:latin typeface="Arial" pitchFamily="34" charset="0"/>
              <a:cs typeface="Arial" pitchFamily="34" charset="0"/>
            </a:endParaRPr>
          </a:p>
          <a:p>
            <a:pPr marL="400050" lvl="1" indent="0" algn="just">
              <a:lnSpc>
                <a:spcPct val="150000"/>
              </a:lnSpc>
            </a:pPr>
            <a:r>
              <a:rPr lang="es-ES" sz="1800" dirty="0" smtClean="0">
                <a:latin typeface="Arial" pitchFamily="34" charset="0"/>
                <a:cs typeface="Arial" pitchFamily="34" charset="0"/>
              </a:rPr>
              <a:t> </a:t>
            </a:r>
            <a:r>
              <a:rPr lang="es-ES" sz="1800" b="1" dirty="0" smtClean="0">
                <a:latin typeface="Arial" pitchFamily="34" charset="0"/>
                <a:cs typeface="Arial" pitchFamily="34" charset="0"/>
              </a:rPr>
              <a:t>Sujetos</a:t>
            </a:r>
            <a:r>
              <a:rPr lang="es-ES" sz="1800" dirty="0" smtClean="0">
                <a:latin typeface="Arial" pitchFamily="34" charset="0"/>
                <a:cs typeface="Arial" pitchFamily="34" charset="0"/>
              </a:rPr>
              <a:t> </a:t>
            </a:r>
            <a:r>
              <a:rPr lang="es-ES" sz="1800" dirty="0">
                <a:latin typeface="Arial" pitchFamily="34" charset="0"/>
                <a:cs typeface="Arial" pitchFamily="34" charset="0"/>
              </a:rPr>
              <a:t>que suscriben el convenio y la capacidad jurídica con que actúa cada una de las </a:t>
            </a:r>
            <a:r>
              <a:rPr lang="es-ES" sz="1800" dirty="0" smtClean="0">
                <a:latin typeface="Arial" pitchFamily="34" charset="0"/>
                <a:cs typeface="Arial" pitchFamily="34" charset="0"/>
              </a:rPr>
              <a:t>partes.</a:t>
            </a:r>
          </a:p>
          <a:p>
            <a:pPr marL="400050" lvl="1" indent="0" algn="just">
              <a:lnSpc>
                <a:spcPct val="150000"/>
              </a:lnSpc>
            </a:pPr>
            <a:r>
              <a:rPr lang="es-ES" sz="1800" dirty="0" smtClean="0">
                <a:latin typeface="Arial" pitchFamily="34" charset="0"/>
                <a:cs typeface="Arial" pitchFamily="34" charset="0"/>
              </a:rPr>
              <a:t> La </a:t>
            </a:r>
            <a:r>
              <a:rPr lang="es-ES" sz="1800" b="1" dirty="0">
                <a:latin typeface="Arial" pitchFamily="34" charset="0"/>
                <a:cs typeface="Arial" pitchFamily="34" charset="0"/>
              </a:rPr>
              <a:t>competencia</a:t>
            </a:r>
            <a:r>
              <a:rPr lang="es-ES" sz="1800" dirty="0">
                <a:latin typeface="Arial" pitchFamily="34" charset="0"/>
                <a:cs typeface="Arial" pitchFamily="34" charset="0"/>
              </a:rPr>
              <a:t> en la que se fundamenta la actuación de la Administración Pública, de los organismos públicos y las entidades de derecho público vinculados o dependientes de ella o de las Universidades </a:t>
            </a:r>
            <a:r>
              <a:rPr lang="es-ES" sz="1800" dirty="0" smtClean="0">
                <a:latin typeface="Arial" pitchFamily="34" charset="0"/>
                <a:cs typeface="Arial" pitchFamily="34" charset="0"/>
              </a:rPr>
              <a:t>públicas.</a:t>
            </a:r>
          </a:p>
          <a:p>
            <a:pPr marL="400050" lvl="1" indent="0" algn="just">
              <a:lnSpc>
                <a:spcPct val="150000"/>
              </a:lnSpc>
            </a:pPr>
            <a:r>
              <a:rPr lang="es-ES" sz="1800" b="1" dirty="0" smtClean="0">
                <a:latin typeface="Arial" pitchFamily="34" charset="0"/>
                <a:cs typeface="Arial" pitchFamily="34" charset="0"/>
              </a:rPr>
              <a:t> Objeto</a:t>
            </a:r>
            <a:r>
              <a:rPr lang="es-ES" sz="1800" dirty="0" smtClean="0">
                <a:latin typeface="Arial" pitchFamily="34" charset="0"/>
                <a:cs typeface="Arial" pitchFamily="34" charset="0"/>
              </a:rPr>
              <a:t> </a:t>
            </a:r>
            <a:r>
              <a:rPr lang="es-ES" sz="1800" dirty="0">
                <a:latin typeface="Arial" pitchFamily="34" charset="0"/>
                <a:cs typeface="Arial" pitchFamily="34" charset="0"/>
              </a:rPr>
              <a:t>del convenio y actuaciones a realizar por cada sujeto para su cumplimiento, indicando, en su caso, la titularidad de los resultados </a:t>
            </a:r>
            <a:r>
              <a:rPr lang="es-ES" sz="1800" dirty="0" smtClean="0">
                <a:latin typeface="Arial" pitchFamily="34" charset="0"/>
                <a:cs typeface="Arial" pitchFamily="34" charset="0"/>
              </a:rPr>
              <a:t>obtenidos.</a:t>
            </a: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7</a:t>
            </a:fld>
            <a:endParaRPr lang="es-ES"/>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Contenido de los Convenios</a:t>
            </a:r>
            <a:endParaRPr lang="es-ES" sz="2400" b="1"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extLst>
      <p:ext uri="{BB962C8B-B14F-4D97-AF65-F5344CB8AC3E}">
        <p14:creationId xmlns:p14="http://schemas.microsoft.com/office/powerpoint/2010/main" val="3799028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628800"/>
            <a:ext cx="8229600" cy="4709120"/>
          </a:xfrm>
        </p:spPr>
        <p:txBody>
          <a:bodyPr>
            <a:noAutofit/>
          </a:bodyPr>
          <a:lstStyle/>
          <a:p>
            <a:pPr marL="400050" lvl="1" indent="0" algn="just">
              <a:buNone/>
            </a:pPr>
            <a:endParaRPr lang="es-ES" sz="1400" dirty="0">
              <a:latin typeface="Arial" pitchFamily="34" charset="0"/>
              <a:cs typeface="Arial" pitchFamily="34" charset="0"/>
            </a:endParaRPr>
          </a:p>
          <a:p>
            <a:pPr marL="400050" lvl="1" indent="0" algn="just"/>
            <a:r>
              <a:rPr lang="es-ES" sz="1400" dirty="0" smtClean="0">
                <a:latin typeface="Arial" pitchFamily="34" charset="0"/>
                <a:cs typeface="Arial" pitchFamily="34" charset="0"/>
              </a:rPr>
              <a:t> </a:t>
            </a:r>
            <a:r>
              <a:rPr lang="es-ES" sz="1600" b="1" dirty="0" smtClean="0">
                <a:latin typeface="Arial" pitchFamily="34" charset="0"/>
                <a:cs typeface="Arial" pitchFamily="34" charset="0"/>
              </a:rPr>
              <a:t>Obligaciones y compromisos económicos </a:t>
            </a:r>
            <a:r>
              <a:rPr lang="es-ES" sz="1600" dirty="0" smtClean="0">
                <a:latin typeface="Arial" pitchFamily="34" charset="0"/>
                <a:cs typeface="Arial" pitchFamily="34" charset="0"/>
              </a:rPr>
              <a:t>asumidos por cada una de las partes, si los hubiera, indicando su distribución temporal por anualidades y su imputación concreta al presupuesto correspondiente de acuerdo con lo previsto en la legislación presupuestaria.</a:t>
            </a:r>
          </a:p>
          <a:p>
            <a:pPr marL="400050" lvl="1" indent="0" algn="just"/>
            <a:endParaRPr lang="es-ES" sz="1600" b="1" dirty="0" smtClean="0">
              <a:latin typeface="Arial" pitchFamily="34" charset="0"/>
              <a:cs typeface="Arial" pitchFamily="34" charset="0"/>
            </a:endParaRPr>
          </a:p>
          <a:p>
            <a:pPr marL="400050" lvl="1" indent="0" algn="just"/>
            <a:r>
              <a:rPr lang="es-ES" sz="1600" b="1" dirty="0" smtClean="0">
                <a:latin typeface="Arial" pitchFamily="34" charset="0"/>
                <a:cs typeface="Arial" pitchFamily="34" charset="0"/>
              </a:rPr>
              <a:t> Consecuencias </a:t>
            </a:r>
            <a:r>
              <a:rPr lang="es-ES" sz="1600" b="1" dirty="0">
                <a:latin typeface="Arial" pitchFamily="34" charset="0"/>
                <a:cs typeface="Arial" pitchFamily="34" charset="0"/>
              </a:rPr>
              <a:t>aplicables en caso de incumplimiento de las obligaciones y compromisos </a:t>
            </a:r>
            <a:r>
              <a:rPr lang="es-ES" sz="1600" dirty="0">
                <a:latin typeface="Arial" pitchFamily="34" charset="0"/>
                <a:cs typeface="Arial" pitchFamily="34" charset="0"/>
              </a:rPr>
              <a:t>asumidos por cada una de las partes y, en su caso, los criterios para determinar la posible indemnización por el </a:t>
            </a:r>
            <a:r>
              <a:rPr lang="es-ES" sz="1600" dirty="0" smtClean="0">
                <a:latin typeface="Arial" pitchFamily="34" charset="0"/>
                <a:cs typeface="Arial" pitchFamily="34" charset="0"/>
              </a:rPr>
              <a:t>incumplimiento.</a:t>
            </a:r>
          </a:p>
          <a:p>
            <a:pPr marL="400050" lvl="1" indent="0" algn="just"/>
            <a:endParaRPr lang="es-ES" sz="1600" b="1" dirty="0" smtClean="0">
              <a:latin typeface="Arial" pitchFamily="34" charset="0"/>
              <a:cs typeface="Arial" pitchFamily="34" charset="0"/>
            </a:endParaRPr>
          </a:p>
          <a:p>
            <a:pPr marL="400050" lvl="1" indent="0" algn="just"/>
            <a:r>
              <a:rPr lang="es-ES" sz="1600" b="1" dirty="0" smtClean="0">
                <a:latin typeface="Arial" pitchFamily="34" charset="0"/>
                <a:cs typeface="Arial" pitchFamily="34" charset="0"/>
              </a:rPr>
              <a:t> Mecanismos </a:t>
            </a:r>
            <a:r>
              <a:rPr lang="es-ES" sz="1600" b="1" dirty="0">
                <a:latin typeface="Arial" pitchFamily="34" charset="0"/>
                <a:cs typeface="Arial" pitchFamily="34" charset="0"/>
              </a:rPr>
              <a:t>de seguimiento, vigilancia y control de la ejecución del convenio </a:t>
            </a:r>
            <a:r>
              <a:rPr lang="es-ES" sz="1600" dirty="0">
                <a:latin typeface="Arial" pitchFamily="34" charset="0"/>
                <a:cs typeface="Arial" pitchFamily="34" charset="0"/>
              </a:rPr>
              <a:t>y de los compromisos adquiridos por los firmantes. Este mecanismo resolverá los problemas de interpretación y cumplimiento que puedan plantearse respecto de los </a:t>
            </a:r>
            <a:r>
              <a:rPr lang="es-ES" sz="1600" dirty="0" smtClean="0">
                <a:latin typeface="Arial" pitchFamily="34" charset="0"/>
                <a:cs typeface="Arial" pitchFamily="34" charset="0"/>
              </a:rPr>
              <a:t>convenios.</a:t>
            </a:r>
          </a:p>
          <a:p>
            <a:pPr marL="400050" lvl="1" indent="0" algn="just"/>
            <a:endParaRPr lang="es-ES" sz="1600" dirty="0" smtClean="0">
              <a:latin typeface="Arial" pitchFamily="34" charset="0"/>
              <a:cs typeface="Arial" pitchFamily="34" charset="0"/>
            </a:endParaRPr>
          </a:p>
          <a:p>
            <a:pPr marL="400050" lvl="1" indent="0" algn="just"/>
            <a:r>
              <a:rPr lang="es-ES" sz="1600" b="1" dirty="0" smtClean="0">
                <a:latin typeface="Arial" pitchFamily="34" charset="0"/>
                <a:cs typeface="Arial" pitchFamily="34" charset="0"/>
              </a:rPr>
              <a:t> El </a:t>
            </a:r>
            <a:r>
              <a:rPr lang="es-ES" sz="1600" b="1" dirty="0">
                <a:latin typeface="Arial" pitchFamily="34" charset="0"/>
                <a:cs typeface="Arial" pitchFamily="34" charset="0"/>
              </a:rPr>
              <a:t>régimen de modificación del convenio</a:t>
            </a:r>
            <a:r>
              <a:rPr lang="es-ES" sz="1600" dirty="0">
                <a:latin typeface="Arial" pitchFamily="34" charset="0"/>
                <a:cs typeface="Arial" pitchFamily="34" charset="0"/>
              </a:rPr>
              <a:t>. A falta de regulación expresa la modificación del contenido del convenio requerirá acuerdo unánime de los firmantes</a:t>
            </a:r>
            <a:r>
              <a:rPr lang="es-ES" sz="1600" dirty="0" smtClean="0">
                <a:latin typeface="Arial" pitchFamily="34" charset="0"/>
                <a:cs typeface="Arial" pitchFamily="34" charset="0"/>
              </a:rPr>
              <a:t>.</a:t>
            </a:r>
            <a:endParaRPr lang="es-ES" sz="1600" dirty="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8</a:t>
            </a:fld>
            <a:endParaRPr lang="es-ES"/>
          </a:p>
        </p:txBody>
      </p:sp>
      <p:sp>
        <p:nvSpPr>
          <p:cNvPr id="2" name="1 Título"/>
          <p:cNvSpPr>
            <a:spLocks noGrp="1"/>
          </p:cNvSpPr>
          <p:nvPr>
            <p:ph type="title"/>
          </p:nvPr>
        </p:nvSpPr>
        <p:spPr/>
        <p:txBody>
          <a:bodyPr>
            <a:normAutofit/>
          </a:bodyPr>
          <a:lstStyle/>
          <a:p>
            <a:pPr algn="ctr"/>
            <a:r>
              <a:rPr lang="es-ES" sz="2800" b="1" dirty="0">
                <a:solidFill>
                  <a:prstClr val="black"/>
                </a:solidFill>
                <a:latin typeface="Arial" pitchFamily="34" charset="0"/>
                <a:cs typeface="Arial" pitchFamily="34" charset="0"/>
              </a:rPr>
              <a:t>Contenido de los Convenios</a:t>
            </a:r>
            <a:endParaRPr lang="es-ES" sz="28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extLst>
      <p:ext uri="{BB962C8B-B14F-4D97-AF65-F5344CB8AC3E}">
        <p14:creationId xmlns:p14="http://schemas.microsoft.com/office/powerpoint/2010/main" val="2288273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buFont typeface="Courier New" pitchFamily="49" charset="0"/>
              <a:buChar char="o"/>
            </a:pPr>
            <a:r>
              <a:rPr lang="es-ES" sz="1800" dirty="0" smtClean="0">
                <a:latin typeface="Arial" pitchFamily="34" charset="0"/>
                <a:cs typeface="Arial" pitchFamily="34" charset="0"/>
              </a:rPr>
              <a:t> </a:t>
            </a:r>
            <a:r>
              <a:rPr lang="es-ES" sz="1800" b="1" dirty="0" smtClean="0">
                <a:latin typeface="Arial" pitchFamily="34" charset="0"/>
                <a:cs typeface="Arial" pitchFamily="34" charset="0"/>
              </a:rPr>
              <a:t>Plazo </a:t>
            </a:r>
            <a:r>
              <a:rPr lang="es-ES" sz="1800" b="1" dirty="0">
                <a:latin typeface="Arial" pitchFamily="34" charset="0"/>
                <a:cs typeface="Arial" pitchFamily="34" charset="0"/>
              </a:rPr>
              <a:t>de vigencia </a:t>
            </a:r>
            <a:r>
              <a:rPr lang="es-ES" sz="1800" dirty="0">
                <a:latin typeface="Arial" pitchFamily="34" charset="0"/>
                <a:cs typeface="Arial" pitchFamily="34" charset="0"/>
              </a:rPr>
              <a:t>del convenio teniendo en cuenta las siguientes reglas:</a:t>
            </a:r>
          </a:p>
          <a:p>
            <a:pPr marL="0" indent="0">
              <a:buNone/>
            </a:pPr>
            <a:endParaRPr lang="es-ES" sz="1800" dirty="0">
              <a:latin typeface="Arial" pitchFamily="34" charset="0"/>
              <a:cs typeface="Arial" pitchFamily="34" charset="0"/>
            </a:endParaRPr>
          </a:p>
          <a:p>
            <a:pPr marL="400050" lvl="1" indent="0" algn="just">
              <a:buNone/>
            </a:pPr>
            <a:r>
              <a:rPr lang="es-ES" sz="1800" dirty="0">
                <a:latin typeface="Arial" pitchFamily="34" charset="0"/>
                <a:cs typeface="Arial" pitchFamily="34" charset="0"/>
              </a:rPr>
              <a:t>1.º Los convenios deberán tener una </a:t>
            </a:r>
            <a:r>
              <a:rPr lang="es-ES" sz="1800" b="1" dirty="0">
                <a:latin typeface="Arial" pitchFamily="34" charset="0"/>
                <a:cs typeface="Arial" pitchFamily="34" charset="0"/>
              </a:rPr>
              <a:t>duración determinada</a:t>
            </a:r>
            <a:r>
              <a:rPr lang="es-ES" sz="1800" dirty="0">
                <a:latin typeface="Arial" pitchFamily="34" charset="0"/>
                <a:cs typeface="Arial" pitchFamily="34" charset="0"/>
              </a:rPr>
              <a:t>, que no podrá ser superior a cuatro años, salvo que normativamente se prevea un plazo superior.</a:t>
            </a:r>
          </a:p>
          <a:p>
            <a:pPr marL="400050" lvl="1" indent="0" algn="just">
              <a:buNone/>
            </a:pPr>
            <a:r>
              <a:rPr lang="es-ES" sz="1800" dirty="0">
                <a:latin typeface="Arial" pitchFamily="34" charset="0"/>
                <a:cs typeface="Arial" pitchFamily="34" charset="0"/>
              </a:rPr>
              <a:t>2.º En cualquier momento antes de la finalización del plazo previsto en el apartado anterior, los firmantes del convenio podrán </a:t>
            </a:r>
            <a:r>
              <a:rPr lang="es-ES" sz="1800" b="1" dirty="0" smtClean="0">
                <a:latin typeface="Arial" pitchFamily="34" charset="0"/>
                <a:cs typeface="Arial" pitchFamily="34" charset="0"/>
              </a:rPr>
              <a:t>acordar </a:t>
            </a:r>
            <a:r>
              <a:rPr lang="es-ES" sz="1800" dirty="0" smtClean="0">
                <a:latin typeface="Arial" pitchFamily="34" charset="0"/>
                <a:cs typeface="Arial" pitchFamily="34" charset="0"/>
              </a:rPr>
              <a:t>unánimemente </a:t>
            </a:r>
            <a:r>
              <a:rPr lang="es-ES" sz="1800" dirty="0">
                <a:latin typeface="Arial" pitchFamily="34" charset="0"/>
                <a:cs typeface="Arial" pitchFamily="34" charset="0"/>
              </a:rPr>
              <a:t>su </a:t>
            </a:r>
            <a:r>
              <a:rPr lang="es-ES" sz="1800" b="1" dirty="0">
                <a:latin typeface="Arial" pitchFamily="34" charset="0"/>
                <a:cs typeface="Arial" pitchFamily="34" charset="0"/>
              </a:rPr>
              <a:t>prórroga por un periodo de hasta cuatro años </a:t>
            </a:r>
            <a:r>
              <a:rPr lang="es-ES" sz="1800" dirty="0">
                <a:latin typeface="Arial" pitchFamily="34" charset="0"/>
                <a:cs typeface="Arial" pitchFamily="34" charset="0"/>
              </a:rPr>
              <a:t>adicionales o su extinción</a:t>
            </a:r>
            <a:r>
              <a:rPr lang="es-ES" sz="1800" dirty="0" smtClean="0">
                <a:latin typeface="Arial" pitchFamily="34" charset="0"/>
                <a:cs typeface="Arial" pitchFamily="34" charset="0"/>
              </a:rPr>
              <a:t>.</a:t>
            </a:r>
          </a:p>
          <a:p>
            <a:pPr marL="400050" lvl="1" indent="0" algn="just">
              <a:buNone/>
            </a:pPr>
            <a:endParaRPr lang="es-ES" sz="1800" dirty="0">
              <a:latin typeface="Arial" pitchFamily="34" charset="0"/>
              <a:cs typeface="Arial" pitchFamily="34" charset="0"/>
            </a:endParaRPr>
          </a:p>
          <a:p>
            <a:pPr marL="400050" lvl="1" indent="0" algn="just">
              <a:buNone/>
            </a:pPr>
            <a:r>
              <a:rPr lang="es-ES" sz="1800" dirty="0">
                <a:latin typeface="Arial" pitchFamily="34" charset="0"/>
                <a:cs typeface="Arial" pitchFamily="34" charset="0"/>
              </a:rPr>
              <a:t>En el caso de convenios suscritos por la Administración General del Estado o alguno de sus organismos públicos y entidades de derecho público vinculados o dependientes, esta prórroga deberá ser comunicada al Registro Electrónico estatal de Órganos e Instrumentos de Cooperación al que se refiere la disposición adicional séptima.</a:t>
            </a: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9</a:t>
            </a:fld>
            <a:endParaRPr lang="es-ES"/>
          </a:p>
        </p:txBody>
      </p:sp>
      <p:sp>
        <p:nvSpPr>
          <p:cNvPr id="2" name="1 Título"/>
          <p:cNvSpPr>
            <a:spLocks noGrp="1"/>
          </p:cNvSpPr>
          <p:nvPr>
            <p:ph type="title"/>
          </p:nvPr>
        </p:nvSpPr>
        <p:spPr/>
        <p:txBody>
          <a:bodyPr>
            <a:normAutofit/>
          </a:bodyPr>
          <a:lstStyle/>
          <a:p>
            <a:pPr algn="ctr"/>
            <a:r>
              <a:rPr lang="es-ES" sz="2800" b="1" dirty="0">
                <a:solidFill>
                  <a:prstClr val="black"/>
                </a:solidFill>
                <a:latin typeface="Arial" pitchFamily="34" charset="0"/>
                <a:cs typeface="Arial" pitchFamily="34" charset="0"/>
              </a:rPr>
              <a:t>Contenido de los Convenios</a:t>
            </a:r>
            <a:endParaRPr lang="es-ES" sz="2800" dirty="0"/>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Tree>
    <p:extLst>
      <p:ext uri="{BB962C8B-B14F-4D97-AF65-F5344CB8AC3E}">
        <p14:creationId xmlns:p14="http://schemas.microsoft.com/office/powerpoint/2010/main" val="9598974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3038</TotalTime>
  <Words>1973</Words>
  <Application>Microsoft Office PowerPoint</Application>
  <PresentationFormat>Presentación en pantalla (4:3)</PresentationFormat>
  <Paragraphs>626</Paragraphs>
  <Slides>17</Slides>
  <Notes>0</Notes>
  <HiddenSlides>0</HiddenSlides>
  <MMClips>0</MMClips>
  <ScaleCrop>false</ScaleCrop>
  <HeadingPairs>
    <vt:vector size="4" baseType="variant">
      <vt:variant>
        <vt:lpstr>Tema</vt:lpstr>
      </vt:variant>
      <vt:variant>
        <vt:i4>2</vt:i4>
      </vt:variant>
      <vt:variant>
        <vt:lpstr>Títulos de diapositiva</vt:lpstr>
      </vt:variant>
      <vt:variant>
        <vt:i4>17</vt:i4>
      </vt:variant>
    </vt:vector>
  </HeadingPairs>
  <TitlesOfParts>
    <vt:vector size="19" baseType="lpstr">
      <vt:lpstr>Concurrencia</vt:lpstr>
      <vt:lpstr>1_Concurrencia</vt:lpstr>
      <vt:lpstr>     LOS CONVENIOS EN LA LEY 40/2015</vt:lpstr>
      <vt:lpstr>CONVENIOS: REQUISITOS</vt:lpstr>
      <vt:lpstr>Publicación e inscripción</vt:lpstr>
      <vt:lpstr>REOICO</vt:lpstr>
      <vt:lpstr>REOICO</vt:lpstr>
      <vt:lpstr>REOICO</vt:lpstr>
      <vt:lpstr>Contenido de los Convenios</vt:lpstr>
      <vt:lpstr>Contenido de los Convenios</vt:lpstr>
      <vt:lpstr>Contenido de los Convenios</vt:lpstr>
      <vt:lpstr>Convenios 2018 por ministerios</vt:lpstr>
      <vt:lpstr>Convenios por CCAA y Ciudades con Estatuto de Autonomía 2018</vt:lpstr>
      <vt:lpstr>Convenios EELL 2018  </vt:lpstr>
      <vt:lpstr>Convenios 2018 por áreas sectoriales  Total: 3.090 convenios 10.686.549.170,19€ </vt:lpstr>
      <vt:lpstr>Convenios 2018 por áreas sectoriales</vt:lpstr>
      <vt:lpstr>Convenios 2018 por áreas sectoriales</vt:lpstr>
      <vt:lpstr>Convenios 2018 por Ministerio promotor</vt:lpstr>
      <vt:lpstr>Convenios 2017 por entidades participantes</vt:lpstr>
    </vt:vector>
  </TitlesOfParts>
  <Company>DSIC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 de Convenio</dc:title>
  <dc:creator>manueljulio.sanchez</dc:creator>
  <cp:lastModifiedBy>manueljulio.sanchez</cp:lastModifiedBy>
  <cp:revision>153</cp:revision>
  <cp:lastPrinted>2018-04-25T11:26:17Z</cp:lastPrinted>
  <dcterms:created xsi:type="dcterms:W3CDTF">2017-09-18T10:49:16Z</dcterms:created>
  <dcterms:modified xsi:type="dcterms:W3CDTF">2019-03-21T12:38:43Z</dcterms:modified>
</cp:coreProperties>
</file>