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712" r:id="rId1"/>
  </p:sldMasterIdLst>
  <p:notesMasterIdLst>
    <p:notesMasterId r:id="rId23"/>
  </p:notesMasterIdLst>
  <p:handoutMasterIdLst>
    <p:handoutMasterId r:id="rId24"/>
  </p:handoutMasterIdLst>
  <p:sldIdLst>
    <p:sldId id="292" r:id="rId2"/>
    <p:sldId id="256" r:id="rId3"/>
    <p:sldId id="287" r:id="rId4"/>
    <p:sldId id="276" r:id="rId5"/>
    <p:sldId id="277" r:id="rId6"/>
    <p:sldId id="278" r:id="rId7"/>
    <p:sldId id="273" r:id="rId8"/>
    <p:sldId id="279" r:id="rId9"/>
    <p:sldId id="280" r:id="rId10"/>
    <p:sldId id="281" r:id="rId11"/>
    <p:sldId id="283" r:id="rId12"/>
    <p:sldId id="275" r:id="rId13"/>
    <p:sldId id="274" r:id="rId14"/>
    <p:sldId id="284" r:id="rId15"/>
    <p:sldId id="260" r:id="rId16"/>
    <p:sldId id="288" r:id="rId17"/>
    <p:sldId id="289" r:id="rId18"/>
    <p:sldId id="286" r:id="rId19"/>
    <p:sldId id="285" r:id="rId20"/>
    <p:sldId id="291" r:id="rId21"/>
    <p:sldId id="290" r:id="rId22"/>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1F69FB2-C23D-2C46-9E84-F928AE2C3F9B}" type="datetimeFigureOut">
              <a:rPr lang="es-ES" smtClean="0"/>
              <a:t>13/05/2019</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CC592A-046F-0741-8B0B-BEA0AB706CBD}" type="slidenum">
              <a:rPr lang="es-ES" smtClean="0"/>
              <a:t>‹Nº›</a:t>
            </a:fld>
            <a:endParaRPr lang="es-ES"/>
          </a:p>
        </p:txBody>
      </p:sp>
    </p:spTree>
    <p:extLst>
      <p:ext uri="{BB962C8B-B14F-4D97-AF65-F5344CB8AC3E}">
        <p14:creationId xmlns:p14="http://schemas.microsoft.com/office/powerpoint/2010/main" val="15251399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5CC563-C6B7-C148-B510-A0906B57613D}" type="datetimeFigureOut">
              <a:rPr lang="es-ES" smtClean="0"/>
              <a:t>13/05/2019</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2672E0-9368-C143-88DC-65E437D8C9B9}" type="slidenum">
              <a:rPr lang="es-ES" smtClean="0"/>
              <a:t>‹Nº›</a:t>
            </a:fld>
            <a:endParaRPr lang="es-ES"/>
          </a:p>
        </p:txBody>
      </p:sp>
    </p:spTree>
    <p:extLst>
      <p:ext uri="{BB962C8B-B14F-4D97-AF65-F5344CB8AC3E}">
        <p14:creationId xmlns:p14="http://schemas.microsoft.com/office/powerpoint/2010/main" val="79053009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F116BE8C-A484-4F70-B99D-AF9043DC97DB}" type="slidenum">
              <a:rPr lang="es-ES" altLang="es-ES"/>
              <a:pPr/>
              <a:t>14</a:t>
            </a:fld>
            <a:endParaRPr lang="es-ES" altLang="es-E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s-ES_tradnl" altLang="es-ES"/>
          </a:p>
        </p:txBody>
      </p:sp>
    </p:spTree>
    <p:extLst>
      <p:ext uri="{BB962C8B-B14F-4D97-AF65-F5344CB8AC3E}">
        <p14:creationId xmlns:p14="http://schemas.microsoft.com/office/powerpoint/2010/main" val="2139334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49CF73A5-F56A-4EDB-9794-E8C362D7D9AA}" type="slidenum">
              <a:rPr lang="es-ES" altLang="es-ES"/>
              <a:pPr/>
              <a:t>18</a:t>
            </a:fld>
            <a:endParaRPr lang="es-ES" altLang="es-E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s-ES_tradnl" altLang="es-ES"/>
          </a:p>
        </p:txBody>
      </p:sp>
    </p:spTree>
    <p:extLst>
      <p:ext uri="{BB962C8B-B14F-4D97-AF65-F5344CB8AC3E}">
        <p14:creationId xmlns:p14="http://schemas.microsoft.com/office/powerpoint/2010/main" val="571779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_tradnl" smtClean="0"/>
              <a:t>Clic para editar título</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_tradnl"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09FBDA89-6858-0B4E-8B0A-BE6783B89C69}" type="datetime1">
              <a:rPr lang="es-AR" smtClean="0"/>
              <a:t>13/5/2019</a:t>
            </a:fld>
            <a:endParaRPr lang="es-ES"/>
          </a:p>
        </p:txBody>
      </p:sp>
      <p:sp>
        <p:nvSpPr>
          <p:cNvPr id="5" name="Footer Placeholder 4"/>
          <p:cNvSpPr>
            <a:spLocks noGrp="1"/>
          </p:cNvSpPr>
          <p:nvPr>
            <p:ph type="ftr" sz="quarter" idx="11"/>
          </p:nvPr>
        </p:nvSpPr>
        <p:spPr/>
        <p:txBody>
          <a:bodyPr/>
          <a:lstStyle/>
          <a:p>
            <a:r>
              <a:rPr lang="es-ES_tradnl" smtClean="0"/>
              <a:t>Comunicación de crisis. Tareas del responsable público</a:t>
            </a:r>
            <a:endParaRPr lang="es-ES"/>
          </a:p>
        </p:txBody>
      </p:sp>
      <p:sp>
        <p:nvSpPr>
          <p:cNvPr id="6" name="Slide Number Placeholder 5"/>
          <p:cNvSpPr>
            <a:spLocks noGrp="1"/>
          </p:cNvSpPr>
          <p:nvPr>
            <p:ph type="sldNum" sz="quarter" idx="12"/>
          </p:nvPr>
        </p:nvSpPr>
        <p:spPr/>
        <p:txBody>
          <a:bodyPr/>
          <a:lstStyle/>
          <a:p>
            <a:fld id="{35DD9355-F5BB-2B42-9474-23B16BD8E355}"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A8B8D289-500C-CA4C-95C7-5CE7284D3E7A}" type="datetime1">
              <a:rPr lang="es-AR" smtClean="0"/>
              <a:t>13/5/2019</a:t>
            </a:fld>
            <a:endParaRPr lang="es-ES"/>
          </a:p>
        </p:txBody>
      </p:sp>
      <p:sp>
        <p:nvSpPr>
          <p:cNvPr id="5" name="Footer Placeholder 4"/>
          <p:cNvSpPr>
            <a:spLocks noGrp="1"/>
          </p:cNvSpPr>
          <p:nvPr>
            <p:ph type="ftr" sz="quarter" idx="11"/>
          </p:nvPr>
        </p:nvSpPr>
        <p:spPr/>
        <p:txBody>
          <a:bodyPr/>
          <a:lstStyle/>
          <a:p>
            <a:r>
              <a:rPr lang="es-ES_tradnl" smtClean="0"/>
              <a:t>Comunicación de crisis. Tareas del responsable público</a:t>
            </a:r>
            <a:endParaRPr lang="es-ES"/>
          </a:p>
        </p:txBody>
      </p:sp>
      <p:sp>
        <p:nvSpPr>
          <p:cNvPr id="6" name="Slide Number Placeholder 5"/>
          <p:cNvSpPr>
            <a:spLocks noGrp="1"/>
          </p:cNvSpPr>
          <p:nvPr>
            <p:ph type="sldNum" sz="quarter" idx="12"/>
          </p:nvPr>
        </p:nvSpPr>
        <p:spPr/>
        <p:txBody>
          <a:bodyPr/>
          <a:lstStyle/>
          <a:p>
            <a:fld id="{35DD9355-F5BB-2B42-9474-23B16BD8E355}"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_tradnl" smtClean="0"/>
              <a:t>Clic para editar título</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0E3C70CF-6A10-FC4D-9D99-439B6599993E}" type="datetime1">
              <a:rPr lang="es-AR" smtClean="0"/>
              <a:t>13/5/2019</a:t>
            </a:fld>
            <a:endParaRPr lang="es-ES"/>
          </a:p>
        </p:txBody>
      </p:sp>
      <p:sp>
        <p:nvSpPr>
          <p:cNvPr id="5" name="Footer Placeholder 4"/>
          <p:cNvSpPr>
            <a:spLocks noGrp="1"/>
          </p:cNvSpPr>
          <p:nvPr>
            <p:ph type="ftr" sz="quarter" idx="11"/>
          </p:nvPr>
        </p:nvSpPr>
        <p:spPr/>
        <p:txBody>
          <a:bodyPr/>
          <a:lstStyle/>
          <a:p>
            <a:r>
              <a:rPr lang="es-ES_tradnl" smtClean="0"/>
              <a:t>Comunicación de crisis. Tareas del responsable público</a:t>
            </a:r>
            <a:endParaRPr lang="es-ES"/>
          </a:p>
        </p:txBody>
      </p:sp>
      <p:sp>
        <p:nvSpPr>
          <p:cNvPr id="6" name="Slide Number Placeholder 5"/>
          <p:cNvSpPr>
            <a:spLocks noGrp="1"/>
          </p:cNvSpPr>
          <p:nvPr>
            <p:ph type="sldNum" sz="quarter" idx="12"/>
          </p:nvPr>
        </p:nvSpPr>
        <p:spPr/>
        <p:txBody>
          <a:bodyPr/>
          <a:lstStyle/>
          <a:p>
            <a:fld id="{35DD9355-F5BB-2B42-9474-23B16BD8E355}"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AC998102-204D-B245-8999-65C34D3FE95A}" type="datetime1">
              <a:rPr lang="es-AR" smtClean="0"/>
              <a:t>13/5/2019</a:t>
            </a:fld>
            <a:endParaRPr lang="es-ES"/>
          </a:p>
        </p:txBody>
      </p:sp>
      <p:sp>
        <p:nvSpPr>
          <p:cNvPr id="5" name="Footer Placeholder 4"/>
          <p:cNvSpPr>
            <a:spLocks noGrp="1"/>
          </p:cNvSpPr>
          <p:nvPr>
            <p:ph type="ftr" sz="quarter" idx="11"/>
          </p:nvPr>
        </p:nvSpPr>
        <p:spPr/>
        <p:txBody>
          <a:bodyPr/>
          <a:lstStyle/>
          <a:p>
            <a:r>
              <a:rPr lang="es-ES_tradnl" smtClean="0"/>
              <a:t>Comunicación de crisis. Tareas del responsable público</a:t>
            </a:r>
            <a:endParaRPr lang="es-ES"/>
          </a:p>
        </p:txBody>
      </p:sp>
      <p:sp>
        <p:nvSpPr>
          <p:cNvPr id="6" name="Slide Number Placeholder 5"/>
          <p:cNvSpPr>
            <a:spLocks noGrp="1"/>
          </p:cNvSpPr>
          <p:nvPr>
            <p:ph type="sldNum" sz="quarter" idx="12"/>
          </p:nvPr>
        </p:nvSpPr>
        <p:spPr/>
        <p:txBody>
          <a:bodyPr/>
          <a:lstStyle/>
          <a:p>
            <a:fld id="{35DD9355-F5BB-2B42-9474-23B16BD8E355}"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smtClean="0"/>
              <a:t>Clic para editar título</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_tradnl" smtClean="0"/>
              <a:t>Haga clic para modificar el estilo de texto del patrón</a:t>
            </a:r>
          </a:p>
        </p:txBody>
      </p:sp>
      <p:sp>
        <p:nvSpPr>
          <p:cNvPr id="4" name="Date Placeholder 3"/>
          <p:cNvSpPr>
            <a:spLocks noGrp="1"/>
          </p:cNvSpPr>
          <p:nvPr>
            <p:ph type="dt" sz="half" idx="10"/>
          </p:nvPr>
        </p:nvSpPr>
        <p:spPr/>
        <p:txBody>
          <a:bodyPr/>
          <a:lstStyle/>
          <a:p>
            <a:fld id="{3DAD0B17-9F9C-A945-AF7C-818D314661B1}" type="datetime1">
              <a:rPr lang="es-AR" smtClean="0"/>
              <a:t>13/5/2019</a:t>
            </a:fld>
            <a:endParaRPr lang="es-ES"/>
          </a:p>
        </p:txBody>
      </p:sp>
      <p:sp>
        <p:nvSpPr>
          <p:cNvPr id="5" name="Footer Placeholder 4"/>
          <p:cNvSpPr>
            <a:spLocks noGrp="1"/>
          </p:cNvSpPr>
          <p:nvPr>
            <p:ph type="ftr" sz="quarter" idx="11"/>
          </p:nvPr>
        </p:nvSpPr>
        <p:spPr/>
        <p:txBody>
          <a:bodyPr/>
          <a:lstStyle/>
          <a:p>
            <a:r>
              <a:rPr lang="es-ES_tradnl" smtClean="0"/>
              <a:t>Comunicación de crisis. Tareas del responsable público</a:t>
            </a:r>
            <a:endParaRPr lang="es-ES"/>
          </a:p>
        </p:txBody>
      </p:sp>
      <p:sp>
        <p:nvSpPr>
          <p:cNvPr id="6" name="Slide Number Placeholder 5"/>
          <p:cNvSpPr>
            <a:spLocks noGrp="1"/>
          </p:cNvSpPr>
          <p:nvPr>
            <p:ph type="sldNum" sz="quarter" idx="12"/>
          </p:nvPr>
        </p:nvSpPr>
        <p:spPr/>
        <p:txBody>
          <a:bodyPr/>
          <a:lstStyle/>
          <a:p>
            <a:fld id="{35DD9355-F5BB-2B42-9474-23B16BD8E355}"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DC77EF96-C35F-8B45-9E4F-976DD3F0EF33}" type="datetime1">
              <a:rPr lang="es-AR" smtClean="0"/>
              <a:t>13/5/2019</a:t>
            </a:fld>
            <a:endParaRPr lang="es-ES"/>
          </a:p>
        </p:txBody>
      </p:sp>
      <p:sp>
        <p:nvSpPr>
          <p:cNvPr id="6" name="Footer Placeholder 5"/>
          <p:cNvSpPr>
            <a:spLocks noGrp="1"/>
          </p:cNvSpPr>
          <p:nvPr>
            <p:ph type="ftr" sz="quarter" idx="11"/>
          </p:nvPr>
        </p:nvSpPr>
        <p:spPr/>
        <p:txBody>
          <a:bodyPr/>
          <a:lstStyle/>
          <a:p>
            <a:r>
              <a:rPr lang="es-ES_tradnl" smtClean="0"/>
              <a:t>Comunicación de crisis. Tareas del responsable público</a:t>
            </a:r>
            <a:endParaRPr lang="es-ES"/>
          </a:p>
        </p:txBody>
      </p:sp>
      <p:sp>
        <p:nvSpPr>
          <p:cNvPr id="7" name="Slide Number Placeholder 6"/>
          <p:cNvSpPr>
            <a:spLocks noGrp="1"/>
          </p:cNvSpPr>
          <p:nvPr>
            <p:ph type="sldNum" sz="quarter" idx="12"/>
          </p:nvPr>
        </p:nvSpPr>
        <p:spPr/>
        <p:txBody>
          <a:bodyPr/>
          <a:lstStyle/>
          <a:p>
            <a:fld id="{35DD9355-F5BB-2B42-9474-23B16BD8E355}" type="slidenum">
              <a:rPr lang="es-ES" smtClean="0"/>
              <a:t>‹Nº›</a:t>
            </a:fld>
            <a:endParaRPr lang="es-ES"/>
          </a:p>
        </p:txBody>
      </p:sp>
      <p:sp>
        <p:nvSpPr>
          <p:cNvPr id="8" name="Title 7"/>
          <p:cNvSpPr>
            <a:spLocks noGrp="1"/>
          </p:cNvSpPr>
          <p:nvPr>
            <p:ph type="title"/>
          </p:nvPr>
        </p:nvSpPr>
        <p:spPr/>
        <p:txBody>
          <a:bodyPr/>
          <a:lstStyle/>
          <a:p>
            <a:r>
              <a:rPr lang="es-ES_tradnl" smtClean="0"/>
              <a:t>Clic para editar título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smtClean="0"/>
              <a:t>Clic para editar título</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_tradnl"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_tradnl"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Date Placeholder 6"/>
          <p:cNvSpPr>
            <a:spLocks noGrp="1"/>
          </p:cNvSpPr>
          <p:nvPr>
            <p:ph type="dt" sz="half" idx="10"/>
          </p:nvPr>
        </p:nvSpPr>
        <p:spPr/>
        <p:txBody>
          <a:bodyPr/>
          <a:lstStyle/>
          <a:p>
            <a:fld id="{7121E391-ED7C-8643-99C1-0F6C2292C799}" type="datetime1">
              <a:rPr lang="es-AR" smtClean="0"/>
              <a:t>13/5/2019</a:t>
            </a:fld>
            <a:endParaRPr lang="es-ES"/>
          </a:p>
        </p:txBody>
      </p:sp>
      <p:sp>
        <p:nvSpPr>
          <p:cNvPr id="8" name="Footer Placeholder 7"/>
          <p:cNvSpPr>
            <a:spLocks noGrp="1"/>
          </p:cNvSpPr>
          <p:nvPr>
            <p:ph type="ftr" sz="quarter" idx="11"/>
          </p:nvPr>
        </p:nvSpPr>
        <p:spPr/>
        <p:txBody>
          <a:bodyPr/>
          <a:lstStyle/>
          <a:p>
            <a:r>
              <a:rPr lang="es-ES_tradnl" smtClean="0"/>
              <a:t>Comunicación de crisis. Tareas del responsable público</a:t>
            </a:r>
            <a:endParaRPr lang="es-ES"/>
          </a:p>
        </p:txBody>
      </p:sp>
      <p:sp>
        <p:nvSpPr>
          <p:cNvPr id="9" name="Slide Number Placeholder 8"/>
          <p:cNvSpPr>
            <a:spLocks noGrp="1"/>
          </p:cNvSpPr>
          <p:nvPr>
            <p:ph type="sldNum" sz="quarter" idx="12"/>
          </p:nvPr>
        </p:nvSpPr>
        <p:spPr/>
        <p:txBody>
          <a:bodyPr/>
          <a:lstStyle/>
          <a:p>
            <a:fld id="{35DD9355-F5BB-2B42-9474-23B16BD8E355}"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Date Placeholder 2"/>
          <p:cNvSpPr>
            <a:spLocks noGrp="1"/>
          </p:cNvSpPr>
          <p:nvPr>
            <p:ph type="dt" sz="half" idx="10"/>
          </p:nvPr>
        </p:nvSpPr>
        <p:spPr/>
        <p:txBody>
          <a:bodyPr/>
          <a:lstStyle/>
          <a:p>
            <a:fld id="{F321CB1C-B56E-9B43-A68B-A5F51EA314A8}" type="datetime1">
              <a:rPr lang="es-AR" smtClean="0"/>
              <a:t>13/5/2019</a:t>
            </a:fld>
            <a:endParaRPr lang="es-ES"/>
          </a:p>
        </p:txBody>
      </p:sp>
      <p:sp>
        <p:nvSpPr>
          <p:cNvPr id="4" name="Footer Placeholder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Slide Number Placeholder 4"/>
          <p:cNvSpPr>
            <a:spLocks noGrp="1"/>
          </p:cNvSpPr>
          <p:nvPr>
            <p:ph type="sldNum" sz="quarter" idx="12"/>
          </p:nvPr>
        </p:nvSpPr>
        <p:spPr/>
        <p:txBody>
          <a:bodyPr/>
          <a:lstStyle/>
          <a:p>
            <a:fld id="{35DD9355-F5BB-2B42-9474-23B16BD8E355}"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3697D5-8A47-2140-943A-EAE23B7B5834}" type="datetime1">
              <a:rPr lang="es-AR" smtClean="0"/>
              <a:t>13/5/2019</a:t>
            </a:fld>
            <a:endParaRPr lang="es-ES"/>
          </a:p>
        </p:txBody>
      </p:sp>
      <p:sp>
        <p:nvSpPr>
          <p:cNvPr id="3" name="Footer Placeholder 2"/>
          <p:cNvSpPr>
            <a:spLocks noGrp="1"/>
          </p:cNvSpPr>
          <p:nvPr>
            <p:ph type="ftr" sz="quarter" idx="11"/>
          </p:nvPr>
        </p:nvSpPr>
        <p:spPr/>
        <p:txBody>
          <a:bodyPr/>
          <a:lstStyle/>
          <a:p>
            <a:r>
              <a:rPr lang="es-ES_tradnl" smtClean="0"/>
              <a:t>Comunicación de crisis. Tareas del responsable público</a:t>
            </a:r>
            <a:endParaRPr lang="es-ES"/>
          </a:p>
        </p:txBody>
      </p:sp>
      <p:sp>
        <p:nvSpPr>
          <p:cNvPr id="4" name="Slide Number Placeholder 3"/>
          <p:cNvSpPr>
            <a:spLocks noGrp="1"/>
          </p:cNvSpPr>
          <p:nvPr>
            <p:ph type="sldNum" sz="quarter" idx="12"/>
          </p:nvPr>
        </p:nvSpPr>
        <p:spPr/>
        <p:txBody>
          <a:bodyPr/>
          <a:lstStyle/>
          <a:p>
            <a:fld id="{35DD9355-F5BB-2B42-9474-23B16BD8E355}"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smtClean="0"/>
              <a:t>Clic para editar título</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_tradnl" smtClean="0"/>
              <a:t>Haga clic para modificar el estilo de texto del patrón</a:t>
            </a:r>
          </a:p>
        </p:txBody>
      </p:sp>
      <p:sp>
        <p:nvSpPr>
          <p:cNvPr id="5" name="Date Placeholder 4"/>
          <p:cNvSpPr>
            <a:spLocks noGrp="1"/>
          </p:cNvSpPr>
          <p:nvPr>
            <p:ph type="dt" sz="half" idx="10"/>
          </p:nvPr>
        </p:nvSpPr>
        <p:spPr/>
        <p:txBody>
          <a:bodyPr/>
          <a:lstStyle/>
          <a:p>
            <a:fld id="{7AE69037-E052-7C46-B8BE-7CCFBA08588A}" type="datetime1">
              <a:rPr lang="es-AR" smtClean="0"/>
              <a:t>13/5/2019</a:t>
            </a:fld>
            <a:endParaRPr lang="es-ES"/>
          </a:p>
        </p:txBody>
      </p:sp>
      <p:sp>
        <p:nvSpPr>
          <p:cNvPr id="6" name="Footer Placeholder 5"/>
          <p:cNvSpPr>
            <a:spLocks noGrp="1"/>
          </p:cNvSpPr>
          <p:nvPr>
            <p:ph type="ftr" sz="quarter" idx="11"/>
          </p:nvPr>
        </p:nvSpPr>
        <p:spPr/>
        <p:txBody>
          <a:bodyPr/>
          <a:lstStyle>
            <a:lvl1pPr>
              <a:defRPr>
                <a:solidFill>
                  <a:schemeClr val="tx2"/>
                </a:solidFill>
              </a:defRPr>
            </a:lvl1pPr>
          </a:lstStyle>
          <a:p>
            <a:r>
              <a:rPr lang="es-ES_tradnl" smtClean="0"/>
              <a:t>Comunicación de crisis. Tareas del responsable público</a:t>
            </a:r>
            <a:endParaRPr lang="es-E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35DD9355-F5BB-2B42-9474-23B16BD8E355}"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_tradnl" smtClean="0"/>
              <a:t>Arrastre la imagen al marcador de posición o haga clic en el icono para agregar</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_tradnl" smtClean="0"/>
              <a:t>Clic para editar título</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00A3CAAE-BC25-D54E-91B1-215987383605}" type="datetime1">
              <a:rPr lang="es-AR" smtClean="0"/>
              <a:t>13/5/2019</a:t>
            </a:fld>
            <a:endParaRPr lang="es-ES"/>
          </a:p>
        </p:txBody>
      </p:sp>
      <p:sp>
        <p:nvSpPr>
          <p:cNvPr id="6" name="Footer Placeholder 5"/>
          <p:cNvSpPr>
            <a:spLocks noGrp="1"/>
          </p:cNvSpPr>
          <p:nvPr>
            <p:ph type="ftr" sz="quarter" idx="11"/>
          </p:nvPr>
        </p:nvSpPr>
        <p:spPr/>
        <p:txBody>
          <a:bodyPr/>
          <a:lstStyle/>
          <a:p>
            <a:r>
              <a:rPr lang="es-ES_tradnl" smtClean="0"/>
              <a:t>Comunicación de crisis. Tareas del responsable público</a:t>
            </a:r>
            <a:endParaRPr lang="es-ES"/>
          </a:p>
        </p:txBody>
      </p:sp>
      <p:sp>
        <p:nvSpPr>
          <p:cNvPr id="7" name="Slide Number Placeholder 6"/>
          <p:cNvSpPr>
            <a:spLocks noGrp="1"/>
          </p:cNvSpPr>
          <p:nvPr>
            <p:ph type="sldNum" sz="quarter" idx="12"/>
          </p:nvPr>
        </p:nvSpPr>
        <p:spPr/>
        <p:txBody>
          <a:bodyPr/>
          <a:lstStyle/>
          <a:p>
            <a:fld id="{35DD9355-F5BB-2B42-9474-23B16BD8E355}"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_tradnl" smtClean="0"/>
              <a:t>Clic para editar título</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25ABCFE6-D74A-6C4A-9298-51D0FD425670}" type="datetime1">
              <a:rPr lang="es-AR" smtClean="0"/>
              <a:t>13/5/2019</a:t>
            </a:fld>
            <a:endParaRPr lang="es-E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r>
              <a:rPr lang="es-ES_tradnl" smtClean="0"/>
              <a:t>Comunicación de crisis. Tareas del responsable público</a:t>
            </a:r>
            <a:endParaRPr lang="es-E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35DD9355-F5BB-2B42-9474-23B16BD8E355}"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hf hd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youtube.com/watch?v=F-0ingGmHl4"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estudiodecomunicacion.com/wp-content/uploads/2018/01/Comunicacion.-Soluciones-para-un-mundo-digital.pdf" TargetMode="External"/><Relationship Id="rId2" Type="http://schemas.openxmlformats.org/officeDocument/2006/relationships/hyperlink" Target="https://defensadelpublico.gob.ar/guia-para-cobertura-de-catastrofes-naturales/"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8662" y="2895600"/>
            <a:ext cx="7686675" cy="1066800"/>
          </a:xfrm>
          <a:prstGeom prst="rect">
            <a:avLst/>
          </a:prstGeom>
        </p:spPr>
      </p:pic>
    </p:spTree>
    <p:extLst>
      <p:ext uri="{BB962C8B-B14F-4D97-AF65-F5344CB8AC3E}">
        <p14:creationId xmlns:p14="http://schemas.microsoft.com/office/powerpoint/2010/main" val="819323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7060" y="368300"/>
            <a:ext cx="7520940" cy="787400"/>
          </a:xfrm>
        </p:spPr>
        <p:txBody>
          <a:bodyPr>
            <a:normAutofit fontScale="90000"/>
          </a:bodyPr>
          <a:lstStyle/>
          <a:p>
            <a:r>
              <a:rPr lang="es-ES" dirty="0" smtClean="0"/>
              <a:t>Cinco tareas y un objetivo: volver a la normalidad</a:t>
            </a:r>
            <a:endParaRPr lang="es-ES" dirty="0"/>
          </a:p>
        </p:txBody>
      </p:sp>
      <p:sp>
        <p:nvSpPr>
          <p:cNvPr id="5" name="Marcador de contenido 4"/>
          <p:cNvSpPr>
            <a:spLocks noGrp="1"/>
          </p:cNvSpPr>
          <p:nvPr>
            <p:ph idx="1"/>
          </p:nvPr>
        </p:nvSpPr>
        <p:spPr>
          <a:xfrm>
            <a:off x="822960" y="1481628"/>
            <a:ext cx="7520940" cy="3579849"/>
          </a:xfrm>
        </p:spPr>
        <p:txBody>
          <a:bodyPr/>
          <a:lstStyle/>
          <a:p>
            <a:pPr marL="0" indent="0"/>
            <a:r>
              <a:rPr lang="es-ES" sz="3200" dirty="0" smtClean="0"/>
              <a:t>4. LOGRAR SU TERMINACIÓN</a:t>
            </a:r>
          </a:p>
          <a:p>
            <a:pPr>
              <a:buFont typeface="+mj-lt"/>
              <a:buAutoNum type="arabicPeriod"/>
            </a:pPr>
            <a:endParaRPr lang="es-ES" dirty="0" smtClean="0"/>
          </a:p>
          <a:p>
            <a:pPr marL="0" indent="0"/>
            <a:r>
              <a:rPr lang="es-ES" sz="2000" dirty="0"/>
              <a:t>Restaurar la normalidad. Volver de la emergencia a la rutina. Conseguir aprobación a su narración. Rendición de cuentas. </a:t>
            </a:r>
            <a:endParaRPr lang="es-ES" sz="2000" dirty="0" smtClean="0"/>
          </a:p>
          <a:p>
            <a:pPr marL="0" indent="0"/>
            <a:r>
              <a:rPr lang="es-ES" sz="2000" dirty="0" smtClean="0"/>
              <a:t>Asumir </a:t>
            </a:r>
            <a:r>
              <a:rPr lang="es-ES" sz="2000" dirty="0"/>
              <a:t>responsabilidades.</a:t>
            </a:r>
            <a:r>
              <a:rPr lang="es-ES_tradnl" sz="2000" dirty="0"/>
              <a:t> </a:t>
            </a:r>
            <a:endParaRPr lang="es-ES" sz="2000" dirty="0"/>
          </a:p>
        </p:txBody>
      </p:sp>
      <p:sp>
        <p:nvSpPr>
          <p:cNvPr id="3" name="Marcador de pie de página 2"/>
          <p:cNvSpPr>
            <a:spLocks noGrp="1"/>
          </p:cNvSpPr>
          <p:nvPr>
            <p:ph type="ftr" sz="quarter" idx="11"/>
          </p:nvPr>
        </p:nvSpPr>
        <p:spPr/>
        <p:txBody>
          <a:bodyPr/>
          <a:lstStyle/>
          <a:p>
            <a:r>
              <a:rPr lang="es-ES_tradnl" smtClean="0"/>
              <a:t>Comunicación de crisis. Tareas del responsable público</a:t>
            </a:r>
            <a:endParaRPr lang="es-ES"/>
          </a:p>
        </p:txBody>
      </p:sp>
      <p:sp>
        <p:nvSpPr>
          <p:cNvPr id="4" name="Marcador de número de diapositiva 3"/>
          <p:cNvSpPr>
            <a:spLocks noGrp="1"/>
          </p:cNvSpPr>
          <p:nvPr>
            <p:ph type="sldNum" sz="quarter" idx="12"/>
          </p:nvPr>
        </p:nvSpPr>
        <p:spPr/>
        <p:txBody>
          <a:bodyPr/>
          <a:lstStyle/>
          <a:p>
            <a:fld id="{35DD9355-F5BB-2B42-9474-23B16BD8E355}" type="slidenum">
              <a:rPr lang="es-ES" smtClean="0"/>
              <a:t>9</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3703232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7060" y="368300"/>
            <a:ext cx="7520940" cy="787400"/>
          </a:xfrm>
        </p:spPr>
        <p:txBody>
          <a:bodyPr>
            <a:normAutofit fontScale="90000"/>
          </a:bodyPr>
          <a:lstStyle/>
          <a:p>
            <a:r>
              <a:rPr lang="es-ES" dirty="0" smtClean="0"/>
              <a:t>Cinco tareas y un objetivo: volver a la normalidad</a:t>
            </a:r>
            <a:endParaRPr lang="es-ES" dirty="0"/>
          </a:p>
        </p:txBody>
      </p:sp>
      <p:sp>
        <p:nvSpPr>
          <p:cNvPr id="5" name="Marcador de contenido 4"/>
          <p:cNvSpPr>
            <a:spLocks noGrp="1"/>
          </p:cNvSpPr>
          <p:nvPr>
            <p:ph idx="1"/>
          </p:nvPr>
        </p:nvSpPr>
        <p:spPr>
          <a:xfrm>
            <a:off x="822960" y="1481628"/>
            <a:ext cx="7520940" cy="3579849"/>
          </a:xfrm>
        </p:spPr>
        <p:txBody>
          <a:bodyPr/>
          <a:lstStyle/>
          <a:p>
            <a:pPr marL="0" indent="0"/>
            <a:r>
              <a:rPr lang="es-ES" sz="3200" dirty="0" smtClean="0"/>
              <a:t>5. PROCESO DE APRENDIZAJE</a:t>
            </a:r>
          </a:p>
          <a:p>
            <a:pPr marL="0" indent="0"/>
            <a:endParaRPr lang="es-ES" dirty="0" smtClean="0"/>
          </a:p>
          <a:p>
            <a:pPr marL="0" indent="0"/>
            <a:r>
              <a:rPr lang="es-ES" sz="2000" dirty="0"/>
              <a:t>Lecciones políticas y organizativas para potenciales planificaciones de contingencias. Qué aprendimos. </a:t>
            </a:r>
            <a:r>
              <a:rPr lang="es-ES" sz="2000" dirty="0" smtClean="0"/>
              <a:t>Es una verdadera prueba de liderazgo.</a:t>
            </a:r>
          </a:p>
        </p:txBody>
      </p:sp>
      <p:sp>
        <p:nvSpPr>
          <p:cNvPr id="3" name="Marcador de pie de página 2"/>
          <p:cNvSpPr>
            <a:spLocks noGrp="1"/>
          </p:cNvSpPr>
          <p:nvPr>
            <p:ph type="ftr" sz="quarter" idx="11"/>
          </p:nvPr>
        </p:nvSpPr>
        <p:spPr/>
        <p:txBody>
          <a:bodyPr/>
          <a:lstStyle/>
          <a:p>
            <a:r>
              <a:rPr lang="es-ES_tradnl" smtClean="0"/>
              <a:t>Comunicación de crisis. Tareas del responsable público</a:t>
            </a:r>
            <a:endParaRPr lang="es-ES"/>
          </a:p>
        </p:txBody>
      </p:sp>
      <p:sp>
        <p:nvSpPr>
          <p:cNvPr id="4" name="Marcador de número de diapositiva 3"/>
          <p:cNvSpPr>
            <a:spLocks noGrp="1"/>
          </p:cNvSpPr>
          <p:nvPr>
            <p:ph type="sldNum" sz="quarter" idx="12"/>
          </p:nvPr>
        </p:nvSpPr>
        <p:spPr/>
        <p:txBody>
          <a:bodyPr/>
          <a:lstStyle/>
          <a:p>
            <a:fld id="{35DD9355-F5BB-2B42-9474-23B16BD8E355}" type="slidenum">
              <a:rPr lang="es-ES" smtClean="0"/>
              <a:t>10</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3022678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BATALLA POR EL RELATO</a:t>
            </a:r>
            <a:endParaRPr lang="es-ES" dirty="0"/>
          </a:p>
        </p:txBody>
      </p:sp>
      <p:sp>
        <p:nvSpPr>
          <p:cNvPr id="3" name="Marcador de contenido 2"/>
          <p:cNvSpPr>
            <a:spLocks noGrp="1"/>
          </p:cNvSpPr>
          <p:nvPr>
            <p:ph idx="1"/>
          </p:nvPr>
        </p:nvSpPr>
        <p:spPr>
          <a:xfrm>
            <a:off x="347459" y="1100628"/>
            <a:ext cx="8066322" cy="3579849"/>
          </a:xfrm>
        </p:spPr>
        <p:txBody>
          <a:bodyPr/>
          <a:lstStyle/>
          <a:p>
            <a:pPr algn="just">
              <a:buFont typeface="Wingdings" charset="2"/>
              <a:buChar char="ü"/>
            </a:pPr>
            <a:r>
              <a:rPr lang="es-ES" sz="2000" dirty="0" smtClean="0"/>
              <a:t>SI LA CREACIÓN DE SIGNIFICADO COINCIDE CON EL QUE REFLEJAN LOS MEDIOS DE COMUNICACIÓN, SE HABRÁ GANADO LA BATALLA DE LA COMUNICACIÓN. </a:t>
            </a:r>
          </a:p>
          <a:p>
            <a:pPr algn="just">
              <a:buFont typeface="Wingdings" charset="2"/>
              <a:buChar char="ü"/>
            </a:pPr>
            <a:endParaRPr lang="es-ES" sz="2000" dirty="0"/>
          </a:p>
          <a:p>
            <a:pPr algn="just">
              <a:buFont typeface="Wingdings" charset="2"/>
              <a:buChar char="ü"/>
            </a:pPr>
            <a:r>
              <a:rPr lang="es-ES" sz="2000" dirty="0" smtClean="0"/>
              <a:t>DEBE HACERSE EN UN ESPACIO DE TIEMPO MUY CORTO PARA CONTAR CON SUFICIENTE MARGEN DE MANIOBRA Y CONTROL.</a:t>
            </a:r>
          </a:p>
          <a:p>
            <a:pPr algn="just">
              <a:buFont typeface="Wingdings" charset="2"/>
              <a:buChar char="ü"/>
            </a:pPr>
            <a:endParaRPr lang="es-ES" sz="2000" dirty="0"/>
          </a:p>
          <a:p>
            <a:pPr algn="just">
              <a:buFont typeface="Wingdings" charset="2"/>
              <a:buChar char="ü"/>
            </a:pPr>
            <a:r>
              <a:rPr lang="es-ES" sz="2000" dirty="0" smtClean="0"/>
              <a:t>LA ÚNICA VERDAD ES LA PERCEPCIÓN DE LA REALIDAD.</a:t>
            </a:r>
            <a:endParaRPr lang="es-ES" sz="2000" dirty="0"/>
          </a:p>
        </p:txBody>
      </p:sp>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11</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3878521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2960" y="365760"/>
            <a:ext cx="7948192" cy="734868"/>
          </a:xfrm>
        </p:spPr>
        <p:txBody>
          <a:bodyPr>
            <a:normAutofit fontScale="90000"/>
          </a:bodyPr>
          <a:lstStyle/>
          <a:p>
            <a:r>
              <a:rPr lang="es-ES" dirty="0" smtClean="0"/>
              <a:t>¿Qué se espera del </a:t>
            </a:r>
            <a:r>
              <a:rPr lang="es-ES" dirty="0" err="1" smtClean="0"/>
              <a:t>lÍDER</a:t>
            </a:r>
            <a:r>
              <a:rPr lang="es-ES" dirty="0" smtClean="0"/>
              <a:t>? </a:t>
            </a:r>
            <a:br>
              <a:rPr lang="es-ES" dirty="0" smtClean="0"/>
            </a:br>
            <a:endParaRPr lang="es-ES" dirty="0"/>
          </a:p>
        </p:txBody>
      </p:sp>
      <p:sp>
        <p:nvSpPr>
          <p:cNvPr id="3" name="Marcador de contenido 2"/>
          <p:cNvSpPr>
            <a:spLocks noGrp="1"/>
          </p:cNvSpPr>
          <p:nvPr>
            <p:ph idx="1"/>
          </p:nvPr>
        </p:nvSpPr>
        <p:spPr>
          <a:xfrm>
            <a:off x="822960" y="1528907"/>
            <a:ext cx="7520940" cy="3507062"/>
          </a:xfrm>
        </p:spPr>
        <p:txBody>
          <a:bodyPr>
            <a:normAutofit fontScale="32500" lnSpcReduction="20000"/>
          </a:bodyPr>
          <a:lstStyle/>
          <a:p>
            <a:pPr>
              <a:buFont typeface="Arial"/>
              <a:buChar char="•"/>
            </a:pPr>
            <a:r>
              <a:rPr lang="es-ES" sz="6200" dirty="0" smtClean="0"/>
              <a:t>CERCANÍA CON LOS AFECTADOS Y PRESENCIA INMEDIATA EN EL LUGAR DONDE SE PRODUCE LA CRISIS.</a:t>
            </a:r>
          </a:p>
          <a:p>
            <a:pPr>
              <a:buFont typeface="Arial"/>
              <a:buChar char="•"/>
            </a:pPr>
            <a:endParaRPr lang="es-ES" sz="6200" dirty="0" smtClean="0"/>
          </a:p>
          <a:p>
            <a:pPr>
              <a:buFont typeface="Arial"/>
              <a:buChar char="•"/>
            </a:pPr>
            <a:r>
              <a:rPr lang="es-ES" sz="6200" dirty="0" smtClean="0"/>
              <a:t>COMUNICACIÓN FLUIDA CON LOS MEDIOS DE COMUNICACIÓN Y CON EL PÚBLICO DE LA ORGANIZACIÓN.</a:t>
            </a:r>
          </a:p>
          <a:p>
            <a:pPr>
              <a:buFont typeface="Arial"/>
              <a:buChar char="•"/>
            </a:pPr>
            <a:endParaRPr lang="es-ES" sz="6200" dirty="0" smtClean="0"/>
          </a:p>
          <a:p>
            <a:pPr>
              <a:buFont typeface="Arial"/>
              <a:buChar char="•"/>
            </a:pPr>
            <a:r>
              <a:rPr lang="es-ES" sz="6200" dirty="0" smtClean="0"/>
              <a:t>CAPACIDAD DE REACCIÓN INMEDIATA SIN SER IMPRUDENTE.</a:t>
            </a:r>
          </a:p>
          <a:p>
            <a:pPr>
              <a:buFont typeface="Arial"/>
              <a:buChar char="•"/>
            </a:pPr>
            <a:endParaRPr lang="es-ES" sz="6200" dirty="0" smtClean="0"/>
          </a:p>
          <a:p>
            <a:pPr>
              <a:buFont typeface="Arial"/>
              <a:buChar char="•"/>
            </a:pPr>
            <a:r>
              <a:rPr lang="es-ES" sz="6200" dirty="0" smtClean="0"/>
              <a:t>ASUMIR EL MANDO CON RAPIDEZ Y TOMAR SIEMPRE LA INICIATIVA.</a:t>
            </a:r>
          </a:p>
          <a:p>
            <a:pPr>
              <a:buFont typeface="Arial"/>
              <a:buChar char="•"/>
            </a:pPr>
            <a:endParaRPr lang="es-ES" sz="7200" dirty="0" smtClean="0"/>
          </a:p>
          <a:p>
            <a:pPr marL="0" indent="0"/>
            <a:endParaRPr lang="es-ES" dirty="0" smtClean="0"/>
          </a:p>
          <a:p>
            <a:pPr marL="0" indent="0"/>
            <a:endParaRPr lang="es-ES" dirty="0" smtClean="0"/>
          </a:p>
          <a:p>
            <a:pPr>
              <a:buFont typeface="Arial"/>
              <a:buChar char="•"/>
            </a:pPr>
            <a:endParaRPr lang="es-ES" dirty="0" smtClean="0"/>
          </a:p>
          <a:p>
            <a:pPr>
              <a:buFont typeface="Arial"/>
              <a:buChar char="•"/>
            </a:pPr>
            <a:endParaRPr lang="es-ES" dirty="0" smtClean="0"/>
          </a:p>
          <a:p>
            <a:pPr marL="0" indent="0"/>
            <a:endParaRPr lang="es-ES" dirty="0"/>
          </a:p>
        </p:txBody>
      </p:sp>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12</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1365718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2960" y="365760"/>
            <a:ext cx="7948192" cy="734868"/>
          </a:xfrm>
        </p:spPr>
        <p:txBody>
          <a:bodyPr>
            <a:normAutofit fontScale="90000"/>
          </a:bodyPr>
          <a:lstStyle/>
          <a:p>
            <a:r>
              <a:rPr lang="es-ES" dirty="0" smtClean="0"/>
              <a:t>¿Qué se espera del </a:t>
            </a:r>
            <a:r>
              <a:rPr lang="es-ES" dirty="0" err="1" smtClean="0"/>
              <a:t>lÍDER</a:t>
            </a:r>
            <a:r>
              <a:rPr lang="es-ES" dirty="0" smtClean="0"/>
              <a:t>? </a:t>
            </a:r>
            <a:br>
              <a:rPr lang="es-ES" dirty="0" smtClean="0"/>
            </a:br>
            <a:endParaRPr lang="es-ES" dirty="0"/>
          </a:p>
        </p:txBody>
      </p:sp>
      <p:sp>
        <p:nvSpPr>
          <p:cNvPr id="3" name="Marcador de contenido 2"/>
          <p:cNvSpPr>
            <a:spLocks noGrp="1"/>
          </p:cNvSpPr>
          <p:nvPr>
            <p:ph idx="1"/>
          </p:nvPr>
        </p:nvSpPr>
        <p:spPr>
          <a:xfrm>
            <a:off x="822960" y="1100628"/>
            <a:ext cx="7520940" cy="3492294"/>
          </a:xfrm>
        </p:spPr>
        <p:txBody>
          <a:bodyPr>
            <a:normAutofit fontScale="47500" lnSpcReduction="20000"/>
          </a:bodyPr>
          <a:lstStyle/>
          <a:p>
            <a:pPr>
              <a:buFont typeface="Arial"/>
              <a:buChar char="•"/>
            </a:pPr>
            <a:endParaRPr lang="es-ES" sz="7200" dirty="0" smtClean="0"/>
          </a:p>
          <a:p>
            <a:pPr>
              <a:buFont typeface="Arial"/>
              <a:buChar char="•"/>
            </a:pPr>
            <a:r>
              <a:rPr lang="es-ES" sz="4200" dirty="0" smtClean="0"/>
              <a:t>NUNCA UNA ACTITUD PASIVA</a:t>
            </a:r>
          </a:p>
          <a:p>
            <a:pPr>
              <a:buFont typeface="Arial"/>
              <a:buChar char="•"/>
            </a:pPr>
            <a:endParaRPr lang="es-ES" sz="4200" dirty="0" smtClean="0"/>
          </a:p>
          <a:p>
            <a:pPr>
              <a:buFont typeface="Arial"/>
              <a:buChar char="•"/>
            </a:pPr>
            <a:r>
              <a:rPr lang="es-ES" sz="4200" dirty="0" smtClean="0"/>
              <a:t>REDUCIR LA INCERTIDUMBRE</a:t>
            </a:r>
          </a:p>
          <a:p>
            <a:pPr>
              <a:buFont typeface="Arial"/>
              <a:buChar char="•"/>
            </a:pPr>
            <a:endParaRPr lang="es-ES" sz="4200" dirty="0" smtClean="0"/>
          </a:p>
          <a:p>
            <a:pPr>
              <a:buFont typeface="Arial"/>
              <a:buChar char="•"/>
            </a:pPr>
            <a:r>
              <a:rPr lang="es-ES" sz="4200" dirty="0" smtClean="0"/>
              <a:t>ATENDER EL PLANO EMOCIONAL: LA PRIORIDAD SON LAS PERSONAS</a:t>
            </a:r>
          </a:p>
          <a:p>
            <a:pPr>
              <a:buFont typeface="Arial"/>
              <a:buChar char="•"/>
            </a:pPr>
            <a:endParaRPr lang="es-ES" sz="4200" dirty="0" smtClean="0"/>
          </a:p>
          <a:p>
            <a:pPr>
              <a:buFont typeface="Arial"/>
              <a:buChar char="•"/>
            </a:pPr>
            <a:r>
              <a:rPr lang="es-ES" sz="4200" dirty="0" smtClean="0"/>
              <a:t>CONVERTIR LA CRISIS EN VIRTUD</a:t>
            </a:r>
          </a:p>
          <a:p>
            <a:pPr>
              <a:buFont typeface="Arial"/>
              <a:buChar char="•"/>
            </a:pPr>
            <a:endParaRPr lang="es-ES" dirty="0" smtClean="0"/>
          </a:p>
          <a:p>
            <a:pPr marL="0" indent="0"/>
            <a:endParaRPr lang="es-ES" dirty="0" smtClean="0"/>
          </a:p>
          <a:p>
            <a:pPr>
              <a:buFont typeface="Arial"/>
              <a:buChar char="•"/>
            </a:pPr>
            <a:endParaRPr lang="es-ES" dirty="0" smtClean="0"/>
          </a:p>
          <a:p>
            <a:pPr>
              <a:buFont typeface="Arial"/>
              <a:buChar char="•"/>
            </a:pPr>
            <a:endParaRPr lang="es-ES" dirty="0" smtClean="0"/>
          </a:p>
          <a:p>
            <a:pPr marL="0" indent="0"/>
            <a:endParaRPr lang="es-ES" dirty="0"/>
          </a:p>
        </p:txBody>
      </p:sp>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13</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2623209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3474" name="Rectangle 2"/>
          <p:cNvSpPr>
            <a:spLocks noChangeArrowheads="1"/>
          </p:cNvSpPr>
          <p:nvPr/>
        </p:nvSpPr>
        <p:spPr bwMode="auto">
          <a:xfrm>
            <a:off x="486842" y="2551938"/>
            <a:ext cx="2408758" cy="90550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D22E2A"/>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Disponibilidad </a:t>
            </a:r>
          </a:p>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absoluta</a:t>
            </a:r>
          </a:p>
        </p:txBody>
      </p:sp>
      <p:sp>
        <p:nvSpPr>
          <p:cNvPr id="233475" name="Rectangle 3"/>
          <p:cNvSpPr>
            <a:spLocks noChangeArrowheads="1"/>
          </p:cNvSpPr>
          <p:nvPr/>
        </p:nvSpPr>
        <p:spPr bwMode="auto">
          <a:xfrm>
            <a:off x="1676400" y="1371600"/>
            <a:ext cx="7391400" cy="464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342900" indent="-342900">
              <a:spcBef>
                <a:spcPct val="20000"/>
              </a:spcBef>
              <a:buFont typeface="Wingdings" pitchFamily="2" charset="2"/>
              <a:buNone/>
            </a:pPr>
            <a:endParaRPr lang="es-ES_tradnl" altLang="es-ES" b="1">
              <a:effectLst>
                <a:outerShdw blurRad="38100" dist="38100" dir="2700000" algn="tl">
                  <a:srgbClr val="C0C0C0"/>
                </a:outerShdw>
              </a:effectLst>
              <a:latin typeface="Garamond" pitchFamily="18" charset="0"/>
            </a:endParaRPr>
          </a:p>
        </p:txBody>
      </p:sp>
      <p:sp>
        <p:nvSpPr>
          <p:cNvPr id="233476" name="Rectangle 4"/>
          <p:cNvSpPr>
            <a:spLocks noGrp="1" noChangeArrowheads="1"/>
          </p:cNvSpPr>
          <p:nvPr>
            <p:ph type="title"/>
          </p:nvPr>
        </p:nvSpPr>
        <p:spPr>
          <a:xfrm>
            <a:off x="822960" y="247614"/>
            <a:ext cx="7520940" cy="548640"/>
          </a:xfrm>
        </p:spPr>
        <p:txBody>
          <a:bodyPr>
            <a:normAutofit fontScale="90000"/>
          </a:bodyPr>
          <a:lstStyle/>
          <a:p>
            <a:pPr algn="l"/>
            <a:r>
              <a:rPr lang="es-ES_tradnl" altLang="es-ES" sz="3100" dirty="0">
                <a:solidFill>
                  <a:srgbClr val="000000"/>
                </a:solidFill>
              </a:rPr>
              <a:t> </a:t>
            </a:r>
            <a:r>
              <a:rPr lang="es-ES_tradnl" altLang="es-ES" sz="3100" dirty="0">
                <a:solidFill>
                  <a:srgbClr val="000000"/>
                </a:solidFill>
                <a:cs typeface="Fira Sans Thin"/>
              </a:rPr>
              <a:t>10 </a:t>
            </a:r>
            <a:r>
              <a:rPr lang="es-ES_tradnl" altLang="es-ES" sz="3100" dirty="0" smtClean="0">
                <a:solidFill>
                  <a:srgbClr val="000000"/>
                </a:solidFill>
                <a:cs typeface="Fira Sans Thin"/>
              </a:rPr>
              <a:t>consejos PARA UNA GESTIÓN EFICAZ </a:t>
            </a:r>
            <a:r>
              <a:rPr lang="es-ES_tradnl" altLang="es-ES" sz="2700" dirty="0">
                <a:solidFill>
                  <a:schemeClr val="tx1">
                    <a:lumMod val="65000"/>
                    <a:lumOff val="35000"/>
                  </a:schemeClr>
                </a:solidFill>
                <a:latin typeface="Fira Sans Thin"/>
                <a:cs typeface="Fira Sans Thin"/>
              </a:rPr>
              <a:t/>
            </a:r>
            <a:br>
              <a:rPr lang="es-ES_tradnl" altLang="es-ES" sz="2700" dirty="0">
                <a:solidFill>
                  <a:schemeClr val="tx1">
                    <a:lumMod val="65000"/>
                    <a:lumOff val="35000"/>
                  </a:schemeClr>
                </a:solidFill>
                <a:latin typeface="Fira Sans Thin"/>
                <a:cs typeface="Fira Sans Thin"/>
              </a:rPr>
            </a:br>
            <a:endParaRPr lang="es-ES" altLang="es-ES" sz="2700" dirty="0">
              <a:solidFill>
                <a:schemeClr val="tx1">
                  <a:lumMod val="65000"/>
                  <a:lumOff val="35000"/>
                </a:schemeClr>
              </a:solidFill>
              <a:latin typeface="Fira Sans Thin"/>
              <a:cs typeface="Fira Sans Thin"/>
            </a:endParaRPr>
          </a:p>
        </p:txBody>
      </p:sp>
      <p:sp>
        <p:nvSpPr>
          <p:cNvPr id="9244" name="Rectangle 6"/>
          <p:cNvSpPr>
            <a:spLocks noChangeArrowheads="1"/>
          </p:cNvSpPr>
          <p:nvPr/>
        </p:nvSpPr>
        <p:spPr bwMode="auto">
          <a:xfrm>
            <a:off x="6174127" y="2985903"/>
            <a:ext cx="1778000" cy="757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D22E2A"/>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Iniciativa</a:t>
            </a:r>
          </a:p>
          <a:p>
            <a:pPr algn="ctr">
              <a:spcBef>
                <a:spcPct val="20000"/>
              </a:spcBef>
            </a:pPr>
            <a:endParaRPr lang="es-ES_tradnl" altLang="es-ES" sz="1600" b="1" dirty="0"/>
          </a:p>
        </p:txBody>
      </p:sp>
      <p:sp>
        <p:nvSpPr>
          <p:cNvPr id="9245" name="Rectangle 7"/>
          <p:cNvSpPr>
            <a:spLocks noChangeArrowheads="1"/>
          </p:cNvSpPr>
          <p:nvPr/>
        </p:nvSpPr>
        <p:spPr bwMode="auto">
          <a:xfrm>
            <a:off x="6275727" y="2324099"/>
            <a:ext cx="1437406" cy="462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D22E2A"/>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Rapidez</a:t>
            </a:r>
          </a:p>
        </p:txBody>
      </p:sp>
      <p:sp>
        <p:nvSpPr>
          <p:cNvPr id="233480" name="Rectangle 8"/>
          <p:cNvSpPr>
            <a:spLocks noChangeArrowheads="1"/>
          </p:cNvSpPr>
          <p:nvPr/>
        </p:nvSpPr>
        <p:spPr bwMode="auto">
          <a:xfrm>
            <a:off x="6279020" y="3743676"/>
            <a:ext cx="1738534" cy="462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D22E2A"/>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Veracidad</a:t>
            </a:r>
          </a:p>
        </p:txBody>
      </p:sp>
      <p:sp>
        <p:nvSpPr>
          <p:cNvPr id="233481" name="Rectangle 9"/>
          <p:cNvSpPr>
            <a:spLocks noChangeArrowheads="1"/>
          </p:cNvSpPr>
          <p:nvPr/>
        </p:nvSpPr>
        <p:spPr bwMode="auto">
          <a:xfrm>
            <a:off x="728142" y="1655438"/>
            <a:ext cx="2167458" cy="462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D22E2A"/>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Seguimiento </a:t>
            </a:r>
          </a:p>
        </p:txBody>
      </p:sp>
      <p:sp>
        <p:nvSpPr>
          <p:cNvPr id="233482" name="Rectangle 10"/>
          <p:cNvSpPr>
            <a:spLocks noChangeArrowheads="1"/>
          </p:cNvSpPr>
          <p:nvPr/>
        </p:nvSpPr>
        <p:spPr bwMode="auto">
          <a:xfrm>
            <a:off x="2982951" y="2703069"/>
            <a:ext cx="3068464" cy="462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D22E2A"/>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Escuchar y comunicar</a:t>
            </a:r>
          </a:p>
        </p:txBody>
      </p:sp>
      <p:sp>
        <p:nvSpPr>
          <p:cNvPr id="233483" name="Rectangle 11"/>
          <p:cNvSpPr>
            <a:spLocks noChangeArrowheads="1"/>
          </p:cNvSpPr>
          <p:nvPr/>
        </p:nvSpPr>
        <p:spPr bwMode="auto">
          <a:xfrm>
            <a:off x="3365500" y="1178763"/>
            <a:ext cx="2381424" cy="8316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D22E2A"/>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Definir responsables</a:t>
            </a:r>
          </a:p>
        </p:txBody>
      </p:sp>
      <p:sp>
        <p:nvSpPr>
          <p:cNvPr id="233484" name="Rectangle 12"/>
          <p:cNvSpPr>
            <a:spLocks noChangeArrowheads="1"/>
          </p:cNvSpPr>
          <p:nvPr/>
        </p:nvSpPr>
        <p:spPr bwMode="auto">
          <a:xfrm>
            <a:off x="728142" y="3916269"/>
            <a:ext cx="2297285" cy="462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D22E2A"/>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Transparencia</a:t>
            </a:r>
          </a:p>
        </p:txBody>
      </p:sp>
      <p:sp>
        <p:nvSpPr>
          <p:cNvPr id="9230" name="Rectangle 28"/>
          <p:cNvSpPr>
            <a:spLocks noChangeArrowheads="1"/>
          </p:cNvSpPr>
          <p:nvPr/>
        </p:nvSpPr>
        <p:spPr bwMode="auto">
          <a:xfrm>
            <a:off x="2899683" y="4486368"/>
            <a:ext cx="3520380" cy="462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D22E2A"/>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Unidad en el  mensaje</a:t>
            </a:r>
          </a:p>
        </p:txBody>
      </p:sp>
      <p:sp>
        <p:nvSpPr>
          <p:cNvPr id="9231" name="Rectangle 29"/>
          <p:cNvSpPr>
            <a:spLocks noChangeArrowheads="1"/>
          </p:cNvSpPr>
          <p:nvPr/>
        </p:nvSpPr>
        <p:spPr bwMode="auto">
          <a:xfrm>
            <a:off x="6051415" y="1548095"/>
            <a:ext cx="2146648" cy="462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2075" tIns="46038" rIns="92075" bIns="46038">
            <a:spAutoFit/>
          </a:bodyPr>
          <a:lstStyle/>
          <a:p>
            <a:pPr algn="ctr">
              <a:spcBef>
                <a:spcPct val="20000"/>
              </a:spcBef>
            </a:pPr>
            <a:r>
              <a:rPr lang="es-ES_tradnl" altLang="es-ES" sz="2400" b="1" dirty="0">
                <a:solidFill>
                  <a:srgbClr val="96A7B4"/>
                </a:solidFill>
                <a:latin typeface="Segoe UI Light" panose="020B0502040204020203" pitchFamily="34" charset="0"/>
                <a:ea typeface="Segoe UI" panose="020B0502040204020203" pitchFamily="34" charset="0"/>
                <a:cs typeface="Segoe UI" panose="020B0502040204020203" pitchFamily="34" charset="0"/>
              </a:rPr>
              <a:t>Adecuación</a:t>
            </a:r>
          </a:p>
        </p:txBody>
      </p:sp>
      <p:sp>
        <p:nvSpPr>
          <p:cNvPr id="2" name="Marcador de pie de página 1"/>
          <p:cNvSpPr>
            <a:spLocks noGrp="1"/>
          </p:cNvSpPr>
          <p:nvPr>
            <p:ph type="ftr" sz="quarter" idx="11"/>
          </p:nvPr>
        </p:nvSpPr>
        <p:spPr/>
        <p:txBody>
          <a:bodyPr/>
          <a:lstStyle/>
          <a:p>
            <a:r>
              <a:rPr lang="es-ES_tradnl" smtClean="0"/>
              <a:t>Comunicación de crisis. Tareas del responsable público</a:t>
            </a:r>
            <a:endParaRPr lang="es-ES"/>
          </a:p>
        </p:txBody>
      </p:sp>
      <p:sp>
        <p:nvSpPr>
          <p:cNvPr id="3" name="Marcador de número de diapositiva 2"/>
          <p:cNvSpPr>
            <a:spLocks noGrp="1"/>
          </p:cNvSpPr>
          <p:nvPr>
            <p:ph type="sldNum" sz="quarter" idx="12"/>
          </p:nvPr>
        </p:nvSpPr>
        <p:spPr/>
        <p:txBody>
          <a:bodyPr/>
          <a:lstStyle/>
          <a:p>
            <a:fld id="{35DD9355-F5BB-2B42-9474-23B16BD8E355}" type="slidenum">
              <a:rPr lang="es-ES" smtClean="0"/>
              <a:t>14</a:t>
            </a:fld>
            <a:endParaRPr lang="es-ES"/>
          </a:p>
        </p:txBody>
      </p:sp>
      <p:pic>
        <p:nvPicPr>
          <p:cNvPr id="17" name="Imagen 16"/>
          <p:cNvPicPr>
            <a:picLocks noChangeAspect="1"/>
          </p:cNvPicPr>
          <p:nvPr/>
        </p:nvPicPr>
        <p:blipFill rotWithShape="1">
          <a:blip r:embed="rId3"/>
          <a:srcRect t="3977"/>
          <a:stretch/>
        </p:blipFill>
        <p:spPr>
          <a:xfrm>
            <a:off x="0" y="6282000"/>
            <a:ext cx="3461449" cy="576000"/>
          </a:xfrm>
          <a:prstGeom prst="rect">
            <a:avLst/>
          </a:prstGeom>
        </p:spPr>
      </p:pic>
    </p:spTree>
    <p:extLst>
      <p:ext uri="{BB962C8B-B14F-4D97-AF65-F5344CB8AC3E}">
        <p14:creationId xmlns:p14="http://schemas.microsoft.com/office/powerpoint/2010/main" val="4064083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afterEffect" nodePh="1">
                                  <p:stCondLst>
                                    <p:cond delay="0"/>
                                  </p:stCondLst>
                                  <p:endCondLst>
                                    <p:cond evt="begin" delay="0">
                                      <p:tn val="5"/>
                                    </p:cond>
                                  </p:endCondLst>
                                  <p:childTnLst>
                                    <p:set>
                                      <p:cBhvr>
                                        <p:cTn id="6" dur="1" fill="hold">
                                          <p:stCondLst>
                                            <p:cond delay="0"/>
                                          </p:stCondLst>
                                        </p:cTn>
                                        <p:tgtEl>
                                          <p:spTgt spid="233475"/>
                                        </p:tgtEl>
                                        <p:attrNameLst>
                                          <p:attrName>style.visibility</p:attrName>
                                        </p:attrNameLst>
                                      </p:cBhvr>
                                      <p:to>
                                        <p:strVal val="visible"/>
                                      </p:to>
                                    </p:set>
                                    <p:animEffect transition="in" filter="wipe(right)">
                                      <p:cBhvr>
                                        <p:cTn id="7" dur="500"/>
                                        <p:tgtEl>
                                          <p:spTgt spid="2334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233483"/>
                                        </p:tgtEl>
                                        <p:attrNameLst>
                                          <p:attrName>style.visibility</p:attrName>
                                        </p:attrNameLst>
                                      </p:cBhvr>
                                      <p:to>
                                        <p:strVal val="visible"/>
                                      </p:to>
                                    </p:set>
                                    <p:anim calcmode="lin" valueType="num">
                                      <p:cBhvr>
                                        <p:cTn id="12" dur="500" fill="hold"/>
                                        <p:tgtEl>
                                          <p:spTgt spid="233483"/>
                                        </p:tgtEl>
                                        <p:attrNameLst>
                                          <p:attrName>ppt_w</p:attrName>
                                        </p:attrNameLst>
                                      </p:cBhvr>
                                      <p:tavLst>
                                        <p:tav tm="0">
                                          <p:val>
                                            <p:fltVal val="0"/>
                                          </p:val>
                                        </p:tav>
                                        <p:tav tm="100000">
                                          <p:val>
                                            <p:strVal val="#ppt_w"/>
                                          </p:val>
                                        </p:tav>
                                      </p:tavLst>
                                    </p:anim>
                                    <p:anim calcmode="lin" valueType="num">
                                      <p:cBhvr>
                                        <p:cTn id="13" dur="500" fill="hold"/>
                                        <p:tgtEl>
                                          <p:spTgt spid="233483"/>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233480"/>
                                        </p:tgtEl>
                                        <p:attrNameLst>
                                          <p:attrName>style.visibility</p:attrName>
                                        </p:attrNameLst>
                                      </p:cBhvr>
                                      <p:to>
                                        <p:strVal val="visible"/>
                                      </p:to>
                                    </p:set>
                                    <p:anim calcmode="lin" valueType="num">
                                      <p:cBhvr>
                                        <p:cTn id="18" dur="500" fill="hold"/>
                                        <p:tgtEl>
                                          <p:spTgt spid="233480"/>
                                        </p:tgtEl>
                                        <p:attrNameLst>
                                          <p:attrName>ppt_w</p:attrName>
                                        </p:attrNameLst>
                                      </p:cBhvr>
                                      <p:tavLst>
                                        <p:tav tm="0">
                                          <p:val>
                                            <p:fltVal val="0"/>
                                          </p:val>
                                        </p:tav>
                                        <p:tav tm="100000">
                                          <p:val>
                                            <p:strVal val="#ppt_w"/>
                                          </p:val>
                                        </p:tav>
                                      </p:tavLst>
                                    </p:anim>
                                    <p:anim calcmode="lin" valueType="num">
                                      <p:cBhvr>
                                        <p:cTn id="19" dur="500" fill="hold"/>
                                        <p:tgtEl>
                                          <p:spTgt spid="233480"/>
                                        </p:tgtEl>
                                        <p:attrNameLst>
                                          <p:attrName>ppt_h</p:attrName>
                                        </p:attrNameLst>
                                      </p:cBhvr>
                                      <p:tavLst>
                                        <p:tav tm="0">
                                          <p:val>
                                            <p:fltVal val="0"/>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3" presetClass="entr" presetSubtype="16" fill="hold" grpId="0" nodeType="clickEffect">
                                  <p:stCondLst>
                                    <p:cond delay="0"/>
                                  </p:stCondLst>
                                  <p:childTnLst>
                                    <p:set>
                                      <p:cBhvr>
                                        <p:cTn id="23" dur="1" fill="hold">
                                          <p:stCondLst>
                                            <p:cond delay="0"/>
                                          </p:stCondLst>
                                        </p:cTn>
                                        <p:tgtEl>
                                          <p:spTgt spid="233484"/>
                                        </p:tgtEl>
                                        <p:attrNameLst>
                                          <p:attrName>style.visibility</p:attrName>
                                        </p:attrNameLst>
                                      </p:cBhvr>
                                      <p:to>
                                        <p:strVal val="visible"/>
                                      </p:to>
                                    </p:set>
                                    <p:anim calcmode="lin" valueType="num">
                                      <p:cBhvr>
                                        <p:cTn id="24" dur="500" fill="hold"/>
                                        <p:tgtEl>
                                          <p:spTgt spid="233484"/>
                                        </p:tgtEl>
                                        <p:attrNameLst>
                                          <p:attrName>ppt_w</p:attrName>
                                        </p:attrNameLst>
                                      </p:cBhvr>
                                      <p:tavLst>
                                        <p:tav tm="0">
                                          <p:val>
                                            <p:fltVal val="0"/>
                                          </p:val>
                                        </p:tav>
                                        <p:tav tm="100000">
                                          <p:val>
                                            <p:strVal val="#ppt_w"/>
                                          </p:val>
                                        </p:tav>
                                      </p:tavLst>
                                    </p:anim>
                                    <p:anim calcmode="lin" valueType="num">
                                      <p:cBhvr>
                                        <p:cTn id="25" dur="500" fill="hold"/>
                                        <p:tgtEl>
                                          <p:spTgt spid="233484"/>
                                        </p:tgtEl>
                                        <p:attrNameLst>
                                          <p:attrName>ppt_h</p:attrName>
                                        </p:attrNameLst>
                                      </p:cBhvr>
                                      <p:tavLst>
                                        <p:tav tm="0">
                                          <p:val>
                                            <p:fltVal val="0"/>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233474"/>
                                        </p:tgtEl>
                                        <p:attrNameLst>
                                          <p:attrName>style.visibility</p:attrName>
                                        </p:attrNameLst>
                                      </p:cBhvr>
                                      <p:to>
                                        <p:strVal val="visible"/>
                                      </p:to>
                                    </p:set>
                                    <p:anim calcmode="lin" valueType="num">
                                      <p:cBhvr>
                                        <p:cTn id="30" dur="500" fill="hold"/>
                                        <p:tgtEl>
                                          <p:spTgt spid="233474"/>
                                        </p:tgtEl>
                                        <p:attrNameLst>
                                          <p:attrName>ppt_w</p:attrName>
                                        </p:attrNameLst>
                                      </p:cBhvr>
                                      <p:tavLst>
                                        <p:tav tm="0">
                                          <p:val>
                                            <p:fltVal val="0"/>
                                          </p:val>
                                        </p:tav>
                                        <p:tav tm="100000">
                                          <p:val>
                                            <p:strVal val="#ppt_w"/>
                                          </p:val>
                                        </p:tav>
                                      </p:tavLst>
                                    </p:anim>
                                    <p:anim calcmode="lin" valueType="num">
                                      <p:cBhvr>
                                        <p:cTn id="31" dur="500" fill="hold"/>
                                        <p:tgtEl>
                                          <p:spTgt spid="233474"/>
                                        </p:tgtEl>
                                        <p:attrNameLst>
                                          <p:attrName>ppt_h</p:attrName>
                                        </p:attrNameLst>
                                      </p:cBhvr>
                                      <p:tavLst>
                                        <p:tav tm="0">
                                          <p:val>
                                            <p:fltVal val="0"/>
                                          </p:val>
                                        </p:tav>
                                        <p:tav tm="100000">
                                          <p:val>
                                            <p:strVal val="#ppt_h"/>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3" presetClass="entr" presetSubtype="16" fill="hold" grpId="0" nodeType="clickEffect">
                                  <p:stCondLst>
                                    <p:cond delay="0"/>
                                  </p:stCondLst>
                                  <p:childTnLst>
                                    <p:set>
                                      <p:cBhvr>
                                        <p:cTn id="35" dur="1" fill="hold">
                                          <p:stCondLst>
                                            <p:cond delay="0"/>
                                          </p:stCondLst>
                                        </p:cTn>
                                        <p:tgtEl>
                                          <p:spTgt spid="233482"/>
                                        </p:tgtEl>
                                        <p:attrNameLst>
                                          <p:attrName>style.visibility</p:attrName>
                                        </p:attrNameLst>
                                      </p:cBhvr>
                                      <p:to>
                                        <p:strVal val="visible"/>
                                      </p:to>
                                    </p:set>
                                    <p:anim calcmode="lin" valueType="num">
                                      <p:cBhvr>
                                        <p:cTn id="36" dur="500" fill="hold"/>
                                        <p:tgtEl>
                                          <p:spTgt spid="233482"/>
                                        </p:tgtEl>
                                        <p:attrNameLst>
                                          <p:attrName>ppt_w</p:attrName>
                                        </p:attrNameLst>
                                      </p:cBhvr>
                                      <p:tavLst>
                                        <p:tav tm="0">
                                          <p:val>
                                            <p:fltVal val="0"/>
                                          </p:val>
                                        </p:tav>
                                        <p:tav tm="100000">
                                          <p:val>
                                            <p:strVal val="#ppt_w"/>
                                          </p:val>
                                        </p:tav>
                                      </p:tavLst>
                                    </p:anim>
                                    <p:anim calcmode="lin" valueType="num">
                                      <p:cBhvr>
                                        <p:cTn id="37" dur="500" fill="hold"/>
                                        <p:tgtEl>
                                          <p:spTgt spid="233482"/>
                                        </p:tgtEl>
                                        <p:attrNameLst>
                                          <p:attrName>ppt_h</p:attrName>
                                        </p:attrNameLst>
                                      </p:cBhvr>
                                      <p:tavLst>
                                        <p:tav tm="0">
                                          <p:val>
                                            <p:fltVal val="0"/>
                                          </p:val>
                                        </p:tav>
                                        <p:tav tm="100000">
                                          <p:val>
                                            <p:strVal val="#ppt_h"/>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3" presetClass="entr" presetSubtype="16" fill="hold" grpId="0" nodeType="clickEffect">
                                  <p:stCondLst>
                                    <p:cond delay="0"/>
                                  </p:stCondLst>
                                  <p:childTnLst>
                                    <p:set>
                                      <p:cBhvr>
                                        <p:cTn id="41" dur="1" fill="hold">
                                          <p:stCondLst>
                                            <p:cond delay="0"/>
                                          </p:stCondLst>
                                        </p:cTn>
                                        <p:tgtEl>
                                          <p:spTgt spid="233481"/>
                                        </p:tgtEl>
                                        <p:attrNameLst>
                                          <p:attrName>style.visibility</p:attrName>
                                        </p:attrNameLst>
                                      </p:cBhvr>
                                      <p:to>
                                        <p:strVal val="visible"/>
                                      </p:to>
                                    </p:set>
                                    <p:anim calcmode="lin" valueType="num">
                                      <p:cBhvr>
                                        <p:cTn id="42" dur="500" fill="hold"/>
                                        <p:tgtEl>
                                          <p:spTgt spid="233481"/>
                                        </p:tgtEl>
                                        <p:attrNameLst>
                                          <p:attrName>ppt_w</p:attrName>
                                        </p:attrNameLst>
                                      </p:cBhvr>
                                      <p:tavLst>
                                        <p:tav tm="0">
                                          <p:val>
                                            <p:fltVal val="0"/>
                                          </p:val>
                                        </p:tav>
                                        <p:tav tm="100000">
                                          <p:val>
                                            <p:strVal val="#ppt_w"/>
                                          </p:val>
                                        </p:tav>
                                      </p:tavLst>
                                    </p:anim>
                                    <p:anim calcmode="lin" valueType="num">
                                      <p:cBhvr>
                                        <p:cTn id="43" dur="500" fill="hold"/>
                                        <p:tgtEl>
                                          <p:spTgt spid="23348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74" grpId="0" autoUpdateAnimBg="0"/>
      <p:bldP spid="233475" grpId="0" autoUpdateAnimBg="0"/>
      <p:bldP spid="233480" grpId="0" autoUpdateAnimBg="0"/>
      <p:bldP spid="233481" grpId="0" autoUpdateAnimBg="0"/>
      <p:bldP spid="233482" grpId="0" autoUpdateAnimBg="0"/>
      <p:bldP spid="233483" grpId="0" autoUpdateAnimBg="0"/>
      <p:bldP spid="233484"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15</a:t>
            </a:fld>
            <a:endParaRPr lang="es-ES"/>
          </a:p>
        </p:txBody>
      </p:sp>
      <p:sp>
        <p:nvSpPr>
          <p:cNvPr id="6" name="Título 1"/>
          <p:cNvSpPr>
            <a:spLocks noGrp="1"/>
          </p:cNvSpPr>
          <p:nvPr>
            <p:ph type="title"/>
          </p:nvPr>
        </p:nvSpPr>
        <p:spPr/>
        <p:txBody>
          <a:bodyPr/>
          <a:lstStyle/>
          <a:p>
            <a:r>
              <a:rPr lang="es-ES" dirty="0" smtClean="0"/>
              <a:t>CASO </a:t>
            </a:r>
            <a:r>
              <a:rPr lang="es-ES" dirty="0" err="1" smtClean="0"/>
              <a:t>PrÁCTICO</a:t>
            </a:r>
            <a:r>
              <a:rPr lang="es-ES" dirty="0" smtClean="0"/>
              <a:t>: ¡PARA DEBATIR EN EL FORO!</a:t>
            </a:r>
            <a:endParaRPr lang="es-ES" dirty="0"/>
          </a:p>
        </p:txBody>
      </p:sp>
      <p:pic>
        <p:nvPicPr>
          <p:cNvPr id="8" name="Marcador de contenido 7" descr="15154338911732.jpg"/>
          <p:cNvPicPr>
            <a:picLocks noGrp="1" noChangeAspect="1"/>
          </p:cNvPicPr>
          <p:nvPr>
            <p:ph idx="1"/>
          </p:nvPr>
        </p:nvPicPr>
        <p:blipFill>
          <a:blip r:embed="rId2">
            <a:extLst>
              <a:ext uri="{28A0092B-C50C-407E-A947-70E740481C1C}">
                <a14:useLocalDpi xmlns:a14="http://schemas.microsoft.com/office/drawing/2010/main" val="0"/>
              </a:ext>
            </a:extLst>
          </a:blip>
          <a:srcRect t="11812" b="11812"/>
          <a:stretch>
            <a:fillRect/>
          </a:stretch>
        </p:blipFill>
        <p:spPr>
          <a:prstGeom prst="rect">
            <a:avLst/>
          </a:prstGeom>
        </p:spPr>
      </p:pic>
      <p:pic>
        <p:nvPicPr>
          <p:cNvPr id="7" name="Imagen 6"/>
          <p:cNvPicPr>
            <a:picLocks noChangeAspect="1"/>
          </p:cNvPicPr>
          <p:nvPr/>
        </p:nvPicPr>
        <p:blipFill rotWithShape="1">
          <a:blip r:embed="rId3"/>
          <a:srcRect t="3977"/>
          <a:stretch/>
        </p:blipFill>
        <p:spPr>
          <a:xfrm>
            <a:off x="0" y="6282000"/>
            <a:ext cx="3461449" cy="576000"/>
          </a:xfrm>
          <a:prstGeom prst="rect">
            <a:avLst/>
          </a:prstGeom>
        </p:spPr>
      </p:pic>
    </p:spTree>
    <p:extLst>
      <p:ext uri="{BB962C8B-B14F-4D97-AF65-F5344CB8AC3E}">
        <p14:creationId xmlns:p14="http://schemas.microsoft.com/office/powerpoint/2010/main" val="2578482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2960" y="262787"/>
            <a:ext cx="7520940" cy="1071429"/>
          </a:xfrm>
        </p:spPr>
        <p:txBody>
          <a:bodyPr/>
          <a:lstStyle/>
          <a:p>
            <a:r>
              <a:rPr lang="es-ES_tradnl" dirty="0" smtClean="0"/>
              <a:t>Caos </a:t>
            </a:r>
            <a:r>
              <a:rPr lang="es-ES_tradnl" dirty="0"/>
              <a:t>en la AP-6: todo lo que no se debe hacer en una gestión de </a:t>
            </a:r>
            <a:r>
              <a:rPr lang="es-ES_tradnl" dirty="0" smtClean="0"/>
              <a:t>crisis</a:t>
            </a:r>
            <a:r>
              <a:rPr lang="es-ES" dirty="0"/>
              <a:t/>
            </a:r>
            <a:br>
              <a:rPr lang="es-ES" dirty="0"/>
            </a:br>
            <a:endParaRPr lang="es-ES" dirty="0"/>
          </a:p>
        </p:txBody>
      </p:sp>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16</a:t>
            </a:fld>
            <a:endParaRPr lang="es-ES"/>
          </a:p>
        </p:txBody>
      </p:sp>
      <p:sp>
        <p:nvSpPr>
          <p:cNvPr id="7" name="Marcador de contenido 6"/>
          <p:cNvSpPr>
            <a:spLocks noGrp="1"/>
          </p:cNvSpPr>
          <p:nvPr>
            <p:ph idx="1"/>
          </p:nvPr>
        </p:nvSpPr>
        <p:spPr>
          <a:xfrm>
            <a:off x="822960" y="1334216"/>
            <a:ext cx="7520940" cy="3579849"/>
          </a:xfrm>
        </p:spPr>
        <p:txBody>
          <a:bodyPr/>
          <a:lstStyle/>
          <a:p>
            <a:r>
              <a:rPr lang="es-ES_tradnl" dirty="0"/>
              <a:t>Analizaremos la fallida gestión de crisis del gobierno español ante el colapso de una de las principales autopistas del país por un temporal de nieve en el regreso del fin de semana largo de Reyes, la noche del 7 de enero de 2018</a:t>
            </a:r>
            <a:r>
              <a:rPr lang="es-ES_tradnl" dirty="0" smtClean="0"/>
              <a:t>.</a:t>
            </a:r>
          </a:p>
          <a:p>
            <a:r>
              <a:rPr lang="es-ES_tradnl" dirty="0" smtClean="0"/>
              <a:t>¿Qué pasó?</a:t>
            </a:r>
          </a:p>
          <a:p>
            <a:pPr>
              <a:buFont typeface="Wingdings" charset="2"/>
              <a:buChar char="ü"/>
            </a:pPr>
            <a:r>
              <a:rPr lang="es-ES_tradnl" dirty="0" smtClean="0"/>
              <a:t> </a:t>
            </a:r>
            <a:r>
              <a:rPr lang="es-ES_tradnl" dirty="0"/>
              <a:t>D</a:t>
            </a:r>
            <a:r>
              <a:rPr lang="es-ES_tradnl" dirty="0" smtClean="0"/>
              <a:t>urante </a:t>
            </a:r>
            <a:r>
              <a:rPr lang="es-ES_tradnl" dirty="0"/>
              <a:t>18 </a:t>
            </a:r>
            <a:r>
              <a:rPr lang="es-ES_tradnl" dirty="0" smtClean="0"/>
              <a:t>horas </a:t>
            </a:r>
            <a:r>
              <a:rPr lang="es-ES_tradnl" dirty="0"/>
              <a:t>más de 3 mil vehículos quedaron aislados sin ayudas ni información. </a:t>
            </a:r>
            <a:endParaRPr lang="es-ES_tradnl" dirty="0" smtClean="0"/>
          </a:p>
          <a:p>
            <a:pPr>
              <a:buFont typeface="Wingdings" charset="2"/>
              <a:buChar char="ü"/>
            </a:pPr>
            <a:r>
              <a:rPr lang="es-ES_tradnl" dirty="0" smtClean="0"/>
              <a:t>La </a:t>
            </a:r>
            <a:r>
              <a:rPr lang="es-ES_tradnl" dirty="0"/>
              <a:t>gravedad de lo sucedido fue creciendo hasta transformarse en cuestión de Estado por los sucesivos tropiezos de los actores gubernamentales implicados.</a:t>
            </a:r>
          </a:p>
          <a:p>
            <a:r>
              <a:rPr lang="es-ES_tradnl" dirty="0" smtClean="0"/>
              <a:t>Conclusión:</a:t>
            </a:r>
          </a:p>
          <a:p>
            <a:r>
              <a:rPr lang="es-ES_tradnl" dirty="0" smtClean="0"/>
              <a:t> Ausencia </a:t>
            </a:r>
            <a:r>
              <a:rPr lang="es-ES_tradnl" dirty="0"/>
              <a:t>de protocolo de crisis, falta de planificación estratégica y burdos errores de coordinación terminaron configurando un </a:t>
            </a:r>
            <a:r>
              <a:rPr lang="es-ES_tradnl" dirty="0" smtClean="0"/>
              <a:t>fracaso </a:t>
            </a:r>
            <a:r>
              <a:rPr lang="es-ES_tradnl" dirty="0"/>
              <a:t>comunicacional que derivó en una crisis política. </a:t>
            </a:r>
            <a:endParaRPr lang="es-ES" dirty="0"/>
          </a:p>
        </p:txBody>
      </p:sp>
      <p:pic>
        <p:nvPicPr>
          <p:cNvPr id="9" name="Imagen 8"/>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28798392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CASO </a:t>
            </a:r>
            <a:r>
              <a:rPr lang="es-ES" dirty="0" err="1" smtClean="0"/>
              <a:t>PrÁCTICO</a:t>
            </a:r>
            <a:r>
              <a:rPr lang="es-ES" dirty="0" smtClean="0"/>
              <a:t>: ¡PARA DEBATIR EN EL FORO!</a:t>
            </a:r>
            <a:endParaRPr lang="es-ES" dirty="0"/>
          </a:p>
        </p:txBody>
      </p:sp>
      <p:pic>
        <p:nvPicPr>
          <p:cNvPr id="6" name="Marcador de contenido 5" descr="Captura de pantalla 2018-09-09 a la(s) 17.42.45.png">
            <a:hlinkClick r:id="rId2"/>
          </p:cNvPr>
          <p:cNvPicPr>
            <a:picLocks noGrp="1" noChangeAspect="1"/>
          </p:cNvPicPr>
          <p:nvPr>
            <p:ph idx="1"/>
          </p:nvPr>
        </p:nvPicPr>
        <p:blipFill>
          <a:blip r:embed="rId3">
            <a:extLst>
              <a:ext uri="{28A0092B-C50C-407E-A947-70E740481C1C}">
                <a14:useLocalDpi xmlns:a14="http://schemas.microsoft.com/office/drawing/2010/main" val="0"/>
              </a:ext>
            </a:extLst>
          </a:blip>
          <a:srcRect t="2603" b="2603"/>
          <a:stretch>
            <a:fillRect/>
          </a:stretch>
        </p:blipFill>
        <p:spPr>
          <a:xfrm>
            <a:off x="822960" y="1157052"/>
            <a:ext cx="7520940" cy="3579849"/>
          </a:xfrm>
        </p:spPr>
      </p:pic>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17</a:t>
            </a:fld>
            <a:endParaRPr lang="es-ES"/>
          </a:p>
        </p:txBody>
      </p:sp>
      <p:sp>
        <p:nvSpPr>
          <p:cNvPr id="12" name="Rectángulo 11"/>
          <p:cNvSpPr/>
          <p:nvPr/>
        </p:nvSpPr>
        <p:spPr>
          <a:xfrm>
            <a:off x="2374900" y="5123581"/>
            <a:ext cx="6769100" cy="369332"/>
          </a:xfrm>
          <a:prstGeom prst="rect">
            <a:avLst/>
          </a:prstGeom>
        </p:spPr>
        <p:txBody>
          <a:bodyPr wrap="square">
            <a:spAutoFit/>
          </a:bodyPr>
          <a:lstStyle/>
          <a:p>
            <a:r>
              <a:rPr lang="en-US" dirty="0" smtClean="0"/>
              <a:t>Link al </a:t>
            </a:r>
            <a:r>
              <a:rPr lang="en-US" dirty="0" err="1" smtClean="0"/>
              <a:t>vídeo</a:t>
            </a:r>
            <a:r>
              <a:rPr lang="en-US" dirty="0" smtClean="0"/>
              <a:t>: https</a:t>
            </a:r>
            <a:r>
              <a:rPr lang="en-US" dirty="0"/>
              <a:t>://</a:t>
            </a:r>
            <a:r>
              <a:rPr lang="en-US" dirty="0" err="1"/>
              <a:t>www.youtube.com</a:t>
            </a:r>
            <a:r>
              <a:rPr lang="en-US" dirty="0"/>
              <a:t>/</a:t>
            </a:r>
            <a:r>
              <a:rPr lang="en-US" dirty="0" err="1"/>
              <a:t>watch?v</a:t>
            </a:r>
            <a:r>
              <a:rPr lang="en-US" dirty="0"/>
              <a:t>=xQ3CdOlVJhc</a:t>
            </a:r>
            <a:endParaRPr lang="es-ES" dirty="0"/>
          </a:p>
        </p:txBody>
      </p:sp>
      <p:pic>
        <p:nvPicPr>
          <p:cNvPr id="8" name="Imagen 7"/>
          <p:cNvPicPr>
            <a:picLocks noChangeAspect="1"/>
          </p:cNvPicPr>
          <p:nvPr/>
        </p:nvPicPr>
        <p:blipFill rotWithShape="1">
          <a:blip r:embed="rId4"/>
          <a:srcRect t="3977"/>
          <a:stretch/>
        </p:blipFill>
        <p:spPr>
          <a:xfrm>
            <a:off x="0" y="6282000"/>
            <a:ext cx="3461449" cy="576000"/>
          </a:xfrm>
          <a:prstGeom prst="rect">
            <a:avLst/>
          </a:prstGeom>
        </p:spPr>
      </p:pic>
    </p:spTree>
    <p:extLst>
      <p:ext uri="{BB962C8B-B14F-4D97-AF65-F5344CB8AC3E}">
        <p14:creationId xmlns:p14="http://schemas.microsoft.com/office/powerpoint/2010/main" val="2008294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323528" y="228600"/>
            <a:ext cx="8591872" cy="1066800"/>
          </a:xfrm>
        </p:spPr>
        <p:txBody>
          <a:bodyPr>
            <a:normAutofit/>
          </a:bodyPr>
          <a:lstStyle/>
          <a:p>
            <a:pPr algn="l"/>
            <a:r>
              <a:rPr lang="es-ES_tradnl" altLang="es-ES" sz="2400" dirty="0" smtClean="0">
                <a:cs typeface="Fira Sans Thin"/>
              </a:rPr>
              <a:t>UNA FRASE PARA RECORDAR</a:t>
            </a:r>
            <a:endParaRPr lang="es-ES" altLang="es-ES" sz="2400" dirty="0">
              <a:cs typeface="Fira Sans Thin"/>
            </a:endParaRPr>
          </a:p>
        </p:txBody>
      </p:sp>
      <p:cxnSp>
        <p:nvCxnSpPr>
          <p:cNvPr id="6" name="Conector recto 7"/>
          <p:cNvCxnSpPr/>
          <p:nvPr/>
        </p:nvCxnSpPr>
        <p:spPr>
          <a:xfrm>
            <a:off x="251520" y="1124744"/>
            <a:ext cx="1073696" cy="0"/>
          </a:xfrm>
          <a:prstGeom prst="line">
            <a:avLst/>
          </a:prstGeom>
          <a:ln w="28575">
            <a:solidFill>
              <a:srgbClr val="8599A8"/>
            </a:solidFill>
          </a:ln>
          <a:effectLst/>
        </p:spPr>
        <p:style>
          <a:lnRef idx="2">
            <a:schemeClr val="accent1"/>
          </a:lnRef>
          <a:fillRef idx="0">
            <a:schemeClr val="accent1"/>
          </a:fillRef>
          <a:effectRef idx="1">
            <a:schemeClr val="accent1"/>
          </a:effectRef>
          <a:fontRef idx="minor">
            <a:schemeClr val="tx1"/>
          </a:fontRef>
        </p:style>
      </p:cxnSp>
      <p:sp>
        <p:nvSpPr>
          <p:cNvPr id="7" name="6 CuadroTexto"/>
          <p:cNvSpPr txBox="1"/>
          <p:nvPr/>
        </p:nvSpPr>
        <p:spPr>
          <a:xfrm>
            <a:off x="2321568" y="1726394"/>
            <a:ext cx="5687055" cy="2246769"/>
          </a:xfrm>
          <a:prstGeom prst="rect">
            <a:avLst/>
          </a:prstGeom>
          <a:noFill/>
        </p:spPr>
        <p:txBody>
          <a:bodyPr wrap="square">
            <a:spAutoFit/>
          </a:bodyPr>
          <a:lstStyle>
            <a:lvl1pPr marL="447675" indent="-447675"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buClr>
                <a:srgbClr val="FD8710"/>
              </a:buClr>
            </a:pPr>
            <a:r>
              <a:rPr lang="es-ES" sz="2800" b="1" dirty="0">
                <a:solidFill>
                  <a:srgbClr val="000000"/>
                </a:solidFill>
                <a:latin typeface="+mn-lt"/>
                <a:cs typeface="Segoe UI Light" pitchFamily="34" charset="0"/>
              </a:rPr>
              <a:t>«Mantener en tu puesto la cabeza tranquila, cuando a tu lado todo es cabeza perdida</a:t>
            </a:r>
            <a:r>
              <a:rPr lang="es-ES" sz="2800" b="1" dirty="0" smtClean="0">
                <a:solidFill>
                  <a:srgbClr val="000000"/>
                </a:solidFill>
                <a:latin typeface="+mn-lt"/>
                <a:cs typeface="Segoe UI Light" pitchFamily="34" charset="0"/>
              </a:rPr>
              <a:t>”.</a:t>
            </a:r>
          </a:p>
          <a:p>
            <a:pPr algn="ctr" eaLnBrk="1" hangingPunct="1">
              <a:buClr>
                <a:srgbClr val="FD8710"/>
              </a:buClr>
            </a:pPr>
            <a:endParaRPr lang="es-ES" sz="2800" b="1" dirty="0" smtClean="0">
              <a:solidFill>
                <a:srgbClr val="000000"/>
              </a:solidFill>
              <a:latin typeface="+mn-lt"/>
              <a:cs typeface="Segoe UI Light" pitchFamily="34" charset="0"/>
            </a:endParaRPr>
          </a:p>
          <a:p>
            <a:pPr algn="ctr" eaLnBrk="1" hangingPunct="1">
              <a:buClr>
                <a:srgbClr val="FD8710"/>
              </a:buClr>
            </a:pPr>
            <a:r>
              <a:rPr lang="es-ES" sz="2800" b="1" dirty="0" smtClean="0">
                <a:solidFill>
                  <a:srgbClr val="000000"/>
                </a:solidFill>
                <a:latin typeface="+mn-lt"/>
                <a:cs typeface="Segoe UI Light" pitchFamily="34" charset="0"/>
              </a:rPr>
              <a:t>Joseph </a:t>
            </a:r>
            <a:r>
              <a:rPr lang="es-ES" sz="2800" b="1" dirty="0" err="1" smtClean="0">
                <a:solidFill>
                  <a:srgbClr val="000000"/>
                </a:solidFill>
                <a:latin typeface="+mn-lt"/>
                <a:cs typeface="Segoe UI Light" pitchFamily="34" charset="0"/>
              </a:rPr>
              <a:t>Kipling</a:t>
            </a:r>
            <a:r>
              <a:rPr lang="es-ES" sz="2800" b="1" dirty="0" smtClean="0">
                <a:solidFill>
                  <a:srgbClr val="000000"/>
                </a:solidFill>
                <a:latin typeface="+mn-lt"/>
                <a:cs typeface="Segoe UI Light" pitchFamily="34" charset="0"/>
              </a:rPr>
              <a:t> </a:t>
            </a:r>
            <a:endParaRPr lang="es-ES" sz="2800" b="1" dirty="0">
              <a:solidFill>
                <a:srgbClr val="000000"/>
              </a:solidFill>
              <a:latin typeface="+mn-lt"/>
              <a:cs typeface="Segoe UI Light" pitchFamily="34" charset="0"/>
            </a:endParaRPr>
          </a:p>
        </p:txBody>
      </p:sp>
      <p:pic>
        <p:nvPicPr>
          <p:cNvPr id="37890" name="Picture 2" descr="Resultado de imagen de kipling si puedes mantener la cabeza"/>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51520" y="1464260"/>
            <a:ext cx="1691680" cy="2616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Marcador de pie de página 1"/>
          <p:cNvSpPr>
            <a:spLocks noGrp="1"/>
          </p:cNvSpPr>
          <p:nvPr>
            <p:ph type="ftr" sz="quarter" idx="11"/>
          </p:nvPr>
        </p:nvSpPr>
        <p:spPr/>
        <p:txBody>
          <a:bodyPr/>
          <a:lstStyle/>
          <a:p>
            <a:r>
              <a:rPr lang="es-ES_tradnl" smtClean="0"/>
              <a:t>Comunicación de crisis. Tareas del responsable público</a:t>
            </a:r>
            <a:endParaRPr lang="es-ES"/>
          </a:p>
        </p:txBody>
      </p:sp>
      <p:sp>
        <p:nvSpPr>
          <p:cNvPr id="3" name="Marcador de número de diapositiva 2"/>
          <p:cNvSpPr>
            <a:spLocks noGrp="1"/>
          </p:cNvSpPr>
          <p:nvPr>
            <p:ph type="sldNum" sz="quarter" idx="12"/>
          </p:nvPr>
        </p:nvSpPr>
        <p:spPr/>
        <p:txBody>
          <a:bodyPr/>
          <a:lstStyle/>
          <a:p>
            <a:fld id="{35DD9355-F5BB-2B42-9474-23B16BD8E355}" type="slidenum">
              <a:rPr lang="es-ES" smtClean="0"/>
              <a:t>18</a:t>
            </a:fld>
            <a:endParaRPr lang="es-ES"/>
          </a:p>
        </p:txBody>
      </p:sp>
      <p:pic>
        <p:nvPicPr>
          <p:cNvPr id="9" name="Imagen 8"/>
          <p:cNvPicPr>
            <a:picLocks noChangeAspect="1"/>
          </p:cNvPicPr>
          <p:nvPr/>
        </p:nvPicPr>
        <p:blipFill rotWithShape="1">
          <a:blip r:embed="rId4"/>
          <a:srcRect t="3977"/>
          <a:stretch/>
        </p:blipFill>
        <p:spPr>
          <a:xfrm>
            <a:off x="0" y="6282000"/>
            <a:ext cx="3461449" cy="576000"/>
          </a:xfrm>
          <a:prstGeom prst="rect">
            <a:avLst/>
          </a:prstGeom>
        </p:spPr>
      </p:pic>
    </p:spTree>
    <p:extLst>
      <p:ext uri="{BB962C8B-B14F-4D97-AF65-F5344CB8AC3E}">
        <p14:creationId xmlns:p14="http://schemas.microsoft.com/office/powerpoint/2010/main" val="1525810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2634" y="1883517"/>
            <a:ext cx="8826408" cy="2559865"/>
          </a:xfrm>
        </p:spPr>
        <p:txBody>
          <a:bodyPr>
            <a:normAutofit fontScale="90000"/>
          </a:bodyPr>
          <a:lstStyle/>
          <a:p>
            <a:pPr algn="ctr"/>
            <a:r>
              <a:rPr lang="es-ES_tradnl" sz="3100" b="1" dirty="0" smtClean="0">
                <a:latin typeface="American Typewriter"/>
                <a:cs typeface="American Typewriter"/>
              </a:rPr>
              <a:t>Comunicación </a:t>
            </a:r>
            <a:r>
              <a:rPr lang="es-ES_tradnl" sz="3100" b="1" dirty="0">
                <a:latin typeface="American Typewriter"/>
                <a:cs typeface="American Typewriter"/>
              </a:rPr>
              <a:t>de </a:t>
            </a:r>
            <a:r>
              <a:rPr lang="es-ES_tradnl" sz="3100" b="1" dirty="0" smtClean="0">
                <a:latin typeface="American Typewriter"/>
                <a:cs typeface="American Typewriter"/>
              </a:rPr>
              <a:t>crisis </a:t>
            </a:r>
            <a:r>
              <a:rPr lang="es-ES_tradnl" b="1" dirty="0" smtClean="0">
                <a:latin typeface="American Typewriter"/>
                <a:cs typeface="American Typewriter"/>
              </a:rPr>
              <a:t/>
            </a:r>
            <a:br>
              <a:rPr lang="es-ES_tradnl" b="1" dirty="0" smtClean="0">
                <a:latin typeface="American Typewriter"/>
                <a:cs typeface="American Typewriter"/>
              </a:rPr>
            </a:br>
            <a:r>
              <a:rPr lang="es-ES_tradnl" b="1" dirty="0" smtClean="0">
                <a:latin typeface="American Typewriter"/>
                <a:cs typeface="American Typewriter"/>
              </a:rPr>
              <a:t/>
            </a:r>
            <a:br>
              <a:rPr lang="es-ES_tradnl" b="1" dirty="0" smtClean="0">
                <a:latin typeface="American Typewriter"/>
                <a:cs typeface="American Typewriter"/>
              </a:rPr>
            </a:br>
            <a:r>
              <a:rPr lang="es-ES_tradnl" sz="2700" b="1" dirty="0" smtClean="0">
                <a:latin typeface="American Typewriter"/>
                <a:cs typeface="American Typewriter"/>
              </a:rPr>
              <a:t>MÓDULO III</a:t>
            </a:r>
            <a:r>
              <a:rPr lang="es-ES_tradnl" dirty="0" smtClean="0"/>
              <a:t/>
            </a:r>
            <a:br>
              <a:rPr lang="es-ES_tradnl" dirty="0" smtClean="0"/>
            </a:br>
            <a:r>
              <a:rPr lang="es-ES_tradnl" dirty="0" smtClean="0"/>
              <a:t/>
            </a:r>
            <a:br>
              <a:rPr lang="es-ES_tradnl" dirty="0" smtClean="0"/>
            </a:br>
            <a:r>
              <a:rPr lang="es-ES_tradnl" sz="2200" cap="none" dirty="0" smtClean="0">
                <a:latin typeface="Avenir Black"/>
                <a:cs typeface="Avenir Black"/>
              </a:rPr>
              <a:t>Tareas del responsable público</a:t>
            </a:r>
            <a:br>
              <a:rPr lang="es-ES_tradnl" sz="2200" cap="none" dirty="0" smtClean="0">
                <a:latin typeface="Avenir Black"/>
                <a:cs typeface="Avenir Black"/>
              </a:rPr>
            </a:br>
            <a:r>
              <a:rPr lang="es-ES_tradnl" sz="2200" cap="none" dirty="0" smtClean="0">
                <a:latin typeface="Avenir Black"/>
                <a:cs typeface="Avenir Black"/>
              </a:rPr>
              <a:t> que favorecen su capacidad de liderazgo</a:t>
            </a:r>
            <a:endParaRPr lang="es-ES" sz="2200" cap="none" dirty="0">
              <a:latin typeface="Avenir Black"/>
              <a:cs typeface="Avenir Black"/>
            </a:endParaRPr>
          </a:p>
        </p:txBody>
      </p:sp>
      <p:sp>
        <p:nvSpPr>
          <p:cNvPr id="3" name="Subtítulo 2"/>
          <p:cNvSpPr>
            <a:spLocks noGrp="1"/>
          </p:cNvSpPr>
          <p:nvPr>
            <p:ph type="subTitle" idx="1"/>
          </p:nvPr>
        </p:nvSpPr>
        <p:spPr>
          <a:xfrm>
            <a:off x="0" y="2150359"/>
            <a:ext cx="6511131" cy="329259"/>
          </a:xfrm>
        </p:spPr>
        <p:txBody>
          <a:bodyPr>
            <a:noAutofit/>
          </a:bodyPr>
          <a:lstStyle/>
          <a:p>
            <a:r>
              <a:rPr lang="es-ES" sz="2000" b="1" i="1" dirty="0" smtClean="0"/>
              <a:t> </a:t>
            </a:r>
            <a:endParaRPr lang="es-ES" sz="2000" b="1" i="1" dirty="0"/>
          </a:p>
        </p:txBody>
      </p:sp>
      <p:sp>
        <p:nvSpPr>
          <p:cNvPr id="5" name="CuadroTexto 4"/>
          <p:cNvSpPr txBox="1"/>
          <p:nvPr/>
        </p:nvSpPr>
        <p:spPr>
          <a:xfrm>
            <a:off x="3013495" y="4648339"/>
            <a:ext cx="2527300" cy="461665"/>
          </a:xfrm>
          <a:prstGeom prst="rect">
            <a:avLst/>
          </a:prstGeom>
          <a:noFill/>
        </p:spPr>
        <p:txBody>
          <a:bodyPr wrap="square" rtlCol="0">
            <a:spAutoFit/>
          </a:bodyPr>
          <a:lstStyle/>
          <a:p>
            <a:pPr algn="ctr"/>
            <a:r>
              <a:rPr lang="es-ES" sz="2400" b="1" dirty="0" smtClean="0"/>
              <a:t>Fernando </a:t>
            </a:r>
            <a:r>
              <a:rPr lang="es-ES" sz="2400" b="1" dirty="0" err="1" smtClean="0"/>
              <a:t>Pittaro</a:t>
            </a:r>
            <a:endParaRPr lang="es-ES" sz="2400" b="1" dirty="0"/>
          </a:p>
        </p:txBody>
      </p:sp>
      <p:pic>
        <p:nvPicPr>
          <p:cNvPr id="6" name="Imagen 5"/>
          <p:cNvPicPr>
            <a:picLocks noChangeAspect="1"/>
          </p:cNvPicPr>
          <p:nvPr/>
        </p:nvPicPr>
        <p:blipFill rotWithShape="1">
          <a:blip r:embed="rId2"/>
          <a:srcRect t="3977"/>
          <a:stretch/>
        </p:blipFill>
        <p:spPr>
          <a:xfrm>
            <a:off x="0" y="0"/>
            <a:ext cx="4570231" cy="760506"/>
          </a:xfrm>
          <a:prstGeom prst="rect">
            <a:avLst/>
          </a:prstGeom>
        </p:spPr>
      </p:pic>
    </p:spTree>
    <p:extLst>
      <p:ext uri="{BB962C8B-B14F-4D97-AF65-F5344CB8AC3E}">
        <p14:creationId xmlns:p14="http://schemas.microsoft.com/office/powerpoint/2010/main" val="16785005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Lecturas recomendadas</a:t>
            </a:r>
            <a:endParaRPr lang="es-ES" dirty="0"/>
          </a:p>
        </p:txBody>
      </p:sp>
      <p:sp>
        <p:nvSpPr>
          <p:cNvPr id="3" name="Marcador de contenido 2"/>
          <p:cNvSpPr>
            <a:spLocks noGrp="1"/>
          </p:cNvSpPr>
          <p:nvPr>
            <p:ph idx="1"/>
          </p:nvPr>
        </p:nvSpPr>
        <p:spPr>
          <a:xfrm>
            <a:off x="822960" y="1054100"/>
            <a:ext cx="7520940" cy="4114800"/>
          </a:xfrm>
        </p:spPr>
        <p:txBody>
          <a:bodyPr>
            <a:normAutofit fontScale="55000" lnSpcReduction="20000"/>
          </a:bodyPr>
          <a:lstStyle/>
          <a:p>
            <a:pPr lvl="0">
              <a:buFont typeface="Wingdings" charset="2"/>
              <a:buChar char="u"/>
            </a:pPr>
            <a:r>
              <a:rPr lang="es-ES_tradnl" sz="1700" b="0" dirty="0">
                <a:solidFill>
                  <a:srgbClr val="000000"/>
                </a:solidFill>
              </a:rPr>
              <a:t> </a:t>
            </a:r>
            <a:r>
              <a:rPr lang="es-ES_tradnl" sz="2200" b="0" i="1" dirty="0">
                <a:solidFill>
                  <a:srgbClr val="000000"/>
                </a:solidFill>
              </a:rPr>
              <a:t>Guía para la cobertura periodística responsable de desastres y catástrofes</a:t>
            </a:r>
            <a:r>
              <a:rPr lang="es-ES_tradnl" sz="2200" b="0" dirty="0">
                <a:solidFill>
                  <a:srgbClr val="000000"/>
                </a:solidFill>
              </a:rPr>
              <a:t>, </a:t>
            </a:r>
            <a:r>
              <a:rPr lang="es-ES_tradnl" sz="2200" b="0" dirty="0" smtClean="0">
                <a:solidFill>
                  <a:srgbClr val="000000"/>
                </a:solidFill>
              </a:rPr>
              <a:t>elaborada </a:t>
            </a:r>
            <a:r>
              <a:rPr lang="es-ES_tradnl" sz="2200" b="0" dirty="0">
                <a:solidFill>
                  <a:srgbClr val="000000"/>
                </a:solidFill>
              </a:rPr>
              <a:t>por la Defensoría del Público de Servicios de Comunicación Audiovisual de Argentina</a:t>
            </a:r>
            <a:r>
              <a:rPr lang="es-ES_tradnl" sz="2200" b="0" dirty="0" smtClean="0">
                <a:solidFill>
                  <a:srgbClr val="000000"/>
                </a:solidFill>
              </a:rPr>
              <a:t>. </a:t>
            </a:r>
          </a:p>
          <a:p>
            <a:pPr marL="0" lvl="0" indent="0"/>
            <a:r>
              <a:rPr lang="es-ES_tradnl" sz="2200" b="0" dirty="0" smtClean="0">
                <a:solidFill>
                  <a:srgbClr val="000000"/>
                </a:solidFill>
              </a:rPr>
              <a:t>Disponible en: </a:t>
            </a:r>
            <a:r>
              <a:rPr lang="pt-BR" sz="2200" b="0" dirty="0">
                <a:solidFill>
                  <a:srgbClr val="000000"/>
                </a:solidFill>
                <a:hlinkClick r:id="rId2"/>
              </a:rPr>
              <a:t>https://defensadelpublico.gob.ar/guia-para-cobertura-de-catastrofes-naturales</a:t>
            </a:r>
            <a:r>
              <a:rPr lang="pt-BR" sz="2200" b="0" dirty="0" smtClean="0">
                <a:solidFill>
                  <a:srgbClr val="000000"/>
                </a:solidFill>
                <a:hlinkClick r:id="rId2"/>
              </a:rPr>
              <a:t>/</a:t>
            </a:r>
            <a:endParaRPr lang="pt-BR" sz="2200" b="0" dirty="0" smtClean="0">
              <a:solidFill>
                <a:srgbClr val="000000"/>
              </a:solidFill>
            </a:endParaRPr>
          </a:p>
          <a:p>
            <a:pPr marL="0" lvl="0" indent="0"/>
            <a:endParaRPr lang="es-ES_tradnl" sz="2200" b="0" dirty="0">
              <a:solidFill>
                <a:srgbClr val="000000"/>
              </a:solidFill>
            </a:endParaRPr>
          </a:p>
          <a:p>
            <a:pPr>
              <a:buFont typeface="Wingdings" charset="2"/>
              <a:buChar char="u"/>
            </a:pPr>
            <a:r>
              <a:rPr lang="es-ES_tradnl" sz="2200" b="0" i="1" dirty="0">
                <a:solidFill>
                  <a:srgbClr val="000000"/>
                </a:solidFill>
              </a:rPr>
              <a:t>Cómo se comunican las crisis en </a:t>
            </a:r>
            <a:r>
              <a:rPr lang="es-ES_tradnl" sz="2200" b="0" i="1" dirty="0" err="1">
                <a:solidFill>
                  <a:srgbClr val="000000"/>
                </a:solidFill>
              </a:rPr>
              <a:t>twitter</a:t>
            </a:r>
            <a:r>
              <a:rPr lang="es-ES_tradnl" sz="2200" b="0" i="1" dirty="0">
                <a:solidFill>
                  <a:srgbClr val="000000"/>
                </a:solidFill>
              </a:rPr>
              <a:t>. Un análisis de la comunicación de 35 alcaldes/as en 40 atentados y crisis,</a:t>
            </a:r>
            <a:r>
              <a:rPr lang="es-ES_tradnl" sz="2200" b="0" dirty="0">
                <a:solidFill>
                  <a:srgbClr val="000000"/>
                </a:solidFill>
              </a:rPr>
              <a:t> elaborado por Xavier </a:t>
            </a:r>
            <a:r>
              <a:rPr lang="es-ES_tradnl" sz="2200" b="0" dirty="0" err="1">
                <a:solidFill>
                  <a:srgbClr val="000000"/>
                </a:solidFill>
              </a:rPr>
              <a:t>Peytibi</a:t>
            </a:r>
            <a:r>
              <a:rPr lang="es-ES_tradnl" sz="2200" b="0" dirty="0">
                <a:solidFill>
                  <a:srgbClr val="000000"/>
                </a:solidFill>
              </a:rPr>
              <a:t> y Carlos </a:t>
            </a:r>
            <a:r>
              <a:rPr lang="es-ES_tradnl" sz="2200" b="0" dirty="0" err="1">
                <a:solidFill>
                  <a:srgbClr val="000000"/>
                </a:solidFill>
              </a:rPr>
              <a:t>Guadián</a:t>
            </a:r>
            <a:r>
              <a:rPr lang="es-ES_tradnl" sz="2200" b="0" dirty="0" smtClean="0">
                <a:solidFill>
                  <a:srgbClr val="000000"/>
                </a:solidFill>
              </a:rPr>
              <a:t>.</a:t>
            </a:r>
          </a:p>
          <a:p>
            <a:pPr marL="0" indent="0"/>
            <a:r>
              <a:rPr lang="es-ES_tradnl" sz="2200" b="0" dirty="0" smtClean="0">
                <a:solidFill>
                  <a:srgbClr val="000000"/>
                </a:solidFill>
              </a:rPr>
              <a:t> Disponible en: </a:t>
            </a:r>
            <a:r>
              <a:rPr lang="es-ES_tradnl" sz="2200" b="0" dirty="0" err="1">
                <a:solidFill>
                  <a:srgbClr val="000000"/>
                </a:solidFill>
              </a:rPr>
              <a:t>https</a:t>
            </a:r>
            <a:r>
              <a:rPr lang="es-ES_tradnl" sz="2200" b="0" dirty="0">
                <a:solidFill>
                  <a:srgbClr val="000000"/>
                </a:solidFill>
              </a:rPr>
              <a:t>://</a:t>
            </a:r>
            <a:r>
              <a:rPr lang="es-ES_tradnl" sz="2200" b="0" dirty="0" err="1">
                <a:solidFill>
                  <a:srgbClr val="000000"/>
                </a:solidFill>
              </a:rPr>
              <a:t>www.ideograma.org</a:t>
            </a:r>
            <a:r>
              <a:rPr lang="es-ES_tradnl" sz="2200" b="0" dirty="0">
                <a:solidFill>
                  <a:srgbClr val="000000"/>
                </a:solidFill>
              </a:rPr>
              <a:t>/</a:t>
            </a:r>
            <a:r>
              <a:rPr lang="es-ES_tradnl" sz="2200" b="0" dirty="0" err="1">
                <a:solidFill>
                  <a:srgbClr val="000000"/>
                </a:solidFill>
              </a:rPr>
              <a:t>wp-content</a:t>
            </a:r>
            <a:r>
              <a:rPr lang="es-ES_tradnl" sz="2200" b="0" dirty="0">
                <a:solidFill>
                  <a:srgbClr val="000000"/>
                </a:solidFill>
              </a:rPr>
              <a:t>/</a:t>
            </a:r>
            <a:r>
              <a:rPr lang="es-ES_tradnl" sz="2200" b="0" dirty="0" err="1">
                <a:solidFill>
                  <a:srgbClr val="000000"/>
                </a:solidFill>
              </a:rPr>
              <a:t>uploads</a:t>
            </a:r>
            <a:r>
              <a:rPr lang="es-ES_tradnl" sz="2200" b="0" dirty="0">
                <a:solidFill>
                  <a:srgbClr val="000000"/>
                </a:solidFill>
              </a:rPr>
              <a:t>/2019/02/Apuntes-Ideograma-4.-Cómo-se-comunican-las-crisis-de-modo-online-1.</a:t>
            </a:r>
            <a:r>
              <a:rPr lang="es-ES_tradnl" sz="2200" b="0" dirty="0" smtClean="0">
                <a:solidFill>
                  <a:srgbClr val="000000"/>
                </a:solidFill>
              </a:rPr>
              <a:t>pdf</a:t>
            </a:r>
          </a:p>
          <a:p>
            <a:endParaRPr lang="es-ES_tradnl" sz="2200" b="0" dirty="0">
              <a:solidFill>
                <a:srgbClr val="000000"/>
              </a:solidFill>
            </a:endParaRPr>
          </a:p>
          <a:p>
            <a:pPr>
              <a:buFont typeface="Wingdings" charset="2"/>
              <a:buChar char="u"/>
            </a:pPr>
            <a:r>
              <a:rPr lang="es-ES_tradnl" sz="2200" b="0" i="1" dirty="0" smtClean="0">
                <a:solidFill>
                  <a:srgbClr val="000000"/>
                </a:solidFill>
              </a:rPr>
              <a:t>#</a:t>
            </a:r>
            <a:r>
              <a:rPr lang="es-ES_tradnl" sz="2200" b="0" i="1" dirty="0">
                <a:solidFill>
                  <a:srgbClr val="000000"/>
                </a:solidFill>
              </a:rPr>
              <a:t>Comunicación. Soluciones para un mundo digital</a:t>
            </a:r>
            <a:r>
              <a:rPr lang="es-ES_tradnl" sz="2200" b="0" dirty="0">
                <a:solidFill>
                  <a:srgbClr val="000000"/>
                </a:solidFill>
              </a:rPr>
              <a:t>. Manual elaborado por Estudio de Comunicación</a:t>
            </a:r>
            <a:r>
              <a:rPr lang="es-ES_tradnl" sz="2200" b="0" dirty="0" smtClean="0">
                <a:solidFill>
                  <a:srgbClr val="000000"/>
                </a:solidFill>
              </a:rPr>
              <a:t>. </a:t>
            </a:r>
          </a:p>
          <a:p>
            <a:pPr marL="0" indent="0"/>
            <a:r>
              <a:rPr lang="es-ES_tradnl" sz="2200" b="0" dirty="0" smtClean="0">
                <a:solidFill>
                  <a:srgbClr val="000000"/>
                </a:solidFill>
              </a:rPr>
              <a:t>Disponible en </a:t>
            </a:r>
            <a:r>
              <a:rPr lang="es-ES_tradnl" sz="2200" b="0" dirty="0">
                <a:solidFill>
                  <a:srgbClr val="000000"/>
                </a:solidFill>
                <a:hlinkClick r:id="rId3"/>
              </a:rPr>
              <a:t>https://www.estudiodecomunicacion.com/wp-content/uploads/2018/01/Comunicacion.-Soluciones-para-un-mundo-digital.pdf</a:t>
            </a:r>
            <a:endParaRPr lang="es-ES_tradnl" sz="2200" b="0" dirty="0">
              <a:solidFill>
                <a:srgbClr val="000000"/>
              </a:solidFill>
            </a:endParaRPr>
          </a:p>
          <a:p>
            <a:pPr marL="0" indent="0"/>
            <a:endParaRPr lang="es-ES_tradnl" sz="2200" b="0" dirty="0" smtClean="0">
              <a:solidFill>
                <a:srgbClr val="000000"/>
              </a:solidFill>
            </a:endParaRPr>
          </a:p>
          <a:p>
            <a:pPr lvl="0">
              <a:buFont typeface="Wingdings" charset="2"/>
              <a:buChar char="u"/>
            </a:pPr>
            <a:r>
              <a:rPr lang="es-ES_tradnl" sz="2200" b="0" i="1" dirty="0" smtClean="0">
                <a:solidFill>
                  <a:srgbClr val="000000"/>
                </a:solidFill>
              </a:rPr>
              <a:t>Toda </a:t>
            </a:r>
            <a:r>
              <a:rPr lang="es-ES_tradnl" sz="2200" b="0" i="1" dirty="0">
                <a:solidFill>
                  <a:srgbClr val="000000"/>
                </a:solidFill>
              </a:rPr>
              <a:t>crisis es también de comunicación, pero... </a:t>
            </a:r>
            <a:r>
              <a:rPr lang="es-ES_tradnl" sz="2200" b="0" dirty="0">
                <a:solidFill>
                  <a:srgbClr val="000000"/>
                </a:solidFill>
              </a:rPr>
              <a:t>Artículo publicado por Mario </a:t>
            </a:r>
            <a:r>
              <a:rPr lang="es-ES_tradnl" sz="2200" b="0" dirty="0" err="1">
                <a:solidFill>
                  <a:srgbClr val="000000"/>
                </a:solidFill>
              </a:rPr>
              <a:t>Riorda</a:t>
            </a:r>
            <a:r>
              <a:rPr lang="es-ES_tradnl" sz="2200" b="0" dirty="0">
                <a:solidFill>
                  <a:srgbClr val="000000"/>
                </a:solidFill>
              </a:rPr>
              <a:t>, en diario Perfil de Argentina, el 2 de septiembre de 2018</a:t>
            </a:r>
            <a:r>
              <a:rPr lang="es-ES_tradnl" sz="2200" b="0" dirty="0" smtClean="0">
                <a:solidFill>
                  <a:srgbClr val="000000"/>
                </a:solidFill>
              </a:rPr>
              <a:t>. </a:t>
            </a:r>
          </a:p>
          <a:p>
            <a:pPr marL="0" lvl="0" indent="0"/>
            <a:r>
              <a:rPr lang="es-ES_tradnl" sz="2200" b="0" dirty="0" smtClean="0">
                <a:solidFill>
                  <a:srgbClr val="000000"/>
                </a:solidFill>
              </a:rPr>
              <a:t>Disponible en: </a:t>
            </a:r>
            <a:r>
              <a:rPr lang="es-ES_tradnl" sz="2200" b="0" dirty="0">
                <a:solidFill>
                  <a:srgbClr val="000000"/>
                </a:solidFill>
              </a:rPr>
              <a:t> </a:t>
            </a:r>
            <a:r>
              <a:rPr lang="es-ES_tradnl" sz="2200" b="0" dirty="0" err="1">
                <a:solidFill>
                  <a:srgbClr val="000000"/>
                </a:solidFill>
              </a:rPr>
              <a:t>https</a:t>
            </a:r>
            <a:r>
              <a:rPr lang="es-ES_tradnl" sz="2200" b="0" dirty="0">
                <a:solidFill>
                  <a:srgbClr val="000000"/>
                </a:solidFill>
              </a:rPr>
              <a:t>://</a:t>
            </a:r>
            <a:r>
              <a:rPr lang="es-ES_tradnl" sz="2200" b="0" dirty="0" err="1">
                <a:solidFill>
                  <a:srgbClr val="000000"/>
                </a:solidFill>
              </a:rPr>
              <a:t>www.perfil.com</a:t>
            </a:r>
            <a:r>
              <a:rPr lang="es-ES_tradnl" sz="2200" b="0" dirty="0">
                <a:solidFill>
                  <a:srgbClr val="000000"/>
                </a:solidFill>
              </a:rPr>
              <a:t>/noticias/columnistas/toda-crisis-es-</a:t>
            </a:r>
            <a:r>
              <a:rPr lang="es-ES_tradnl" sz="2200" b="0" dirty="0" err="1">
                <a:solidFill>
                  <a:srgbClr val="000000"/>
                </a:solidFill>
              </a:rPr>
              <a:t>tambien</a:t>
            </a:r>
            <a:r>
              <a:rPr lang="es-ES_tradnl" sz="2200" b="0" dirty="0">
                <a:solidFill>
                  <a:srgbClr val="000000"/>
                </a:solidFill>
              </a:rPr>
              <a:t>-de-</a:t>
            </a:r>
            <a:r>
              <a:rPr lang="es-ES_tradnl" sz="2200" b="0" dirty="0" err="1">
                <a:solidFill>
                  <a:srgbClr val="000000"/>
                </a:solidFill>
              </a:rPr>
              <a:t>comunicacion</a:t>
            </a:r>
            <a:r>
              <a:rPr lang="es-ES_tradnl" sz="2200" b="0" dirty="0">
                <a:solidFill>
                  <a:srgbClr val="000000"/>
                </a:solidFill>
              </a:rPr>
              <a:t>-</a:t>
            </a:r>
            <a:r>
              <a:rPr lang="es-ES_tradnl" sz="2200" b="0" dirty="0" err="1">
                <a:solidFill>
                  <a:srgbClr val="000000"/>
                </a:solidFill>
              </a:rPr>
              <a:t>pero.phtml</a:t>
            </a:r>
            <a:endParaRPr lang="es-ES_tradnl" sz="2200" b="0" dirty="0">
              <a:solidFill>
                <a:srgbClr val="000000"/>
              </a:solidFill>
            </a:endParaRPr>
          </a:p>
          <a:p>
            <a:pPr>
              <a:buFont typeface="Wingdings" charset="2"/>
              <a:buChar char="q"/>
            </a:pPr>
            <a:endParaRPr lang="es-ES" dirty="0"/>
          </a:p>
        </p:txBody>
      </p:sp>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19</a:t>
            </a:fld>
            <a:endParaRPr lang="es-ES"/>
          </a:p>
        </p:txBody>
      </p:sp>
      <p:pic>
        <p:nvPicPr>
          <p:cNvPr id="7" name="Imagen 6"/>
          <p:cNvPicPr>
            <a:picLocks noChangeAspect="1"/>
          </p:cNvPicPr>
          <p:nvPr/>
        </p:nvPicPr>
        <p:blipFill rotWithShape="1">
          <a:blip r:embed="rId4"/>
          <a:srcRect t="3977"/>
          <a:stretch/>
        </p:blipFill>
        <p:spPr>
          <a:xfrm>
            <a:off x="0" y="6282000"/>
            <a:ext cx="3461449" cy="576000"/>
          </a:xfrm>
          <a:prstGeom prst="rect">
            <a:avLst/>
          </a:prstGeom>
        </p:spPr>
      </p:pic>
    </p:spTree>
    <p:extLst>
      <p:ext uri="{BB962C8B-B14F-4D97-AF65-F5344CB8AC3E}">
        <p14:creationId xmlns:p14="http://schemas.microsoft.com/office/powerpoint/2010/main" val="4912641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20</a:t>
            </a:fld>
            <a:endParaRPr lang="es-ES"/>
          </a:p>
        </p:txBody>
      </p:sp>
      <p:pic>
        <p:nvPicPr>
          <p:cNvPr id="6" name="Imagen 5" descr="Captura de pantalla 2019-02-27 a la(s) 19.46.1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55819" y="4592635"/>
            <a:ext cx="422678" cy="384253"/>
          </a:xfrm>
          <a:prstGeom prst="rect">
            <a:avLst/>
          </a:prstGeom>
        </p:spPr>
      </p:pic>
      <p:pic>
        <p:nvPicPr>
          <p:cNvPr id="7" name="Imagen 6" descr="Captura de pantalla 2019-02-27 a la(s) 19.51.0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733" y="4590737"/>
            <a:ext cx="515978" cy="369332"/>
          </a:xfrm>
          <a:prstGeom prst="rect">
            <a:avLst/>
          </a:prstGeom>
        </p:spPr>
      </p:pic>
      <p:sp>
        <p:nvSpPr>
          <p:cNvPr id="11" name="CuadroTexto 10"/>
          <p:cNvSpPr txBox="1"/>
          <p:nvPr/>
        </p:nvSpPr>
        <p:spPr>
          <a:xfrm>
            <a:off x="659777" y="4269002"/>
            <a:ext cx="2423315" cy="707886"/>
          </a:xfrm>
          <a:prstGeom prst="rect">
            <a:avLst/>
          </a:prstGeom>
          <a:noFill/>
        </p:spPr>
        <p:txBody>
          <a:bodyPr wrap="square" rtlCol="0">
            <a:spAutoFit/>
          </a:bodyPr>
          <a:lstStyle/>
          <a:p>
            <a:r>
              <a:rPr lang="es-ES" sz="2000" dirty="0" smtClean="0"/>
              <a:t>              </a:t>
            </a:r>
            <a:r>
              <a:rPr lang="es-ES" sz="2000" b="1" dirty="0" err="1" smtClean="0"/>
              <a:t>fpittaro@gmail.com</a:t>
            </a:r>
            <a:endParaRPr lang="es-ES" sz="2000" b="1" dirty="0"/>
          </a:p>
        </p:txBody>
      </p:sp>
      <p:sp>
        <p:nvSpPr>
          <p:cNvPr id="12" name="CuadroTexto 11"/>
          <p:cNvSpPr txBox="1"/>
          <p:nvPr/>
        </p:nvSpPr>
        <p:spPr>
          <a:xfrm>
            <a:off x="7778497" y="4584289"/>
            <a:ext cx="1365503" cy="677108"/>
          </a:xfrm>
          <a:prstGeom prst="rect">
            <a:avLst/>
          </a:prstGeom>
          <a:noFill/>
        </p:spPr>
        <p:txBody>
          <a:bodyPr wrap="none" rtlCol="0">
            <a:spAutoFit/>
          </a:bodyPr>
          <a:lstStyle/>
          <a:p>
            <a:r>
              <a:rPr lang="es-ES" sz="2000" b="1" dirty="0" smtClean="0"/>
              <a:t>@</a:t>
            </a:r>
            <a:r>
              <a:rPr lang="es-ES" sz="2000" b="1" dirty="0" err="1" smtClean="0"/>
              <a:t>ferpittaro</a:t>
            </a:r>
            <a:endParaRPr lang="es-ES" sz="2000" b="1" dirty="0" smtClean="0"/>
          </a:p>
          <a:p>
            <a:endParaRPr lang="es-ES" dirty="0"/>
          </a:p>
        </p:txBody>
      </p:sp>
      <p:sp>
        <p:nvSpPr>
          <p:cNvPr id="13" name="CuadroTexto 12"/>
          <p:cNvSpPr txBox="1"/>
          <p:nvPr/>
        </p:nvSpPr>
        <p:spPr>
          <a:xfrm>
            <a:off x="2233117" y="1839506"/>
            <a:ext cx="3795974" cy="584776"/>
          </a:xfrm>
          <a:prstGeom prst="rect">
            <a:avLst/>
          </a:prstGeom>
          <a:noFill/>
        </p:spPr>
        <p:txBody>
          <a:bodyPr wrap="square" rtlCol="0">
            <a:spAutoFit/>
          </a:bodyPr>
          <a:lstStyle/>
          <a:p>
            <a:pPr algn="ctr"/>
            <a:r>
              <a:rPr lang="es-ES" sz="3200" b="1" dirty="0" smtClean="0"/>
              <a:t>¡MUCHAS GRACIAS!</a:t>
            </a:r>
            <a:endParaRPr lang="es-ES" sz="3200" b="1" dirty="0"/>
          </a:p>
        </p:txBody>
      </p:sp>
      <p:pic>
        <p:nvPicPr>
          <p:cNvPr id="10" name="Imagen 9"/>
          <p:cNvPicPr>
            <a:picLocks noChangeAspect="1"/>
          </p:cNvPicPr>
          <p:nvPr/>
        </p:nvPicPr>
        <p:blipFill rotWithShape="1">
          <a:blip r:embed="rId4"/>
          <a:srcRect t="3977"/>
          <a:stretch/>
        </p:blipFill>
        <p:spPr>
          <a:xfrm>
            <a:off x="0" y="6282000"/>
            <a:ext cx="3461449" cy="576000"/>
          </a:xfrm>
          <a:prstGeom prst="rect">
            <a:avLst/>
          </a:prstGeom>
        </p:spPr>
      </p:pic>
    </p:spTree>
    <p:extLst>
      <p:ext uri="{BB962C8B-B14F-4D97-AF65-F5344CB8AC3E}">
        <p14:creationId xmlns:p14="http://schemas.microsoft.com/office/powerpoint/2010/main" val="367029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TEMARIO</a:t>
            </a:r>
            <a:endParaRPr lang="es-ES" dirty="0"/>
          </a:p>
        </p:txBody>
      </p:sp>
      <p:sp>
        <p:nvSpPr>
          <p:cNvPr id="3" name="Marcador de contenido 2"/>
          <p:cNvSpPr>
            <a:spLocks noGrp="1"/>
          </p:cNvSpPr>
          <p:nvPr>
            <p:ph idx="1"/>
          </p:nvPr>
        </p:nvSpPr>
        <p:spPr/>
        <p:txBody>
          <a:bodyPr/>
          <a:lstStyle/>
          <a:p>
            <a:pPr marL="285750" indent="-285750">
              <a:buFont typeface="Wingdings" charset="2"/>
              <a:buChar char="Ø"/>
            </a:pPr>
            <a:r>
              <a:rPr lang="es-ES" dirty="0" smtClean="0"/>
              <a:t>Elementos condicionantes en una crisis.</a:t>
            </a:r>
          </a:p>
          <a:p>
            <a:pPr marL="285750" indent="-285750">
              <a:buFont typeface="Wingdings" charset="2"/>
              <a:buChar char="Ø"/>
            </a:pPr>
            <a:r>
              <a:rPr lang="es-ES" dirty="0" smtClean="0"/>
              <a:t>Las habilidades del responsable público.</a:t>
            </a:r>
          </a:p>
          <a:p>
            <a:pPr marL="285750" indent="-285750">
              <a:buFont typeface="Wingdings" charset="2"/>
              <a:buChar char="Ø"/>
            </a:pPr>
            <a:r>
              <a:rPr lang="es-ES" dirty="0" smtClean="0"/>
              <a:t>Cinco tareas y un objetivo: volver a la normalidad.</a:t>
            </a:r>
          </a:p>
          <a:p>
            <a:pPr marL="285750" indent="-285750">
              <a:buFont typeface="Wingdings" charset="2"/>
              <a:buChar char="Ø"/>
            </a:pPr>
            <a:r>
              <a:rPr lang="es-ES" dirty="0" smtClean="0"/>
              <a:t>La batalla por el relato.</a:t>
            </a:r>
          </a:p>
          <a:p>
            <a:pPr marL="285750" indent="-285750">
              <a:buFont typeface="Wingdings" charset="2"/>
              <a:buChar char="Ø"/>
            </a:pPr>
            <a:r>
              <a:rPr lang="es-ES" dirty="0" smtClean="0"/>
              <a:t>Qué se espera de un líder.</a:t>
            </a:r>
          </a:p>
          <a:p>
            <a:pPr marL="285750" indent="-285750">
              <a:buFont typeface="Wingdings" charset="2"/>
              <a:buChar char="Ø"/>
            </a:pPr>
            <a:r>
              <a:rPr lang="es-ES" dirty="0" smtClean="0"/>
              <a:t>10 consejos para una gestión eficaz de la comunicación de crisis.</a:t>
            </a:r>
          </a:p>
          <a:p>
            <a:pPr marL="285750" indent="-285750">
              <a:buFont typeface="Wingdings" charset="2"/>
              <a:buChar char="Ø"/>
            </a:pPr>
            <a:r>
              <a:rPr lang="es-ES" dirty="0" smtClean="0"/>
              <a:t>Caso práctico para debatir en el foro: </a:t>
            </a:r>
            <a:r>
              <a:rPr lang="es-ES_tradnl" dirty="0"/>
              <a:t>“Caos en la AP-6: todo lo que no se debe hacer en una gestión de crisis</a:t>
            </a:r>
            <a:r>
              <a:rPr lang="es-ES_tradnl" dirty="0" smtClean="0"/>
              <a:t>”.</a:t>
            </a:r>
          </a:p>
          <a:p>
            <a:pPr marL="285750" indent="-285750">
              <a:buFont typeface="Wingdings" charset="2"/>
              <a:buChar char="Ø"/>
            </a:pPr>
            <a:r>
              <a:rPr lang="es-ES_tradnl" dirty="0" smtClean="0"/>
              <a:t>Lecturas recomendadas.</a:t>
            </a:r>
            <a:endParaRPr lang="es-ES" dirty="0" smtClean="0"/>
          </a:p>
          <a:p>
            <a:pPr>
              <a:buFont typeface="+mj-lt"/>
              <a:buAutoNum type="arabicPeriod"/>
            </a:pPr>
            <a:endParaRPr lang="es-ES" dirty="0" smtClean="0"/>
          </a:p>
          <a:p>
            <a:pPr>
              <a:buFont typeface="+mj-lt"/>
              <a:buAutoNum type="arabicPeriod"/>
            </a:pPr>
            <a:endParaRPr lang="es-ES" dirty="0" smtClean="0"/>
          </a:p>
          <a:p>
            <a:pPr>
              <a:buFont typeface="+mj-lt"/>
              <a:buAutoNum type="arabicPeriod"/>
            </a:pPr>
            <a:endParaRPr lang="es-ES" dirty="0" smtClean="0"/>
          </a:p>
          <a:p>
            <a:pPr>
              <a:buFont typeface="+mj-lt"/>
              <a:buAutoNum type="arabicPeriod"/>
            </a:pPr>
            <a:endParaRPr lang="es-ES" dirty="0"/>
          </a:p>
        </p:txBody>
      </p:sp>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2</a:t>
            </a:fld>
            <a:endParaRPr lang="es-ES"/>
          </a:p>
        </p:txBody>
      </p:sp>
      <p:pic>
        <p:nvPicPr>
          <p:cNvPr id="8" name="Imagen 7"/>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2042706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 TENER EN CUENTA</a:t>
            </a:r>
            <a:endParaRPr lang="es-ES" dirty="0"/>
          </a:p>
        </p:txBody>
      </p:sp>
      <p:sp>
        <p:nvSpPr>
          <p:cNvPr id="3" name="Marcador de contenido 2"/>
          <p:cNvSpPr>
            <a:spLocks noGrp="1"/>
          </p:cNvSpPr>
          <p:nvPr>
            <p:ph idx="1"/>
          </p:nvPr>
        </p:nvSpPr>
        <p:spPr>
          <a:xfrm>
            <a:off x="822960" y="1100628"/>
            <a:ext cx="8080998" cy="3579849"/>
          </a:xfrm>
        </p:spPr>
        <p:txBody>
          <a:bodyPr>
            <a:normAutofit/>
          </a:bodyPr>
          <a:lstStyle/>
          <a:p>
            <a:r>
              <a:rPr lang="es-ES" sz="2000" dirty="0" smtClean="0"/>
              <a:t>Al producirse una CRISIS aparecen 3 elementos que lo condicionan todo:</a:t>
            </a:r>
          </a:p>
          <a:p>
            <a:endParaRPr lang="es-ES" sz="2000" dirty="0"/>
          </a:p>
          <a:p>
            <a:endParaRPr lang="es-ES" sz="2000" dirty="0" smtClean="0"/>
          </a:p>
          <a:p>
            <a:pPr>
              <a:buFont typeface="Wingdings" charset="2"/>
              <a:buChar char="ü"/>
            </a:pPr>
            <a:r>
              <a:rPr lang="es-ES" sz="2000" dirty="0" smtClean="0"/>
              <a:t>UNA SITUACIÓN DE INCERTIDUMBRE</a:t>
            </a:r>
          </a:p>
          <a:p>
            <a:pPr>
              <a:buFont typeface="Wingdings" charset="2"/>
              <a:buChar char="ü"/>
            </a:pPr>
            <a:endParaRPr lang="es-ES" sz="2000" dirty="0" smtClean="0"/>
          </a:p>
          <a:p>
            <a:pPr>
              <a:buFont typeface="Wingdings" charset="2"/>
              <a:buChar char="ü"/>
            </a:pPr>
            <a:r>
              <a:rPr lang="es-ES" sz="2000" dirty="0" smtClean="0"/>
              <a:t>REQUIERE DE UNA ACTUACIÓN INMEDIATA</a:t>
            </a:r>
          </a:p>
          <a:p>
            <a:pPr>
              <a:buFont typeface="Wingdings" charset="2"/>
              <a:buChar char="ü"/>
            </a:pPr>
            <a:endParaRPr lang="es-ES" sz="2000" dirty="0" smtClean="0"/>
          </a:p>
          <a:p>
            <a:pPr>
              <a:buFont typeface="Wingdings" charset="2"/>
              <a:buChar char="ü"/>
            </a:pPr>
            <a:r>
              <a:rPr lang="es-ES" sz="2000" dirty="0" smtClean="0"/>
              <a:t>AMENAZA LOS VALORES FUNDAMENTALES DE UNA SOCIEDAD</a:t>
            </a:r>
            <a:endParaRPr lang="es-ES" sz="2000" dirty="0"/>
          </a:p>
        </p:txBody>
      </p:sp>
      <p:sp>
        <p:nvSpPr>
          <p:cNvPr id="5" name="Marcador de pie de página 4"/>
          <p:cNvSpPr>
            <a:spLocks noGrp="1"/>
          </p:cNvSpPr>
          <p:nvPr>
            <p:ph type="ftr" sz="quarter" idx="11"/>
          </p:nvPr>
        </p:nvSpPr>
        <p:spPr/>
        <p:txBody>
          <a:bodyPr/>
          <a:lstStyle/>
          <a:p>
            <a:r>
              <a:rPr lang="es-ES_tradnl" smtClean="0"/>
              <a:t>Comunicación de crisis. Tareas del responsable público</a:t>
            </a:r>
            <a:endParaRPr lang="es-ES"/>
          </a:p>
        </p:txBody>
      </p:sp>
      <p:sp>
        <p:nvSpPr>
          <p:cNvPr id="6" name="Marcador de número de diapositiva 5"/>
          <p:cNvSpPr>
            <a:spLocks noGrp="1"/>
          </p:cNvSpPr>
          <p:nvPr>
            <p:ph type="sldNum" sz="quarter" idx="12"/>
          </p:nvPr>
        </p:nvSpPr>
        <p:spPr/>
        <p:txBody>
          <a:bodyPr/>
          <a:lstStyle/>
          <a:p>
            <a:fld id="{35DD9355-F5BB-2B42-9474-23B16BD8E355}" type="slidenum">
              <a:rPr lang="es-ES" smtClean="0"/>
              <a:t>3</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1000617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¿por </a:t>
            </a:r>
            <a:r>
              <a:rPr lang="es-ES" dirty="0" err="1" smtClean="0"/>
              <a:t>quÉ</a:t>
            </a:r>
            <a:r>
              <a:rPr lang="es-ES" dirty="0" smtClean="0"/>
              <a:t> ES IMPORTANTE CONOCER LAS HABILIDADES DEL RESPONSABLE PÚBLICO?</a:t>
            </a:r>
            <a:endParaRPr lang="es-ES" dirty="0"/>
          </a:p>
        </p:txBody>
      </p:sp>
      <p:sp>
        <p:nvSpPr>
          <p:cNvPr id="3" name="Marcador de contenido 2"/>
          <p:cNvSpPr>
            <a:spLocks noGrp="1"/>
          </p:cNvSpPr>
          <p:nvPr>
            <p:ph idx="1"/>
          </p:nvPr>
        </p:nvSpPr>
        <p:spPr>
          <a:xfrm>
            <a:off x="822960" y="1621328"/>
            <a:ext cx="7520940" cy="3579849"/>
          </a:xfrm>
        </p:spPr>
        <p:txBody>
          <a:bodyPr>
            <a:normAutofit/>
          </a:bodyPr>
          <a:lstStyle/>
          <a:p>
            <a:pPr>
              <a:buFont typeface="Wingdings" charset="2"/>
              <a:buChar char="ü"/>
            </a:pPr>
            <a:r>
              <a:rPr lang="es-ES" sz="2000" dirty="0" smtClean="0"/>
              <a:t>Por el efecto de autoridad que audiencias internas y externas proyectan en el gestor público.</a:t>
            </a:r>
          </a:p>
          <a:p>
            <a:pPr>
              <a:buFont typeface="Wingdings" charset="2"/>
              <a:buChar char="ü"/>
            </a:pPr>
            <a:endParaRPr lang="es-ES" sz="2000" dirty="0" smtClean="0"/>
          </a:p>
          <a:p>
            <a:pPr>
              <a:buFont typeface="Wingdings" charset="2"/>
              <a:buChar char="ü"/>
            </a:pPr>
            <a:r>
              <a:rPr lang="es-ES" sz="2000" dirty="0" smtClean="0"/>
              <a:t>Porque la gestión de crisis provoca incidencias en el mantenimiento de la posición de poder y en la imagen y reputación personal e institucional.</a:t>
            </a:r>
          </a:p>
          <a:p>
            <a:pPr>
              <a:buFont typeface="Wingdings" charset="2"/>
              <a:buChar char="ü"/>
            </a:pPr>
            <a:endParaRPr lang="es-ES" sz="2000" dirty="0" smtClean="0"/>
          </a:p>
          <a:p>
            <a:pPr>
              <a:buFont typeface="Wingdings" charset="2"/>
              <a:buChar char="ü"/>
            </a:pPr>
            <a:r>
              <a:rPr lang="es-ES" sz="2000" dirty="0" smtClean="0"/>
              <a:t>Porque la confianza en los líderes que pudieron gestionar bien una crisis se traduce en percepción hacia las instituciones.</a:t>
            </a:r>
            <a:endParaRPr lang="es-ES" sz="2000" dirty="0"/>
          </a:p>
        </p:txBody>
      </p:sp>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4</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3652111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a:t>
            </a:r>
            <a:r>
              <a:rPr lang="es-ES" dirty="0" err="1" smtClean="0"/>
              <a:t>QuÉ</a:t>
            </a:r>
            <a:r>
              <a:rPr lang="es-ES" dirty="0" smtClean="0"/>
              <a:t> SE ESPERA DE UN LIDER BAJO PRESIÓN?</a:t>
            </a:r>
            <a:endParaRPr lang="es-ES" dirty="0"/>
          </a:p>
        </p:txBody>
      </p:sp>
      <p:sp>
        <p:nvSpPr>
          <p:cNvPr id="3" name="Marcador de contenido 2"/>
          <p:cNvSpPr>
            <a:spLocks noGrp="1"/>
          </p:cNvSpPr>
          <p:nvPr>
            <p:ph idx="1"/>
          </p:nvPr>
        </p:nvSpPr>
        <p:spPr/>
        <p:txBody>
          <a:bodyPr>
            <a:normAutofit/>
          </a:bodyPr>
          <a:lstStyle/>
          <a:p>
            <a:r>
              <a:rPr lang="es-ES" sz="2000" dirty="0" smtClean="0"/>
              <a:t>“LOS CIUDADANOS ESPERAN QUE EL LIDER EVITE LA AMENAZA O MINIMICE EL DAÑO DE LA CRISIS” (</a:t>
            </a:r>
            <a:r>
              <a:rPr lang="es-ES" sz="2000" dirty="0" err="1" smtClean="0"/>
              <a:t>Boin</a:t>
            </a:r>
            <a:r>
              <a:rPr lang="es-ES" sz="2000" dirty="0" smtClean="0"/>
              <a:t>).</a:t>
            </a:r>
          </a:p>
          <a:p>
            <a:endParaRPr lang="es-ES" sz="2000" dirty="0" smtClean="0"/>
          </a:p>
          <a:p>
            <a:r>
              <a:rPr lang="es-ES" sz="2000" dirty="0" smtClean="0"/>
              <a:t>EN RESÚMEN:</a:t>
            </a:r>
            <a:endParaRPr lang="es-ES" sz="2000" dirty="0"/>
          </a:p>
          <a:p>
            <a:pPr>
              <a:buFont typeface="+mj-lt"/>
              <a:buAutoNum type="arabicPeriod"/>
            </a:pPr>
            <a:r>
              <a:rPr lang="es-ES" sz="2000" dirty="0" smtClean="0"/>
              <a:t>SACARNOS DE LA CRISIS</a:t>
            </a:r>
          </a:p>
          <a:p>
            <a:pPr>
              <a:buFont typeface="+mj-lt"/>
              <a:buAutoNum type="arabicPeriod"/>
            </a:pPr>
            <a:r>
              <a:rPr lang="es-ES" sz="2000" dirty="0" smtClean="0"/>
              <a:t>EXPLICAR QUÉ SALIÓ MAL</a:t>
            </a:r>
          </a:p>
          <a:p>
            <a:pPr>
              <a:buFont typeface="+mj-lt"/>
              <a:buAutoNum type="arabicPeriod"/>
            </a:pPr>
            <a:r>
              <a:rPr lang="es-ES" sz="2000" dirty="0" smtClean="0"/>
              <a:t>CONVENCERNOS DE QUE NO VOLVERÁ A OCURRIR</a:t>
            </a:r>
            <a:endParaRPr lang="es-ES" sz="2000" dirty="0"/>
          </a:p>
        </p:txBody>
      </p:sp>
      <p:sp>
        <p:nvSpPr>
          <p:cNvPr id="4" name="Marcador de pie de página 3"/>
          <p:cNvSpPr>
            <a:spLocks noGrp="1"/>
          </p:cNvSpPr>
          <p:nvPr>
            <p:ph type="ftr" sz="quarter" idx="11"/>
          </p:nvPr>
        </p:nvSpPr>
        <p:spPr/>
        <p:txBody>
          <a:bodyPr/>
          <a:lstStyle/>
          <a:p>
            <a:r>
              <a:rPr lang="es-ES_tradnl" smtClean="0"/>
              <a:t>Comunicación de crisis. Tareas del responsable público</a:t>
            </a:r>
            <a:endParaRPr lang="es-ES"/>
          </a:p>
        </p:txBody>
      </p:sp>
      <p:sp>
        <p:nvSpPr>
          <p:cNvPr id="5" name="Marcador de número de diapositiva 4"/>
          <p:cNvSpPr>
            <a:spLocks noGrp="1"/>
          </p:cNvSpPr>
          <p:nvPr>
            <p:ph type="sldNum" sz="quarter" idx="12"/>
          </p:nvPr>
        </p:nvSpPr>
        <p:spPr/>
        <p:txBody>
          <a:bodyPr/>
          <a:lstStyle/>
          <a:p>
            <a:fld id="{35DD9355-F5BB-2B42-9474-23B16BD8E355}" type="slidenum">
              <a:rPr lang="es-ES" smtClean="0"/>
              <a:t>5</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1218881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7060" y="368300"/>
            <a:ext cx="7520940" cy="787400"/>
          </a:xfrm>
        </p:spPr>
        <p:txBody>
          <a:bodyPr>
            <a:normAutofit fontScale="90000"/>
          </a:bodyPr>
          <a:lstStyle/>
          <a:p>
            <a:r>
              <a:rPr lang="es-ES" dirty="0" smtClean="0"/>
              <a:t>Cinco tareas y un objetivo: volver a la normalidad</a:t>
            </a:r>
            <a:endParaRPr lang="es-ES" dirty="0"/>
          </a:p>
        </p:txBody>
      </p:sp>
      <p:sp>
        <p:nvSpPr>
          <p:cNvPr id="5" name="Marcador de contenido 4"/>
          <p:cNvSpPr>
            <a:spLocks noGrp="1"/>
          </p:cNvSpPr>
          <p:nvPr>
            <p:ph idx="1"/>
          </p:nvPr>
        </p:nvSpPr>
        <p:spPr>
          <a:xfrm>
            <a:off x="822959" y="1519728"/>
            <a:ext cx="8140153" cy="3579849"/>
          </a:xfrm>
        </p:spPr>
        <p:txBody>
          <a:bodyPr>
            <a:normAutofit/>
          </a:bodyPr>
          <a:lstStyle/>
          <a:p>
            <a:pPr>
              <a:buFont typeface="+mj-lt"/>
              <a:buAutoNum type="arabicPeriod"/>
            </a:pPr>
            <a:r>
              <a:rPr lang="es-ES" sz="3200" dirty="0" smtClean="0"/>
              <a:t> OTORGAR SENTIDO A LA CRISIS</a:t>
            </a:r>
          </a:p>
          <a:p>
            <a:pPr>
              <a:buFont typeface="+mj-lt"/>
              <a:buAutoNum type="arabicPeriod"/>
            </a:pPr>
            <a:endParaRPr lang="es-ES" dirty="0"/>
          </a:p>
          <a:p>
            <a:pPr marL="0" indent="0"/>
            <a:r>
              <a:rPr lang="es-ES" sz="2000" dirty="0" smtClean="0"/>
              <a:t>Los </a:t>
            </a:r>
            <a:r>
              <a:rPr lang="es-ES" sz="2000" dirty="0"/>
              <a:t>líderes deben evaluar la amenaza y determinar de qué trata </a:t>
            </a:r>
            <a:r>
              <a:rPr lang="es-ES" sz="2000" dirty="0" smtClean="0"/>
              <a:t>la crisis </a:t>
            </a:r>
            <a:r>
              <a:rPr lang="es-ES" sz="2000" dirty="0"/>
              <a:t>sabiendo que éstas son difíciles de </a:t>
            </a:r>
            <a:r>
              <a:rPr lang="es-ES" sz="2000" dirty="0" smtClean="0"/>
              <a:t>identificar </a:t>
            </a:r>
            <a:r>
              <a:rPr lang="es-ES" sz="2000" dirty="0"/>
              <a:t>en </a:t>
            </a:r>
            <a:r>
              <a:rPr lang="es-ES" sz="2000" dirty="0" smtClean="0"/>
              <a:t>su fase inicial</a:t>
            </a:r>
            <a:r>
              <a:rPr lang="es-ES" sz="2000" dirty="0"/>
              <a:t>. </a:t>
            </a:r>
            <a:endParaRPr lang="es-ES" sz="2000" dirty="0" smtClean="0"/>
          </a:p>
          <a:p>
            <a:pPr marL="0" indent="0"/>
            <a:endParaRPr lang="es-ES" sz="2000" dirty="0"/>
          </a:p>
          <a:p>
            <a:pPr marL="0" indent="0"/>
            <a:r>
              <a:rPr lang="es-ES" sz="2000" dirty="0" smtClean="0"/>
              <a:t>¡</a:t>
            </a:r>
            <a:r>
              <a:rPr lang="es-ES" sz="2000" dirty="0"/>
              <a:t>Cuidado con la generación de expectativas!</a:t>
            </a:r>
            <a:r>
              <a:rPr lang="es-ES_tradnl" sz="2000" dirty="0"/>
              <a:t> </a:t>
            </a:r>
            <a:endParaRPr lang="es-ES" sz="2000" dirty="0"/>
          </a:p>
        </p:txBody>
      </p:sp>
      <p:sp>
        <p:nvSpPr>
          <p:cNvPr id="3" name="Marcador de pie de página 2"/>
          <p:cNvSpPr>
            <a:spLocks noGrp="1"/>
          </p:cNvSpPr>
          <p:nvPr>
            <p:ph type="ftr" sz="quarter" idx="11"/>
          </p:nvPr>
        </p:nvSpPr>
        <p:spPr/>
        <p:txBody>
          <a:bodyPr/>
          <a:lstStyle/>
          <a:p>
            <a:r>
              <a:rPr lang="es-ES_tradnl" smtClean="0"/>
              <a:t>Comunicación de crisis. Tareas del responsable público</a:t>
            </a:r>
            <a:endParaRPr lang="es-ES"/>
          </a:p>
        </p:txBody>
      </p:sp>
      <p:sp>
        <p:nvSpPr>
          <p:cNvPr id="4" name="Marcador de número de diapositiva 3"/>
          <p:cNvSpPr>
            <a:spLocks noGrp="1"/>
          </p:cNvSpPr>
          <p:nvPr>
            <p:ph type="sldNum" sz="quarter" idx="12"/>
          </p:nvPr>
        </p:nvSpPr>
        <p:spPr/>
        <p:txBody>
          <a:bodyPr/>
          <a:lstStyle/>
          <a:p>
            <a:fld id="{35DD9355-F5BB-2B42-9474-23B16BD8E355}" type="slidenum">
              <a:rPr lang="es-ES" smtClean="0"/>
              <a:t>6</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334650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7060" y="368300"/>
            <a:ext cx="7520940" cy="787400"/>
          </a:xfrm>
        </p:spPr>
        <p:txBody>
          <a:bodyPr>
            <a:normAutofit fontScale="90000"/>
          </a:bodyPr>
          <a:lstStyle/>
          <a:p>
            <a:r>
              <a:rPr lang="es-ES" dirty="0" smtClean="0"/>
              <a:t>Cinco tareas y un objetivo: volver a la normalidad</a:t>
            </a:r>
            <a:endParaRPr lang="es-ES" dirty="0"/>
          </a:p>
        </p:txBody>
      </p:sp>
      <p:sp>
        <p:nvSpPr>
          <p:cNvPr id="5" name="Marcador de contenido 4"/>
          <p:cNvSpPr>
            <a:spLocks noGrp="1"/>
          </p:cNvSpPr>
          <p:nvPr>
            <p:ph idx="1"/>
          </p:nvPr>
        </p:nvSpPr>
        <p:spPr>
          <a:xfrm>
            <a:off x="822960" y="1481628"/>
            <a:ext cx="7520940" cy="3579849"/>
          </a:xfrm>
        </p:spPr>
        <p:txBody>
          <a:bodyPr/>
          <a:lstStyle/>
          <a:p>
            <a:pPr marL="0" indent="0"/>
            <a:r>
              <a:rPr lang="es-ES" sz="3200" dirty="0" smtClean="0"/>
              <a:t>2. ADOPTAR DECISIONES</a:t>
            </a:r>
          </a:p>
          <a:p>
            <a:pPr>
              <a:buFont typeface="+mj-lt"/>
              <a:buAutoNum type="arabicPeriod"/>
            </a:pPr>
            <a:endParaRPr lang="es-ES" dirty="0"/>
          </a:p>
          <a:p>
            <a:pPr marL="0" indent="0"/>
            <a:r>
              <a:rPr lang="es-ES" sz="2000" dirty="0"/>
              <a:t>Hay poco tiempo para pensar, consultar y decidir. </a:t>
            </a:r>
            <a:endParaRPr lang="es-ES" sz="2000" dirty="0" smtClean="0"/>
          </a:p>
          <a:p>
            <a:pPr marL="0" indent="0"/>
            <a:r>
              <a:rPr lang="es-ES" sz="2000" dirty="0" smtClean="0"/>
              <a:t>Es imprescindible distinguir </a:t>
            </a:r>
            <a:r>
              <a:rPr lang="es-ES" sz="2000" dirty="0"/>
              <a:t>lo urgente de lo importante para dar una respuesta </a:t>
            </a:r>
            <a:r>
              <a:rPr lang="es-ES" sz="2000" dirty="0" smtClean="0"/>
              <a:t>eficaz </a:t>
            </a:r>
            <a:r>
              <a:rPr lang="es-ES" sz="2000" dirty="0"/>
              <a:t>y coordinada. </a:t>
            </a:r>
            <a:endParaRPr lang="es-ES" sz="2000" dirty="0" smtClean="0"/>
          </a:p>
          <a:p>
            <a:pPr marL="0" indent="0"/>
            <a:r>
              <a:rPr lang="es-ES" sz="2000" dirty="0" smtClean="0"/>
              <a:t>Discurso </a:t>
            </a:r>
            <a:r>
              <a:rPr lang="es-ES" sz="2000" dirty="0"/>
              <a:t>coherente y convergente en la comunicación online </a:t>
            </a:r>
            <a:r>
              <a:rPr lang="es-ES" sz="2000" dirty="0" smtClean="0"/>
              <a:t>y </a:t>
            </a:r>
            <a:r>
              <a:rPr lang="es-ES" sz="2000" dirty="0"/>
              <a:t>offline.</a:t>
            </a:r>
            <a:r>
              <a:rPr lang="es-ES_tradnl" sz="2000" dirty="0"/>
              <a:t> </a:t>
            </a:r>
            <a:endParaRPr lang="es-ES" sz="2000" dirty="0" smtClean="0"/>
          </a:p>
        </p:txBody>
      </p:sp>
      <p:sp>
        <p:nvSpPr>
          <p:cNvPr id="3" name="Marcador de pie de página 2"/>
          <p:cNvSpPr>
            <a:spLocks noGrp="1"/>
          </p:cNvSpPr>
          <p:nvPr>
            <p:ph type="ftr" sz="quarter" idx="11"/>
          </p:nvPr>
        </p:nvSpPr>
        <p:spPr/>
        <p:txBody>
          <a:bodyPr/>
          <a:lstStyle/>
          <a:p>
            <a:r>
              <a:rPr lang="es-ES_tradnl" smtClean="0"/>
              <a:t>Comunicación de crisis. Tareas del responsable público</a:t>
            </a:r>
            <a:endParaRPr lang="es-ES"/>
          </a:p>
        </p:txBody>
      </p:sp>
      <p:sp>
        <p:nvSpPr>
          <p:cNvPr id="4" name="Marcador de número de diapositiva 3"/>
          <p:cNvSpPr>
            <a:spLocks noGrp="1"/>
          </p:cNvSpPr>
          <p:nvPr>
            <p:ph type="sldNum" sz="quarter" idx="12"/>
          </p:nvPr>
        </p:nvSpPr>
        <p:spPr/>
        <p:txBody>
          <a:bodyPr/>
          <a:lstStyle/>
          <a:p>
            <a:fld id="{35DD9355-F5BB-2B42-9474-23B16BD8E355}" type="slidenum">
              <a:rPr lang="es-ES" smtClean="0"/>
              <a:t>7</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562182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7060" y="368300"/>
            <a:ext cx="7520940" cy="787400"/>
          </a:xfrm>
        </p:spPr>
        <p:txBody>
          <a:bodyPr>
            <a:normAutofit fontScale="90000"/>
          </a:bodyPr>
          <a:lstStyle/>
          <a:p>
            <a:r>
              <a:rPr lang="es-ES" dirty="0" smtClean="0"/>
              <a:t>Cinco tareas y un objetivo: volver a la normalidad</a:t>
            </a:r>
            <a:endParaRPr lang="es-ES" dirty="0"/>
          </a:p>
        </p:txBody>
      </p:sp>
      <p:sp>
        <p:nvSpPr>
          <p:cNvPr id="5" name="Marcador de contenido 4"/>
          <p:cNvSpPr>
            <a:spLocks noGrp="1"/>
          </p:cNvSpPr>
          <p:nvPr>
            <p:ph idx="1"/>
          </p:nvPr>
        </p:nvSpPr>
        <p:spPr>
          <a:xfrm>
            <a:off x="822960" y="1481628"/>
            <a:ext cx="7520940" cy="3579849"/>
          </a:xfrm>
        </p:spPr>
        <p:txBody>
          <a:bodyPr/>
          <a:lstStyle/>
          <a:p>
            <a:pPr marL="0" indent="0"/>
            <a:r>
              <a:rPr lang="es-ES" sz="3200" dirty="0" smtClean="0"/>
              <a:t>3. PROPORCIONAR SIGNIFICADO</a:t>
            </a:r>
          </a:p>
          <a:p>
            <a:pPr>
              <a:buFont typeface="+mj-lt"/>
              <a:buAutoNum type="arabicPeriod"/>
            </a:pPr>
            <a:endParaRPr lang="es-ES" dirty="0"/>
          </a:p>
          <a:p>
            <a:pPr marL="0" indent="0"/>
            <a:r>
              <a:rPr lang="es-ES" sz="2000" dirty="0"/>
              <a:t>Brindar información exacta, clara y práctica. </a:t>
            </a:r>
            <a:endParaRPr lang="es-ES" sz="2000" dirty="0" smtClean="0"/>
          </a:p>
          <a:p>
            <a:pPr marL="0" indent="0"/>
            <a:r>
              <a:rPr lang="es-ES" sz="2000" dirty="0" smtClean="0"/>
              <a:t>Nos </a:t>
            </a:r>
            <a:r>
              <a:rPr lang="es-ES" sz="2000" dirty="0"/>
              <a:t>enfrentamos a audiencias (</a:t>
            </a:r>
            <a:r>
              <a:rPr lang="es-ES" sz="2000" dirty="0" smtClean="0"/>
              <a:t>incluyendo </a:t>
            </a:r>
            <a:r>
              <a:rPr lang="es-ES" sz="2000" dirty="0"/>
              <a:t>a las víctimas) ansiosas y estresadas que no perciben al gobierno como su aliado. </a:t>
            </a:r>
            <a:endParaRPr lang="es-ES" sz="2000" dirty="0" smtClean="0"/>
          </a:p>
          <a:p>
            <a:pPr marL="0" indent="0"/>
            <a:r>
              <a:rPr lang="es-ES" sz="2000" dirty="0" smtClean="0"/>
              <a:t>La </a:t>
            </a:r>
            <a:r>
              <a:rPr lang="es-ES" sz="2000" dirty="0"/>
              <a:t>clave es legitimar una narración sobre qué está pasando, por qué está sucediendo y qué es necesario hacer.</a:t>
            </a:r>
            <a:r>
              <a:rPr lang="es-ES_tradnl" sz="2000" dirty="0"/>
              <a:t> </a:t>
            </a:r>
            <a:endParaRPr lang="es-ES" sz="2000" dirty="0" smtClean="0"/>
          </a:p>
        </p:txBody>
      </p:sp>
      <p:sp>
        <p:nvSpPr>
          <p:cNvPr id="3" name="Marcador de pie de página 2"/>
          <p:cNvSpPr>
            <a:spLocks noGrp="1"/>
          </p:cNvSpPr>
          <p:nvPr>
            <p:ph type="ftr" sz="quarter" idx="11"/>
          </p:nvPr>
        </p:nvSpPr>
        <p:spPr/>
        <p:txBody>
          <a:bodyPr/>
          <a:lstStyle/>
          <a:p>
            <a:r>
              <a:rPr lang="es-ES_tradnl" smtClean="0"/>
              <a:t>Comunicación de crisis. Tareas del responsable público</a:t>
            </a:r>
            <a:endParaRPr lang="es-ES"/>
          </a:p>
        </p:txBody>
      </p:sp>
      <p:sp>
        <p:nvSpPr>
          <p:cNvPr id="4" name="Marcador de número de diapositiva 3"/>
          <p:cNvSpPr>
            <a:spLocks noGrp="1"/>
          </p:cNvSpPr>
          <p:nvPr>
            <p:ph type="sldNum" sz="quarter" idx="12"/>
          </p:nvPr>
        </p:nvSpPr>
        <p:spPr/>
        <p:txBody>
          <a:bodyPr/>
          <a:lstStyle/>
          <a:p>
            <a:fld id="{35DD9355-F5BB-2B42-9474-23B16BD8E355}" type="slidenum">
              <a:rPr lang="es-ES" smtClean="0"/>
              <a:t>8</a:t>
            </a:fld>
            <a:endParaRPr lang="es-ES"/>
          </a:p>
        </p:txBody>
      </p:sp>
      <p:pic>
        <p:nvPicPr>
          <p:cNvPr id="7" name="Imagen 6"/>
          <p:cNvPicPr>
            <a:picLocks noChangeAspect="1"/>
          </p:cNvPicPr>
          <p:nvPr/>
        </p:nvPicPr>
        <p:blipFill rotWithShape="1">
          <a:blip r:embed="rId2"/>
          <a:srcRect t="3977"/>
          <a:stretch/>
        </p:blipFill>
        <p:spPr>
          <a:xfrm>
            <a:off x="0" y="6282000"/>
            <a:ext cx="3461449" cy="576000"/>
          </a:xfrm>
          <a:prstGeom prst="rect">
            <a:avLst/>
          </a:prstGeom>
        </p:spPr>
      </p:pic>
    </p:spTree>
    <p:extLst>
      <p:ext uri="{BB962C8B-B14F-4D97-AF65-F5344CB8AC3E}">
        <p14:creationId xmlns:p14="http://schemas.microsoft.com/office/powerpoint/2010/main" val="81406988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Ángulos.thmx</Template>
  <TotalTime>431</TotalTime>
  <Words>931</Words>
  <Application>Microsoft Office PowerPoint</Application>
  <PresentationFormat>Presentación en pantalla (4:3)</PresentationFormat>
  <Paragraphs>174</Paragraphs>
  <Slides>21</Slides>
  <Notes>2</Notes>
  <HiddenSlides>0</HiddenSlides>
  <MMClips>0</MMClips>
  <ScaleCrop>false</ScaleCrop>
  <HeadingPairs>
    <vt:vector size="6" baseType="variant">
      <vt:variant>
        <vt:lpstr>Fuentes usadas</vt:lpstr>
      </vt:variant>
      <vt:variant>
        <vt:i4>13</vt:i4>
      </vt:variant>
      <vt:variant>
        <vt:lpstr>Tema</vt:lpstr>
      </vt:variant>
      <vt:variant>
        <vt:i4>1</vt:i4>
      </vt:variant>
      <vt:variant>
        <vt:lpstr>Títulos de diapositiva</vt:lpstr>
      </vt:variant>
      <vt:variant>
        <vt:i4>21</vt:i4>
      </vt:variant>
    </vt:vector>
  </HeadingPairs>
  <TitlesOfParts>
    <vt:vector size="35" baseType="lpstr">
      <vt:lpstr>American Typewriter</vt:lpstr>
      <vt:lpstr>Arial</vt:lpstr>
      <vt:lpstr>Avenir Black</vt:lpstr>
      <vt:lpstr>Calibri</vt:lpstr>
      <vt:lpstr>Fira Sans Thin</vt:lpstr>
      <vt:lpstr>Franklin Gothic Book</vt:lpstr>
      <vt:lpstr>Franklin Gothic Medium</vt:lpstr>
      <vt:lpstr>Garamond</vt:lpstr>
      <vt:lpstr>Segoe UI</vt:lpstr>
      <vt:lpstr>Segoe UI Light</vt:lpstr>
      <vt:lpstr>Times New Roman</vt:lpstr>
      <vt:lpstr>Tunga</vt:lpstr>
      <vt:lpstr>Wingdings</vt:lpstr>
      <vt:lpstr>Ángulos</vt:lpstr>
      <vt:lpstr>Presentación de PowerPoint</vt:lpstr>
      <vt:lpstr>Comunicación de crisis   MÓDULO III  Tareas del responsable público  que favorecen su capacidad de liderazgo</vt:lpstr>
      <vt:lpstr>TEMARIO</vt:lpstr>
      <vt:lpstr>A TENER EN CUENTA</vt:lpstr>
      <vt:lpstr>¿por quÉ ES IMPORTANTE CONOCER LAS HABILIDADES DEL RESPONSABLE PÚBLICO?</vt:lpstr>
      <vt:lpstr>¿QuÉ SE ESPERA DE UN LIDER BAJO PRESIÓN?</vt:lpstr>
      <vt:lpstr>Cinco tareas y un objetivo: volver a la normalidad</vt:lpstr>
      <vt:lpstr>Cinco tareas y un objetivo: volver a la normalidad</vt:lpstr>
      <vt:lpstr>Cinco tareas y un objetivo: volver a la normalidad</vt:lpstr>
      <vt:lpstr>Cinco tareas y un objetivo: volver a la normalidad</vt:lpstr>
      <vt:lpstr>Cinco tareas y un objetivo: volver a la normalidad</vt:lpstr>
      <vt:lpstr>LA BATALLA POR EL RELATO</vt:lpstr>
      <vt:lpstr>¿Qué se espera del lÍDER?  </vt:lpstr>
      <vt:lpstr>¿Qué se espera del lÍDER?  </vt:lpstr>
      <vt:lpstr> 10 consejos PARA UNA GESTIÓN EFICAZ  </vt:lpstr>
      <vt:lpstr>CASO PrÁCTICO: ¡PARA DEBATIR EN EL FORO!</vt:lpstr>
      <vt:lpstr>Caos en la AP-6: todo lo que no se debe hacer en una gestión de crisis </vt:lpstr>
      <vt:lpstr>CASO PrÁCTICO: ¡PARA DEBATIR EN EL FORO!</vt:lpstr>
      <vt:lpstr>UNA FRASE PARA RECORDAR</vt:lpstr>
      <vt:lpstr>Lecturas recomendadas</vt:lpstr>
      <vt:lpstr>Presentación de PowerPoint</vt:lpstr>
    </vt:vector>
  </TitlesOfParts>
  <Company>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 A</dc:creator>
  <cp:lastModifiedBy>Usuario</cp:lastModifiedBy>
  <cp:revision>39</cp:revision>
  <dcterms:created xsi:type="dcterms:W3CDTF">2019-02-17T16:30:53Z</dcterms:created>
  <dcterms:modified xsi:type="dcterms:W3CDTF">2019-05-13T06:22:00Z</dcterms:modified>
</cp:coreProperties>
</file>