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40"/>
  </p:notesMasterIdLst>
  <p:sldIdLst>
    <p:sldId id="257" r:id="rId2"/>
    <p:sldId id="276" r:id="rId3"/>
    <p:sldId id="258" r:id="rId4"/>
    <p:sldId id="259" r:id="rId5"/>
    <p:sldId id="260" r:id="rId6"/>
    <p:sldId id="261" r:id="rId7"/>
    <p:sldId id="262" r:id="rId8"/>
    <p:sldId id="274" r:id="rId9"/>
    <p:sldId id="263" r:id="rId10"/>
    <p:sldId id="264" r:id="rId11"/>
    <p:sldId id="265" r:id="rId12"/>
    <p:sldId id="266" r:id="rId13"/>
    <p:sldId id="267" r:id="rId14"/>
    <p:sldId id="268" r:id="rId15"/>
    <p:sldId id="269" r:id="rId16"/>
    <p:sldId id="270" r:id="rId17"/>
    <p:sldId id="271" r:id="rId18"/>
    <p:sldId id="275" r:id="rId19"/>
    <p:sldId id="272" r:id="rId20"/>
    <p:sldId id="273" r:id="rId21"/>
    <p:sldId id="278" r:id="rId22"/>
    <p:sldId id="280" r:id="rId23"/>
    <p:sldId id="281" r:id="rId24"/>
    <p:sldId id="282" r:id="rId25"/>
    <p:sldId id="283" r:id="rId26"/>
    <p:sldId id="284" r:id="rId27"/>
    <p:sldId id="285" r:id="rId28"/>
    <p:sldId id="286" r:id="rId29"/>
    <p:sldId id="287" r:id="rId30"/>
    <p:sldId id="288" r:id="rId31"/>
    <p:sldId id="298" r:id="rId32"/>
    <p:sldId id="289" r:id="rId33"/>
    <p:sldId id="290" r:id="rId34"/>
    <p:sldId id="291" r:id="rId35"/>
    <p:sldId id="293" r:id="rId36"/>
    <p:sldId id="295" r:id="rId37"/>
    <p:sldId id="296" r:id="rId38"/>
    <p:sldId id="297" r:id="rId39"/>
  </p:sldIdLst>
  <p:sldSz cx="9144000" cy="6858000" type="screen4x3"/>
  <p:notesSz cx="6797675" cy="9872663"/>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50443" y="0"/>
            <a:ext cx="2945659" cy="493633"/>
          </a:xfrm>
          <a:prstGeom prst="rect">
            <a:avLst/>
          </a:prstGeom>
        </p:spPr>
        <p:txBody>
          <a:bodyPr vert="horz" lIns="91440" tIns="45720" rIns="91440" bIns="45720" rtlCol="0"/>
          <a:lstStyle>
            <a:lvl1pPr algn="r">
              <a:defRPr sz="1200"/>
            </a:lvl1pPr>
          </a:lstStyle>
          <a:p>
            <a:fld id="{8CBABD2C-11B2-423E-9934-5270D296658A}" type="datetimeFigureOut">
              <a:rPr lang="es-ES" smtClean="0"/>
              <a:pPr/>
              <a:t>12/03/2019</a:t>
            </a:fld>
            <a:endParaRPr lang="es-ES"/>
          </a:p>
        </p:txBody>
      </p:sp>
      <p:sp>
        <p:nvSpPr>
          <p:cNvPr id="4" name="3 Marcador de imagen de diapositiva"/>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79768" y="4689515"/>
            <a:ext cx="5438140" cy="4442698"/>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9377316"/>
            <a:ext cx="2945659" cy="493633"/>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50443" y="9377316"/>
            <a:ext cx="2945659" cy="493633"/>
          </a:xfrm>
          <a:prstGeom prst="rect">
            <a:avLst/>
          </a:prstGeom>
        </p:spPr>
        <p:txBody>
          <a:bodyPr vert="horz" lIns="91440" tIns="45720" rIns="91440" bIns="45720" rtlCol="0" anchor="b"/>
          <a:lstStyle>
            <a:lvl1pPr algn="r">
              <a:defRPr sz="1200"/>
            </a:lvl1pPr>
          </a:lstStyle>
          <a:p>
            <a:fld id="{02284999-A4A9-453C-B84C-525C7DAA7850}" type="slidenum">
              <a:rPr lang="es-ES" smtClean="0"/>
              <a:pPr/>
              <a:t>‹Nº›</a:t>
            </a:fld>
            <a:endParaRPr lang="es-ES"/>
          </a:p>
        </p:txBody>
      </p:sp>
    </p:spTree>
    <p:extLst>
      <p:ext uri="{BB962C8B-B14F-4D97-AF65-F5344CB8AC3E}">
        <p14:creationId xmlns:p14="http://schemas.microsoft.com/office/powerpoint/2010/main" val="114172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E202E361-6CFA-4694-A02F-A8D0A4FD74FF}" type="slidenum">
              <a:rPr lang="es-ES" smtClean="0">
                <a:solidFill>
                  <a:prstClr val="black"/>
                </a:solidFill>
              </a:rPr>
              <a:pPr/>
              <a:t>4</a:t>
            </a:fld>
            <a:endParaRPr lang="es-ES">
              <a:solidFill>
                <a:prstClr val="black"/>
              </a:solidFill>
            </a:endParaRPr>
          </a:p>
        </p:txBody>
      </p:sp>
    </p:spTree>
    <p:extLst>
      <p:ext uri="{BB962C8B-B14F-4D97-AF65-F5344CB8AC3E}">
        <p14:creationId xmlns:p14="http://schemas.microsoft.com/office/powerpoint/2010/main" val="2309599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02284999-A4A9-453C-B84C-525C7DAA7850}" type="slidenum">
              <a:rPr lang="es-ES" smtClean="0"/>
              <a:pPr/>
              <a:t>33</a:t>
            </a:fld>
            <a:endParaRPr lang="es-ES"/>
          </a:p>
        </p:txBody>
      </p:sp>
    </p:spTree>
    <p:extLst>
      <p:ext uri="{BB962C8B-B14F-4D97-AF65-F5344CB8AC3E}">
        <p14:creationId xmlns:p14="http://schemas.microsoft.com/office/powerpoint/2010/main" val="32767212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191A68BD-7538-4103-B82C-8357A0C43D33}" type="datetime1">
              <a:rPr lang="es-ES" smtClean="0">
                <a:solidFill>
                  <a:prstClr val="black">
                    <a:tint val="75000"/>
                  </a:prstClr>
                </a:solidFill>
              </a:rPr>
              <a:t>12/03/2019</a:t>
            </a:fld>
            <a:endParaRPr lang="es-ES">
              <a:solidFill>
                <a:prstClr val="black">
                  <a:tint val="75000"/>
                </a:prstClr>
              </a:solidFill>
            </a:endParaRPr>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9C3207C1-03D9-44AE-8642-3D8E5EF7CC8B}" type="datetime1">
              <a:rPr lang="es-ES" smtClean="0">
                <a:solidFill>
                  <a:prstClr val="black">
                    <a:tint val="75000"/>
                  </a:prstClr>
                </a:solidFill>
              </a:rPr>
              <a:t>12/03/2019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021BD4AD-483E-4E8F-A43B-195E79F5055D}" type="datetime1">
              <a:rPr lang="es-ES" smtClean="0">
                <a:solidFill>
                  <a:prstClr val="black">
                    <a:tint val="75000"/>
                  </a:prstClr>
                </a:solidFill>
              </a:rPr>
              <a:t>12/03/2019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14E791F-BA9A-49CD-9469-F85E8D816D13}" type="datetime1">
              <a:rPr lang="es-ES" smtClean="0">
                <a:solidFill>
                  <a:prstClr val="black">
                    <a:tint val="75000"/>
                  </a:prstClr>
                </a:solidFill>
              </a:rPr>
              <a:t>12/03/2019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5837DEAA-59E7-4EF4-A8BA-77880B9A3254}" type="datetime1">
              <a:rPr lang="es-ES" smtClean="0">
                <a:solidFill>
                  <a:prstClr val="black">
                    <a:tint val="75000"/>
                  </a:prstClr>
                </a:solidFill>
              </a:rPr>
              <a:t>12/03/2019</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EBA40E31-5ADF-4E26-B057-584BC6D5120E}" type="datetime1">
              <a:rPr lang="es-ES" smtClean="0">
                <a:solidFill>
                  <a:prstClr val="black">
                    <a:tint val="75000"/>
                  </a:prstClr>
                </a:solidFill>
              </a:rPr>
              <a:t>12/03/2019</a:t>
            </a:fld>
            <a:endParaRPr lang="es-ES">
              <a:solidFill>
                <a:prstClr val="black">
                  <a:tint val="75000"/>
                </a:prstClr>
              </a:solidFill>
            </a:endParaRPr>
          </a:p>
        </p:txBody>
      </p:sp>
      <p:sp>
        <p:nvSpPr>
          <p:cNvPr id="6" name="5 Marcador de pie de página"/>
          <p:cNvSpPr>
            <a:spLocks noGrp="1"/>
          </p:cNvSpPr>
          <p:nvPr>
            <p:ph type="ftr" sz="quarter" idx="11"/>
          </p:nvPr>
        </p:nvSpPr>
        <p:spPr/>
        <p:txBody>
          <a:bodyPr/>
          <a:lstStyle>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90BE0CBA-CD84-471E-B832-F0049699798E}" type="datetime1">
              <a:rPr lang="es-ES" smtClean="0">
                <a:solidFill>
                  <a:prstClr val="black">
                    <a:tint val="75000"/>
                  </a:prstClr>
                </a:solidFill>
              </a:rPr>
              <a:t>12/03/2019</a:t>
            </a:fld>
            <a:endParaRPr lang="es-ES">
              <a:solidFill>
                <a:prstClr val="black">
                  <a:tint val="75000"/>
                </a:prstClr>
              </a:solidFill>
            </a:endParaRPr>
          </a:p>
        </p:txBody>
      </p:sp>
      <p:sp>
        <p:nvSpPr>
          <p:cNvPr id="8" name="7 Marcador de pie de página"/>
          <p:cNvSpPr>
            <a:spLocks noGrp="1"/>
          </p:cNvSpPr>
          <p:nvPr>
            <p:ph type="ftr" sz="quarter" idx="11"/>
          </p:nvPr>
        </p:nvSpPr>
        <p:spPr/>
        <p:txBody>
          <a:bodyPr/>
          <a:lstStyle>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9" name="8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C5792F35-C3CE-48E1-A869-FC2775B360E8}" type="datetime1">
              <a:rPr lang="es-ES" smtClean="0">
                <a:solidFill>
                  <a:prstClr val="black">
                    <a:tint val="75000"/>
                  </a:prstClr>
                </a:solidFill>
              </a:rPr>
              <a:t>12/03/2019</a:t>
            </a:fld>
            <a:endParaRPr lang="es-ES">
              <a:solidFill>
                <a:prstClr val="black">
                  <a:tint val="75000"/>
                </a:prstClr>
              </a:solidFill>
            </a:endParaRPr>
          </a:p>
        </p:txBody>
      </p:sp>
      <p:sp>
        <p:nvSpPr>
          <p:cNvPr id="4" name="3 Marcador de pie de página"/>
          <p:cNvSpPr>
            <a:spLocks noGrp="1"/>
          </p:cNvSpPr>
          <p:nvPr>
            <p:ph type="ftr" sz="quarter" idx="11"/>
          </p:nvPr>
        </p:nvSpPr>
        <p:spPr/>
        <p:txBody>
          <a:bodyPr/>
          <a:lstStyle>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5" name="4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CCC2546F-51E1-4279-B2A4-A206DB5BA008}" type="datetime1">
              <a:rPr lang="es-ES" smtClean="0">
                <a:solidFill>
                  <a:prstClr val="black">
                    <a:tint val="75000"/>
                  </a:prstClr>
                </a:solidFill>
              </a:rPr>
              <a:t>12/03/2019</a:t>
            </a:fld>
            <a:endParaRPr lang="es-ES">
              <a:solidFill>
                <a:prstClr val="black">
                  <a:tint val="75000"/>
                </a:prstClr>
              </a:solidFill>
            </a:endParaRPr>
          </a:p>
        </p:txBody>
      </p:sp>
      <p:sp>
        <p:nvSpPr>
          <p:cNvPr id="3" name="2 Marcador de pie de página"/>
          <p:cNvSpPr>
            <a:spLocks noGrp="1"/>
          </p:cNvSpPr>
          <p:nvPr>
            <p:ph type="ftr" sz="quarter" idx="11"/>
          </p:nvPr>
        </p:nvSpPr>
        <p:spPr/>
        <p:txBody>
          <a:bodyPr/>
          <a:lstStyle>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40F89355-EA78-41F5-871F-9FCCB3A01AA5}" type="datetime1">
              <a:rPr lang="es-ES" smtClean="0">
                <a:solidFill>
                  <a:prstClr val="black">
                    <a:tint val="75000"/>
                  </a:prstClr>
                </a:solidFill>
              </a:rPr>
              <a:t>12/03/2019</a:t>
            </a:fld>
            <a:endParaRPr lang="es-ES">
              <a:solidFill>
                <a:prstClr val="black">
                  <a:tint val="75000"/>
                </a:prstClr>
              </a:solidFill>
            </a:endParaRPr>
          </a:p>
        </p:txBody>
      </p:sp>
      <p:sp>
        <p:nvSpPr>
          <p:cNvPr id="6" name="5 Marcador de pie de página"/>
          <p:cNvSpPr>
            <a:spLocks noGrp="1"/>
          </p:cNvSpPr>
          <p:nvPr>
            <p:ph type="ftr" sz="quarter" idx="11"/>
          </p:nvPr>
        </p:nvSpPr>
        <p:spPr/>
        <p:txBody>
          <a:bodyPr/>
          <a:lstStyle>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8FF0F89E-D8DB-4CE7-B09D-046D1307DE46}" type="datetime1">
              <a:rPr lang="es-ES" smtClean="0">
                <a:solidFill>
                  <a:prstClr val="black">
                    <a:tint val="75000"/>
                  </a:prstClr>
                </a:solidFill>
              </a:rPr>
              <a:t>12/03/2019</a:t>
            </a:fld>
            <a:endParaRPr lang="es-ES">
              <a:solidFill>
                <a:prstClr val="black">
                  <a:tint val="75000"/>
                </a:prstClr>
              </a:solidFill>
            </a:endParaRPr>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D60A028-3EC2-4A2C-B84F-D3F72B76C854}" type="datetime1">
              <a:rPr lang="es-ES" smtClean="0">
                <a:solidFill>
                  <a:prstClr val="black">
                    <a:tint val="75000"/>
                  </a:prstClr>
                </a:solidFill>
              </a:rPr>
              <a:t>12/03/2019</a:t>
            </a:fld>
            <a:endParaRPr lang="es-ES">
              <a:solidFill>
                <a:prstClr val="black">
                  <a:tint val="75000"/>
                </a:prstClr>
              </a:solidFill>
            </a:endParaRPr>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AC34F87-EF80-4AD4-84AE-DD51B0D0FB32}" type="slidenum">
              <a:rPr lang="es-ES" smtClean="0">
                <a:solidFill>
                  <a:prstClr val="black">
                    <a:tint val="75000"/>
                  </a:prstClr>
                </a:solidFill>
              </a:rPr>
              <a:pPr/>
              <a:t>‹Nº›</a:t>
            </a:fld>
            <a:endParaRPr lang="es-E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boe.es/boe/dias/2019/01/15/pdfs/BOE-A-2019-457.pdf" TargetMode="External"/><Relationship Id="rId2" Type="http://schemas.openxmlformats.org/officeDocument/2006/relationships/hyperlink" Target="http://hj.tribunalconstitucional.es/HJ/es/Resolucion/Show/25815" TargetMode="Externa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600201"/>
            <a:ext cx="8229600" cy="3989040"/>
          </a:xfrm>
        </p:spPr>
        <p:txBody>
          <a:bodyPr/>
          <a:lstStyle/>
          <a:p>
            <a:pPr>
              <a:buNone/>
            </a:pPr>
            <a:endParaRPr lang="es-ES" dirty="0" smtClean="0"/>
          </a:p>
          <a:p>
            <a:pPr>
              <a:buNone/>
            </a:pPr>
            <a:endParaRPr lang="es-ES" dirty="0" smtClean="0"/>
          </a:p>
          <a:p>
            <a:pPr algn="ctr">
              <a:buNone/>
            </a:pPr>
            <a:endParaRPr lang="es-ES" dirty="0" smtClean="0"/>
          </a:p>
          <a:p>
            <a:pPr algn="ctr">
              <a:buNone/>
            </a:pPr>
            <a:endParaRPr lang="es-ES" dirty="0"/>
          </a:p>
          <a:p>
            <a:pPr algn="ctr">
              <a:buNone/>
            </a:pPr>
            <a:r>
              <a:rPr lang="es-ES" dirty="0" smtClean="0"/>
              <a:t>PRIMERA SEMANA</a:t>
            </a:r>
            <a:endParaRPr lang="es-ES" dirty="0"/>
          </a:p>
        </p:txBody>
      </p:sp>
      <p:sp>
        <p:nvSpPr>
          <p:cNvPr id="4" name="3 Marcador de número de diapositiva"/>
          <p:cNvSpPr>
            <a:spLocks noGrp="1"/>
          </p:cNvSpPr>
          <p:nvPr>
            <p:ph type="sldNum" sz="quarter" idx="12"/>
          </p:nvPr>
        </p:nvSpPr>
        <p:spPr/>
        <p:txBody>
          <a:bodyPr>
            <a:normAutofit/>
          </a:bodyPr>
          <a:lstStyle/>
          <a:p>
            <a:fld id="{AAC34F87-EF80-4AD4-84AE-DD51B0D0FB32}" type="slidenum">
              <a:rPr lang="es-ES" smtClean="0">
                <a:solidFill>
                  <a:prstClr val="black">
                    <a:tint val="75000"/>
                  </a:prstClr>
                </a:solidFill>
              </a:rPr>
              <a:pPr/>
              <a:t>1</a:t>
            </a:fld>
            <a:endParaRPr lang="es-ES">
              <a:solidFill>
                <a:prstClr val="black">
                  <a:tint val="75000"/>
                </a:prstClr>
              </a:solidFill>
            </a:endParaRPr>
          </a:p>
        </p:txBody>
      </p:sp>
      <p:sp>
        <p:nvSpPr>
          <p:cNvPr id="2" name="1 Título"/>
          <p:cNvSpPr>
            <a:spLocks noGrp="1"/>
          </p:cNvSpPr>
          <p:nvPr>
            <p:ph type="title"/>
          </p:nvPr>
        </p:nvSpPr>
        <p:spPr/>
        <p:txBody>
          <a:bodyPr>
            <a:normAutofit fontScale="90000"/>
          </a:bodyPr>
          <a:lstStyle/>
          <a:p>
            <a:pPr algn="ctr"/>
            <a:r>
              <a:rPr lang="es-ES" dirty="0" smtClean="0"/>
              <a:t/>
            </a:r>
            <a:br>
              <a:rPr lang="es-ES" dirty="0" smtClean="0"/>
            </a:br>
            <a:r>
              <a:rPr lang="es-ES" dirty="0"/>
              <a:t/>
            </a:r>
            <a:br>
              <a:rPr lang="es-ES" dirty="0"/>
            </a:br>
            <a:r>
              <a:rPr lang="es-ES" dirty="0" smtClean="0"/>
              <a:t/>
            </a:r>
            <a:br>
              <a:rPr lang="es-ES" dirty="0" smtClean="0"/>
            </a:br>
            <a:r>
              <a:rPr lang="es-ES" dirty="0" smtClean="0"/>
              <a:t/>
            </a:r>
            <a:br>
              <a:rPr lang="es-ES" dirty="0" smtClean="0"/>
            </a:br>
            <a:r>
              <a:rPr lang="es-ES" dirty="0"/>
              <a:t/>
            </a:r>
            <a:br>
              <a:rPr lang="es-ES" dirty="0"/>
            </a:br>
            <a:r>
              <a:rPr lang="es-ES" dirty="0" smtClean="0"/>
              <a:t/>
            </a:r>
            <a:br>
              <a:rPr lang="es-ES" dirty="0" smtClean="0"/>
            </a:br>
            <a:r>
              <a:rPr lang="es-ES" dirty="0"/>
              <a:t/>
            </a:r>
            <a:br>
              <a:rPr lang="es-ES" dirty="0"/>
            </a:br>
            <a:r>
              <a:rPr lang="es-ES" dirty="0" smtClean="0"/>
              <a:t/>
            </a:r>
            <a:br>
              <a:rPr lang="es-ES" dirty="0" smtClean="0"/>
            </a:br>
            <a:r>
              <a:rPr lang="es-ES" dirty="0" smtClean="0"/>
              <a:t>LOS </a:t>
            </a:r>
            <a:r>
              <a:rPr lang="es-ES" dirty="0"/>
              <a:t>CONVENIOS EN LA LEY 40/2015 </a:t>
            </a:r>
            <a:br>
              <a:rPr lang="es-ES" dirty="0"/>
            </a:br>
            <a:r>
              <a:rPr lang="es-ES" dirty="0"/>
              <a:t/>
            </a:r>
            <a:br>
              <a:rPr lang="es-ES" dirty="0"/>
            </a:br>
            <a:r>
              <a:rPr lang="es-ES" dirty="0"/>
              <a:t> </a:t>
            </a:r>
          </a:p>
        </p:txBody>
      </p:sp>
      <p:pic>
        <p:nvPicPr>
          <p:cNvPr id="1026" name="Picture 2" descr="C:\Users\jalopez\Documents\escritos DIRECTIVOS 2017\GobE-MHAFP-INAP.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80112" y="404664"/>
            <a:ext cx="2824163" cy="598487"/>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jalopez\Documents\escritos DIRECTIVOS 2017\licenci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88023" y="5589240"/>
            <a:ext cx="3528393" cy="821432"/>
          </a:xfrm>
          <a:prstGeom prst="rect">
            <a:avLst/>
          </a:prstGeom>
          <a:noFill/>
          <a:extLst>
            <a:ext uri="{909E8E84-426E-40DD-AFC4-6F175D3DCCD1}">
              <a14:hiddenFill xmlns:a14="http://schemas.microsoft.com/office/drawing/2010/main">
                <a:solidFill>
                  <a:srgbClr val="FFFFFF"/>
                </a:solidFill>
              </a14:hiddenFill>
            </a:ext>
          </a:extLst>
        </p:spPr>
      </p:pic>
      <p:sp>
        <p:nvSpPr>
          <p:cNvPr id="5" name="4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Tree>
    <p:extLst>
      <p:ext uri="{BB962C8B-B14F-4D97-AF65-F5344CB8AC3E}">
        <p14:creationId xmlns:p14="http://schemas.microsoft.com/office/powerpoint/2010/main" val="36213028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547664" y="2132856"/>
            <a:ext cx="7149480" cy="3312368"/>
          </a:xfrm>
        </p:spPr>
        <p:txBody>
          <a:bodyPr>
            <a:noAutofit/>
          </a:bodyPr>
          <a:lstStyle/>
          <a:p>
            <a:pPr marL="0" indent="0">
              <a:buNone/>
            </a:pPr>
            <a:r>
              <a:rPr lang="es-ES" sz="1800" b="1" dirty="0" smtClean="0">
                <a:latin typeface="Arial" pitchFamily="34" charset="0"/>
                <a:cs typeface="Arial" pitchFamily="34" charset="0"/>
              </a:rPr>
              <a:t>Ley 40/2015 Artículo 47. Definición:</a:t>
            </a:r>
          </a:p>
          <a:p>
            <a:pPr marL="0" indent="0">
              <a:buNone/>
            </a:pPr>
            <a:endParaRPr lang="es-ES" sz="1800" dirty="0" smtClean="0">
              <a:latin typeface="Arial" pitchFamily="34" charset="0"/>
              <a:cs typeface="Arial" pitchFamily="34" charset="0"/>
            </a:endParaRPr>
          </a:p>
          <a:p>
            <a:pPr marL="0" indent="0" algn="just">
              <a:lnSpc>
                <a:spcPct val="150000"/>
              </a:lnSpc>
              <a:buNone/>
            </a:pPr>
            <a:r>
              <a:rPr lang="es-ES" sz="1800" b="1" dirty="0" smtClean="0">
                <a:latin typeface="Arial" pitchFamily="34" charset="0"/>
                <a:cs typeface="Arial" pitchFamily="34" charset="0"/>
              </a:rPr>
              <a:t>Son convenios los </a:t>
            </a:r>
            <a:r>
              <a:rPr lang="es-ES" sz="1800" b="1" u="sng" dirty="0" smtClean="0">
                <a:latin typeface="Arial" pitchFamily="34" charset="0"/>
                <a:cs typeface="Arial" pitchFamily="34" charset="0"/>
              </a:rPr>
              <a:t>acuerdos con efectos jurídicos adoptados por las Administraciones Públicas</a:t>
            </a:r>
            <a:r>
              <a:rPr lang="es-ES" sz="1800" b="1" dirty="0" smtClean="0">
                <a:latin typeface="Arial" pitchFamily="34" charset="0"/>
                <a:cs typeface="Arial" pitchFamily="34" charset="0"/>
              </a:rPr>
              <a:t>, los organismos públicos y entidades de derecho público vinculados o dependientes o las Universidades públicas </a:t>
            </a:r>
            <a:r>
              <a:rPr lang="es-ES" sz="1800" b="1" u="sng" dirty="0" smtClean="0">
                <a:latin typeface="Arial" pitchFamily="34" charset="0"/>
                <a:cs typeface="Arial" pitchFamily="34" charset="0"/>
              </a:rPr>
              <a:t>entre sí o con sujetos de derecho privado para un fin común</a:t>
            </a:r>
            <a:r>
              <a:rPr lang="es-ES" sz="1800" b="1" dirty="0" smtClean="0">
                <a:latin typeface="Arial" pitchFamily="34" charset="0"/>
                <a:cs typeface="Arial" pitchFamily="34" charset="0"/>
              </a:rPr>
              <a:t>.</a:t>
            </a:r>
          </a:p>
        </p:txBody>
      </p:sp>
      <p:sp>
        <p:nvSpPr>
          <p:cNvPr id="5" name="4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10</a:t>
            </a:fld>
            <a:endParaRPr lang="es-ES">
              <a:solidFill>
                <a:prstClr val="black">
                  <a:tint val="75000"/>
                </a:prstClr>
              </a:solidFill>
            </a:endParaRPr>
          </a:p>
        </p:txBody>
      </p:sp>
      <p:sp>
        <p:nvSpPr>
          <p:cNvPr id="2" name="1 Título"/>
          <p:cNvSpPr>
            <a:spLocks noGrp="1"/>
          </p:cNvSpPr>
          <p:nvPr>
            <p:ph type="title"/>
          </p:nvPr>
        </p:nvSpPr>
        <p:spPr/>
        <p:txBody>
          <a:bodyPr>
            <a:normAutofit/>
          </a:bodyPr>
          <a:lstStyle/>
          <a:p>
            <a:pPr algn="ctr"/>
            <a:r>
              <a:rPr lang="es-ES" sz="2800" b="1" dirty="0" smtClean="0">
                <a:latin typeface="Arial" pitchFamily="34" charset="0"/>
                <a:cs typeface="Arial" pitchFamily="34" charset="0"/>
              </a:rPr>
              <a:t>Concepto de Convenio</a:t>
            </a:r>
            <a:endParaRPr lang="es-ES" sz="2800" b="1" dirty="0">
              <a:latin typeface="Arial" pitchFamily="34" charset="0"/>
              <a:cs typeface="Arial" pitchFamily="34" charset="0"/>
            </a:endParaRPr>
          </a:p>
        </p:txBody>
      </p:sp>
    </p:spTree>
    <p:extLst>
      <p:ext uri="{BB962C8B-B14F-4D97-AF65-F5344CB8AC3E}">
        <p14:creationId xmlns:p14="http://schemas.microsoft.com/office/powerpoint/2010/main" val="33349217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75656" y="1700808"/>
            <a:ext cx="8013576" cy="4107912"/>
          </a:xfrm>
        </p:spPr>
        <p:txBody>
          <a:bodyPr>
            <a:normAutofit/>
          </a:bodyPr>
          <a:lstStyle/>
          <a:p>
            <a:pPr>
              <a:buFont typeface="Wingdings" pitchFamily="2" charset="2"/>
              <a:buChar char="Ø"/>
            </a:pPr>
            <a:r>
              <a:rPr lang="es-ES" sz="2000" dirty="0" smtClean="0"/>
              <a:t>Convenios vs Convenios de  colaboración con CCAA</a:t>
            </a:r>
          </a:p>
          <a:p>
            <a:pPr>
              <a:buFont typeface="Wingdings" pitchFamily="2" charset="2"/>
              <a:buChar char="Ø"/>
            </a:pPr>
            <a:r>
              <a:rPr lang="es-ES" sz="2000" dirty="0" smtClean="0"/>
              <a:t>Definición </a:t>
            </a:r>
          </a:p>
          <a:p>
            <a:pPr>
              <a:buFont typeface="Wingdings" pitchFamily="2" charset="2"/>
              <a:buChar char="Ø"/>
            </a:pPr>
            <a:r>
              <a:rPr lang="es-ES" sz="2000" dirty="0" smtClean="0"/>
              <a:t>Exclusiones</a:t>
            </a:r>
          </a:p>
          <a:p>
            <a:pPr>
              <a:buFont typeface="Wingdings" pitchFamily="2" charset="2"/>
              <a:buChar char="Ø"/>
            </a:pPr>
            <a:r>
              <a:rPr lang="es-ES" sz="2000" dirty="0" smtClean="0"/>
              <a:t>Tipos de convenios</a:t>
            </a:r>
          </a:p>
          <a:p>
            <a:pPr>
              <a:buFont typeface="Wingdings" pitchFamily="2" charset="2"/>
              <a:buChar char="Ø"/>
            </a:pPr>
            <a:r>
              <a:rPr lang="es-ES" sz="2000" dirty="0" smtClean="0"/>
              <a:t>Requisitos </a:t>
            </a:r>
          </a:p>
          <a:p>
            <a:pPr>
              <a:buFont typeface="Wingdings" pitchFamily="2" charset="2"/>
              <a:buChar char="Ø"/>
            </a:pPr>
            <a:r>
              <a:rPr lang="es-ES" sz="2000" dirty="0" smtClean="0"/>
              <a:t>Contenido</a:t>
            </a:r>
          </a:p>
          <a:p>
            <a:pPr>
              <a:buFont typeface="Wingdings" pitchFamily="2" charset="2"/>
              <a:buChar char="Ø"/>
            </a:pPr>
            <a:r>
              <a:rPr lang="es-ES" sz="2000" dirty="0" smtClean="0"/>
              <a:t>Trámites</a:t>
            </a:r>
          </a:p>
          <a:p>
            <a:pPr>
              <a:buFont typeface="Wingdings" pitchFamily="2" charset="2"/>
              <a:buChar char="Ø"/>
            </a:pPr>
            <a:r>
              <a:rPr lang="es-ES" sz="2000" dirty="0" smtClean="0"/>
              <a:t>Extinción</a:t>
            </a:r>
          </a:p>
          <a:p>
            <a:pPr>
              <a:buFont typeface="Wingdings" pitchFamily="2" charset="2"/>
              <a:buChar char="Ø"/>
            </a:pPr>
            <a:r>
              <a:rPr lang="es-ES" sz="2000" dirty="0" smtClean="0"/>
              <a:t>Remisión al Tribunal de Cuentas</a:t>
            </a:r>
          </a:p>
        </p:txBody>
      </p:sp>
      <p:sp>
        <p:nvSpPr>
          <p:cNvPr id="5" name="4 Marcador de pie de página"/>
          <p:cNvSpPr>
            <a:spLocks noGrp="1"/>
          </p:cNvSpPr>
          <p:nvPr>
            <p:ph type="ftr" sz="quarter" idx="11"/>
          </p:nvPr>
        </p:nvSpPr>
        <p:spPr/>
        <p:txBody>
          <a:bodyPr/>
          <a:lstStyle/>
          <a:p>
            <a:r>
              <a:rPr lang="es-ES" smtClean="0"/>
              <a:t>Los convenios en la Ley 40/2015</a:t>
            </a:r>
            <a:endParaRPr lang="es-ES"/>
          </a:p>
        </p:txBody>
      </p:sp>
      <p:sp>
        <p:nvSpPr>
          <p:cNvPr id="4" name="3 Marcador de número de diapositiva"/>
          <p:cNvSpPr>
            <a:spLocks noGrp="1"/>
          </p:cNvSpPr>
          <p:nvPr>
            <p:ph type="sldNum" sz="quarter" idx="12"/>
          </p:nvPr>
        </p:nvSpPr>
        <p:spPr/>
        <p:txBody>
          <a:bodyPr/>
          <a:lstStyle/>
          <a:p>
            <a:fld id="{AAC34F87-EF80-4AD4-84AE-DD51B0D0FB32}" type="slidenum">
              <a:rPr lang="es-ES" smtClean="0"/>
              <a:pPr/>
              <a:t>11</a:t>
            </a:fld>
            <a:endParaRPr lang="es-ES"/>
          </a:p>
        </p:txBody>
      </p:sp>
      <p:sp>
        <p:nvSpPr>
          <p:cNvPr id="2" name="1 Título"/>
          <p:cNvSpPr>
            <a:spLocks noGrp="1"/>
          </p:cNvSpPr>
          <p:nvPr>
            <p:ph type="title"/>
          </p:nvPr>
        </p:nvSpPr>
        <p:spPr/>
        <p:txBody>
          <a:bodyPr>
            <a:normAutofit/>
          </a:bodyPr>
          <a:lstStyle/>
          <a:p>
            <a:pPr algn="ctr"/>
            <a:r>
              <a:rPr lang="es-ES" sz="2200" dirty="0" smtClean="0"/>
              <a:t>NOVEDADES LEY 40/2015</a:t>
            </a:r>
            <a:endParaRPr lang="es-ES" sz="2200" dirty="0"/>
          </a:p>
        </p:txBody>
      </p:sp>
    </p:spTree>
    <p:extLst>
      <p:ext uri="{BB962C8B-B14F-4D97-AF65-F5344CB8AC3E}">
        <p14:creationId xmlns:p14="http://schemas.microsoft.com/office/powerpoint/2010/main" val="22994693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Marcador de contenido"/>
          <p:cNvGraphicFramePr>
            <a:graphicFrameLocks noGrp="1"/>
          </p:cNvGraphicFramePr>
          <p:nvPr>
            <p:ph idx="1"/>
            <p:extLst>
              <p:ext uri="{D42A27DB-BD31-4B8C-83A1-F6EECF244321}">
                <p14:modId xmlns:p14="http://schemas.microsoft.com/office/powerpoint/2010/main" val="1283853853"/>
              </p:ext>
            </p:extLst>
          </p:nvPr>
        </p:nvGraphicFramePr>
        <p:xfrm>
          <a:off x="395536" y="-22135"/>
          <a:ext cx="8229600" cy="6187440"/>
        </p:xfrm>
        <a:graphic>
          <a:graphicData uri="http://schemas.openxmlformats.org/drawingml/2006/table">
            <a:tbl>
              <a:tblPr firstRow="1" bandRow="1">
                <a:tableStyleId>{5C22544A-7EE6-4342-B048-85BDC9FD1C3A}</a:tableStyleId>
              </a:tblPr>
              <a:tblGrid>
                <a:gridCol w="4114800"/>
                <a:gridCol w="4114800"/>
              </a:tblGrid>
              <a:tr h="5899407">
                <a:tc>
                  <a:txBody>
                    <a:bodyPr/>
                    <a:lstStyle/>
                    <a:p>
                      <a:endParaRPr lang="es-ES" sz="1600" dirty="0" smtClean="0">
                        <a:solidFill>
                          <a:schemeClr val="tx1"/>
                        </a:solidFill>
                        <a:latin typeface="Arial" pitchFamily="34" charset="0"/>
                        <a:cs typeface="Arial" pitchFamily="34" charset="0"/>
                      </a:endParaRPr>
                    </a:p>
                    <a:p>
                      <a:r>
                        <a:rPr lang="es-ES" sz="1600" dirty="0" smtClean="0">
                          <a:solidFill>
                            <a:schemeClr val="tx1"/>
                          </a:solidFill>
                          <a:latin typeface="Arial" pitchFamily="34" charset="0"/>
                          <a:cs typeface="Arial" pitchFamily="34" charset="0"/>
                        </a:rPr>
                        <a:t>Ley</a:t>
                      </a:r>
                      <a:r>
                        <a:rPr lang="es-ES" sz="1600" baseline="0" dirty="0" smtClean="0">
                          <a:solidFill>
                            <a:schemeClr val="tx1"/>
                          </a:solidFill>
                          <a:latin typeface="Arial" pitchFamily="34" charset="0"/>
                          <a:cs typeface="Arial" pitchFamily="34" charset="0"/>
                        </a:rPr>
                        <a:t> 40/2015</a:t>
                      </a:r>
                    </a:p>
                    <a:p>
                      <a:endParaRPr lang="es-ES" sz="1600" baseline="0" dirty="0" smtClean="0">
                        <a:solidFill>
                          <a:schemeClr val="tx1"/>
                        </a:solidFill>
                        <a:latin typeface="Arial" pitchFamily="34" charset="0"/>
                        <a:cs typeface="Arial" pitchFamily="34" charset="0"/>
                      </a:endParaRPr>
                    </a:p>
                    <a:p>
                      <a:r>
                        <a:rPr lang="es-ES" sz="1600" b="1" i="1" kern="1200" baseline="0" dirty="0" smtClean="0">
                          <a:solidFill>
                            <a:schemeClr val="tx1"/>
                          </a:solidFill>
                          <a:latin typeface="Arial" pitchFamily="34" charset="0"/>
                          <a:ea typeface="+mn-ea"/>
                          <a:cs typeface="Arial" pitchFamily="34" charset="0"/>
                        </a:rPr>
                        <a:t>Artículo 47. Definición y tipos de convenios. </a:t>
                      </a:r>
                    </a:p>
                    <a:p>
                      <a:pPr algn="just"/>
                      <a:endParaRPr lang="es-ES" sz="1600" b="1" i="1" kern="1200" baseline="0" dirty="0" smtClean="0">
                        <a:solidFill>
                          <a:schemeClr val="tx1"/>
                        </a:solidFill>
                        <a:latin typeface="Arial" pitchFamily="34" charset="0"/>
                        <a:ea typeface="+mn-ea"/>
                        <a:cs typeface="Arial" pitchFamily="34" charset="0"/>
                      </a:endParaRPr>
                    </a:p>
                    <a:p>
                      <a:pPr algn="just"/>
                      <a:r>
                        <a:rPr lang="es-ES" sz="1600" b="0" kern="1200" baseline="0" dirty="0" smtClean="0">
                          <a:solidFill>
                            <a:schemeClr val="tx1"/>
                          </a:solidFill>
                          <a:latin typeface="Arial" pitchFamily="34" charset="0"/>
                          <a:ea typeface="+mn-ea"/>
                          <a:cs typeface="Arial" pitchFamily="34" charset="0"/>
                        </a:rPr>
                        <a:t>1. Son convenios los acuerdos con efectos jurídicos adoptados por las Administraciones Públicas, los organismos públicos y entidades de derecho público vinculados o dependientes o las Universidades públicas entre sí o con sujetos de derecho privado para un fin común. </a:t>
                      </a:r>
                    </a:p>
                    <a:p>
                      <a:pPr algn="just"/>
                      <a:r>
                        <a:rPr lang="es-ES" sz="1600" b="0" kern="1200" baseline="0" dirty="0" smtClean="0">
                          <a:solidFill>
                            <a:schemeClr val="tx1"/>
                          </a:solidFill>
                          <a:latin typeface="Arial" pitchFamily="34" charset="0"/>
                          <a:ea typeface="+mn-ea"/>
                          <a:cs typeface="Arial" pitchFamily="34" charset="0"/>
                        </a:rPr>
                        <a:t>No tienen la consideración de convenios, los Protocolos Generales de Actuación o instrumentos similares que comporten meras declaraciones de intención de contenido general o que expresen la voluntad de las Administraciones y partes suscriptoras para actuar con un objetivo común, siempre que no supongan la formalización de compromisos jurídicos concretos y exigibles. 	</a:t>
                      </a:r>
                    </a:p>
                    <a:p>
                      <a:endParaRPr lang="es-ES" sz="1600" dirty="0">
                        <a:solidFill>
                          <a:schemeClr val="tx1"/>
                        </a:solidFill>
                        <a:latin typeface="Arial" pitchFamily="34" charset="0"/>
                        <a:cs typeface="Arial" pitchFamily="34" charset="0"/>
                      </a:endParaRPr>
                    </a:p>
                  </a:txBody>
                  <a:tcPr>
                    <a:solidFill>
                      <a:schemeClr val="bg1">
                        <a:alpha val="0"/>
                      </a:schemeClr>
                    </a:solidFill>
                  </a:tcPr>
                </a:tc>
                <a:tc>
                  <a:txBody>
                    <a:bodyPr/>
                    <a:lstStyle/>
                    <a:p>
                      <a:endParaRPr lang="es-ES" sz="1600" dirty="0" smtClean="0">
                        <a:solidFill>
                          <a:schemeClr val="tx1"/>
                        </a:solidFill>
                        <a:latin typeface="Arial" pitchFamily="34" charset="0"/>
                        <a:cs typeface="Arial" pitchFamily="34" charset="0"/>
                      </a:endParaRPr>
                    </a:p>
                    <a:p>
                      <a:r>
                        <a:rPr lang="es-ES" sz="1600" dirty="0" smtClean="0">
                          <a:solidFill>
                            <a:schemeClr val="tx1"/>
                          </a:solidFill>
                          <a:latin typeface="Arial" pitchFamily="34" charset="0"/>
                          <a:cs typeface="Arial" pitchFamily="34" charset="0"/>
                        </a:rPr>
                        <a:t>Ley 30/1992</a:t>
                      </a:r>
                    </a:p>
                    <a:p>
                      <a:endParaRPr lang="es-ES" sz="1600" dirty="0" smtClean="0">
                        <a:solidFill>
                          <a:schemeClr val="tx1"/>
                        </a:solidFill>
                        <a:latin typeface="Arial" pitchFamily="34" charset="0"/>
                        <a:cs typeface="Arial" pitchFamily="34" charset="0"/>
                      </a:endParaRPr>
                    </a:p>
                    <a:p>
                      <a:r>
                        <a:rPr lang="es-ES" sz="1600" b="1" kern="1200" dirty="0" smtClean="0">
                          <a:solidFill>
                            <a:schemeClr val="tx1"/>
                          </a:solidFill>
                          <a:latin typeface="Arial" pitchFamily="34" charset="0"/>
                          <a:ea typeface="+mn-ea"/>
                          <a:cs typeface="Arial" pitchFamily="34" charset="0"/>
                        </a:rPr>
                        <a:t>Artículo 6. Convenios de </a:t>
                      </a:r>
                      <a:r>
                        <a:rPr lang="es-ES" sz="1600" b="1" i="1" kern="1200" dirty="0" smtClean="0">
                          <a:solidFill>
                            <a:schemeClr val="tx1"/>
                          </a:solidFill>
                          <a:latin typeface="Arial" pitchFamily="34" charset="0"/>
                          <a:ea typeface="+mn-ea"/>
                          <a:cs typeface="Arial" pitchFamily="34" charset="0"/>
                        </a:rPr>
                        <a:t>colaboración </a:t>
                      </a:r>
                      <a:endParaRPr lang="es-ES" sz="1600" b="1" kern="1200" dirty="0" smtClean="0">
                        <a:solidFill>
                          <a:schemeClr val="tx1"/>
                        </a:solidFill>
                        <a:latin typeface="Arial" pitchFamily="34" charset="0"/>
                        <a:ea typeface="+mn-ea"/>
                        <a:cs typeface="Arial" pitchFamily="34" charset="0"/>
                      </a:endParaRPr>
                    </a:p>
                    <a:p>
                      <a:pPr marL="342900" indent="-342900">
                        <a:buNone/>
                      </a:pPr>
                      <a:endParaRPr lang="es-ES" sz="1600" b="1" i="1" kern="1200" dirty="0" smtClean="0">
                        <a:solidFill>
                          <a:schemeClr val="tx1"/>
                        </a:solidFill>
                        <a:latin typeface="Arial" pitchFamily="34" charset="0"/>
                        <a:ea typeface="+mn-ea"/>
                        <a:cs typeface="Arial" pitchFamily="34" charset="0"/>
                      </a:endParaRPr>
                    </a:p>
                    <a:p>
                      <a:pPr marL="342900" indent="-342900" algn="just">
                        <a:buFont typeface="Arial" pitchFamily="34" charset="0"/>
                        <a:buChar char="•"/>
                      </a:pPr>
                      <a:r>
                        <a:rPr lang="es-ES" sz="1600" b="0" i="0" kern="1200" dirty="0" smtClean="0">
                          <a:solidFill>
                            <a:schemeClr val="tx1"/>
                          </a:solidFill>
                          <a:latin typeface="Arial" pitchFamily="34" charset="0"/>
                          <a:ea typeface="+mn-ea"/>
                          <a:cs typeface="Arial" pitchFamily="34" charset="0"/>
                        </a:rPr>
                        <a:t>La Administración General y los Organismos públicos vinculados o dependientes de la misma podrán celebrar  convenios de colaboración</a:t>
                      </a:r>
                      <a:r>
                        <a:rPr lang="es-ES" sz="1600" b="0" i="0" kern="1200" baseline="0" dirty="0" smtClean="0">
                          <a:solidFill>
                            <a:schemeClr val="tx1"/>
                          </a:solidFill>
                          <a:latin typeface="Arial" pitchFamily="34" charset="0"/>
                          <a:ea typeface="+mn-ea"/>
                          <a:cs typeface="Arial" pitchFamily="34" charset="0"/>
                        </a:rPr>
                        <a:t> con los órganos correspondientes de las administraciones de las Comunidades Autónomas en el ámbito de sus respectivas competencias.</a:t>
                      </a:r>
                      <a:endParaRPr lang="es-ES" sz="1600" b="0" i="0" kern="1200" dirty="0" smtClean="0">
                        <a:solidFill>
                          <a:schemeClr val="tx1"/>
                        </a:solidFill>
                        <a:latin typeface="Arial" pitchFamily="34" charset="0"/>
                        <a:ea typeface="+mn-ea"/>
                        <a:cs typeface="Arial" pitchFamily="34" charset="0"/>
                      </a:endParaRPr>
                    </a:p>
                    <a:p>
                      <a:pPr marL="342900" indent="-342900">
                        <a:buAutoNum type="arabicPeriod"/>
                      </a:pPr>
                      <a:endParaRPr lang="es-ES" sz="1600" b="1" i="1" kern="1200" dirty="0" smtClean="0">
                        <a:solidFill>
                          <a:schemeClr val="tx1"/>
                        </a:solidFill>
                        <a:latin typeface="Arial" pitchFamily="34" charset="0"/>
                        <a:ea typeface="+mn-ea"/>
                        <a:cs typeface="Arial" pitchFamily="34" charset="0"/>
                      </a:endParaRPr>
                    </a:p>
                    <a:p>
                      <a:pPr marL="342900" indent="-342900">
                        <a:buNone/>
                      </a:pPr>
                      <a:endParaRPr lang="es-ES" sz="1600" dirty="0">
                        <a:solidFill>
                          <a:schemeClr val="tx1"/>
                        </a:solidFill>
                        <a:latin typeface="Arial" pitchFamily="34" charset="0"/>
                        <a:cs typeface="Arial" pitchFamily="34" charset="0"/>
                      </a:endParaRPr>
                    </a:p>
                  </a:txBody>
                  <a:tcPr>
                    <a:solidFill>
                      <a:schemeClr val="bg1">
                        <a:alpha val="42000"/>
                      </a:schemeClr>
                    </a:solidFill>
                  </a:tcPr>
                </a:tc>
              </a:tr>
            </a:tbl>
          </a:graphicData>
        </a:graphic>
      </p:graphicFrame>
      <p:sp>
        <p:nvSpPr>
          <p:cNvPr id="2" name="1 Marcador de pie de página"/>
          <p:cNvSpPr>
            <a:spLocks noGrp="1"/>
          </p:cNvSpPr>
          <p:nvPr>
            <p:ph type="ftr" sz="quarter" idx="11"/>
          </p:nvPr>
        </p:nvSpPr>
        <p:spPr/>
        <p:txBody>
          <a:bodyPr/>
          <a:lstStyle/>
          <a:p>
            <a:r>
              <a:rPr lang="es-ES" sz="1050" smtClean="0">
                <a:solidFill>
                  <a:prstClr val="black">
                    <a:tint val="75000"/>
                  </a:prstClr>
                </a:solidFill>
                <a:latin typeface="Arial" pitchFamily="34" charset="0"/>
                <a:cs typeface="Arial" pitchFamily="34" charset="0"/>
              </a:rPr>
              <a:t>Los convenios en la Ley 40/2015</a:t>
            </a:r>
            <a:endParaRPr lang="es-ES" sz="1050">
              <a:solidFill>
                <a:prstClr val="black">
                  <a:tint val="75000"/>
                </a:prstClr>
              </a:solidFill>
              <a:latin typeface="Arial" pitchFamily="34" charset="0"/>
              <a:cs typeface="Arial" pitchFamily="34" charset="0"/>
            </a:endParaRPr>
          </a:p>
        </p:txBody>
      </p:sp>
      <p:sp>
        <p:nvSpPr>
          <p:cNvPr id="4" name="3 Marcador de número de diapositiva"/>
          <p:cNvSpPr>
            <a:spLocks noGrp="1"/>
          </p:cNvSpPr>
          <p:nvPr>
            <p:ph type="sldNum" sz="quarter" idx="12"/>
          </p:nvPr>
        </p:nvSpPr>
        <p:spPr/>
        <p:txBody>
          <a:bodyPr/>
          <a:lstStyle/>
          <a:p>
            <a:fld id="{AAC34F87-EF80-4AD4-84AE-DD51B0D0FB32}" type="slidenum">
              <a:rPr lang="es-ES" sz="1050" smtClean="0">
                <a:solidFill>
                  <a:prstClr val="black">
                    <a:tint val="75000"/>
                  </a:prstClr>
                </a:solidFill>
                <a:latin typeface="Arial" pitchFamily="34" charset="0"/>
                <a:cs typeface="Arial" pitchFamily="34" charset="0"/>
              </a:rPr>
              <a:pPr/>
              <a:t>12</a:t>
            </a:fld>
            <a:endParaRPr lang="es-ES" sz="1050">
              <a:solidFill>
                <a:prstClr val="black">
                  <a:tint val="75000"/>
                </a:prstClr>
              </a:solidFill>
              <a:latin typeface="Arial" pitchFamily="34" charset="0"/>
              <a:cs typeface="Arial" pitchFamily="34" charset="0"/>
            </a:endParaRPr>
          </a:p>
        </p:txBody>
      </p:sp>
    </p:spTree>
    <p:extLst>
      <p:ext uri="{BB962C8B-B14F-4D97-AF65-F5344CB8AC3E}">
        <p14:creationId xmlns:p14="http://schemas.microsoft.com/office/powerpoint/2010/main" val="14729720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187624" y="2060848"/>
            <a:ext cx="7416824" cy="2880320"/>
          </a:xfrm>
        </p:spPr>
        <p:txBody>
          <a:bodyPr>
            <a:normAutofit/>
          </a:bodyPr>
          <a:lstStyle/>
          <a:p>
            <a:pPr algn="just">
              <a:buFont typeface="Wingdings" pitchFamily="2" charset="2"/>
              <a:buChar char="Ø"/>
            </a:pPr>
            <a:r>
              <a:rPr lang="es-ES" sz="1800" dirty="0" smtClean="0">
                <a:latin typeface="Arial" pitchFamily="34" charset="0"/>
                <a:cs typeface="Arial" pitchFamily="34" charset="0"/>
              </a:rPr>
              <a:t>Los Convenios quedan enmarcados como principio de actuación y funcionamiento y no como  parte de las relaciones interadministrativas.</a:t>
            </a:r>
          </a:p>
          <a:p>
            <a:pPr algn="just">
              <a:buFont typeface="Wingdings" pitchFamily="2" charset="2"/>
              <a:buChar char="Ø"/>
            </a:pPr>
            <a:endParaRPr lang="es-ES" sz="1800" dirty="0" smtClean="0">
              <a:latin typeface="Arial" pitchFamily="34" charset="0"/>
              <a:cs typeface="Arial" pitchFamily="34" charset="0"/>
            </a:endParaRPr>
          </a:p>
          <a:p>
            <a:pPr algn="just">
              <a:buFont typeface="Wingdings" pitchFamily="2" charset="2"/>
              <a:buChar char="Ø"/>
            </a:pPr>
            <a:r>
              <a:rPr lang="es-ES" sz="1800" dirty="0" smtClean="0">
                <a:latin typeface="Arial" pitchFamily="34" charset="0"/>
                <a:cs typeface="Arial" pitchFamily="34" charset="0"/>
              </a:rPr>
              <a:t>Los artículos 47 a 53 de la </a:t>
            </a:r>
            <a:r>
              <a:rPr lang="es-ES" sz="1800" dirty="0">
                <a:latin typeface="Arial" pitchFamily="34" charset="0"/>
                <a:cs typeface="Arial" pitchFamily="34" charset="0"/>
              </a:rPr>
              <a:t>Ley </a:t>
            </a:r>
            <a:r>
              <a:rPr lang="es-ES" sz="1800" dirty="0" smtClean="0">
                <a:latin typeface="Arial" pitchFamily="34" charset="0"/>
                <a:cs typeface="Arial" pitchFamily="34" charset="0"/>
              </a:rPr>
              <a:t>40/2015 tienen carácter básico. (Disposición final 14ª).</a:t>
            </a:r>
          </a:p>
          <a:p>
            <a:pPr algn="just">
              <a:buFont typeface="Wingdings" pitchFamily="2" charset="2"/>
              <a:buChar char="Ø"/>
            </a:pPr>
            <a:endParaRPr lang="es-ES" sz="1800" dirty="0" smtClean="0">
              <a:latin typeface="Arial" pitchFamily="34" charset="0"/>
              <a:cs typeface="Arial" pitchFamily="34" charset="0"/>
            </a:endParaRPr>
          </a:p>
          <a:p>
            <a:pPr algn="just">
              <a:buFont typeface="Wingdings" pitchFamily="2" charset="2"/>
              <a:buChar char="Ø"/>
            </a:pPr>
            <a:r>
              <a:rPr lang="es-ES" sz="1800" dirty="0" smtClean="0">
                <a:latin typeface="Arial" pitchFamily="34" charset="0"/>
                <a:cs typeface="Arial" pitchFamily="34" charset="0"/>
              </a:rPr>
              <a:t>Mayor densidad normativa en la regulación actual.</a:t>
            </a:r>
          </a:p>
          <a:p>
            <a:endParaRPr lang="es-ES" dirty="0"/>
          </a:p>
          <a:p>
            <a:endParaRPr lang="es-ES" dirty="0"/>
          </a:p>
        </p:txBody>
      </p:sp>
      <p:sp>
        <p:nvSpPr>
          <p:cNvPr id="5" name="4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13</a:t>
            </a:fld>
            <a:endParaRPr lang="es-ES">
              <a:solidFill>
                <a:prstClr val="black">
                  <a:tint val="75000"/>
                </a:prstClr>
              </a:solidFill>
            </a:endParaRPr>
          </a:p>
        </p:txBody>
      </p:sp>
      <p:sp>
        <p:nvSpPr>
          <p:cNvPr id="2" name="1 Título"/>
          <p:cNvSpPr>
            <a:spLocks noGrp="1"/>
          </p:cNvSpPr>
          <p:nvPr>
            <p:ph type="title"/>
          </p:nvPr>
        </p:nvSpPr>
        <p:spPr/>
        <p:txBody>
          <a:bodyPr>
            <a:normAutofit/>
          </a:bodyPr>
          <a:lstStyle/>
          <a:p>
            <a:pPr algn="ctr"/>
            <a:r>
              <a:rPr lang="es-ES" sz="2800" b="1" dirty="0">
                <a:solidFill>
                  <a:prstClr val="black"/>
                </a:solidFill>
                <a:latin typeface="Arial" pitchFamily="34" charset="0"/>
                <a:cs typeface="Arial" pitchFamily="34" charset="0"/>
              </a:rPr>
              <a:t>Concepto</a:t>
            </a:r>
            <a:endParaRPr lang="es-ES" sz="2800" b="1" dirty="0">
              <a:latin typeface="Arial" pitchFamily="34" charset="0"/>
              <a:cs typeface="Arial" pitchFamily="34" charset="0"/>
            </a:endParaRPr>
          </a:p>
        </p:txBody>
      </p:sp>
    </p:spTree>
    <p:extLst>
      <p:ext uri="{BB962C8B-B14F-4D97-AF65-F5344CB8AC3E}">
        <p14:creationId xmlns:p14="http://schemas.microsoft.com/office/powerpoint/2010/main" val="24295132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2060848"/>
            <a:ext cx="7344816" cy="3312368"/>
          </a:xfrm>
        </p:spPr>
        <p:txBody>
          <a:bodyPr>
            <a:normAutofit/>
          </a:bodyPr>
          <a:lstStyle/>
          <a:p>
            <a:pPr>
              <a:lnSpc>
                <a:spcPct val="150000"/>
              </a:lnSpc>
            </a:pPr>
            <a:r>
              <a:rPr lang="es-ES" sz="1800" dirty="0" smtClean="0">
                <a:latin typeface="Arial" pitchFamily="34" charset="0"/>
                <a:cs typeface="Arial" pitchFamily="34" charset="0"/>
              </a:rPr>
              <a:t>Relación al menos bilateral</a:t>
            </a:r>
          </a:p>
          <a:p>
            <a:pPr>
              <a:lnSpc>
                <a:spcPct val="150000"/>
              </a:lnSpc>
            </a:pPr>
            <a:r>
              <a:rPr lang="es-ES" sz="1800" dirty="0" smtClean="0">
                <a:latin typeface="Arial" pitchFamily="34" charset="0"/>
                <a:cs typeface="Arial" pitchFamily="34" charset="0"/>
              </a:rPr>
              <a:t>Relación jurídica: compromisos concretos y exigibles</a:t>
            </a:r>
          </a:p>
          <a:p>
            <a:pPr>
              <a:lnSpc>
                <a:spcPct val="150000"/>
              </a:lnSpc>
            </a:pPr>
            <a:r>
              <a:rPr lang="es-ES" sz="1800" dirty="0" smtClean="0">
                <a:latin typeface="Arial" pitchFamily="34" charset="0"/>
                <a:cs typeface="Arial" pitchFamily="34" charset="0"/>
              </a:rPr>
              <a:t>Siempre intervendrá una Administración Pública (o Universidad Pública)</a:t>
            </a:r>
          </a:p>
          <a:p>
            <a:pPr>
              <a:lnSpc>
                <a:spcPct val="150000"/>
              </a:lnSpc>
            </a:pPr>
            <a:r>
              <a:rPr lang="es-ES" sz="1800" dirty="0" smtClean="0">
                <a:latin typeface="Arial" pitchFamily="34" charset="0"/>
                <a:cs typeface="Arial" pitchFamily="34" charset="0"/>
              </a:rPr>
              <a:t>Persigue un fin común</a:t>
            </a:r>
            <a:endParaRPr lang="es-ES" sz="1800" dirty="0">
              <a:latin typeface="Arial" pitchFamily="34" charset="0"/>
              <a:cs typeface="Arial" pitchFamily="34" charset="0"/>
            </a:endParaRPr>
          </a:p>
        </p:txBody>
      </p:sp>
      <p:sp>
        <p:nvSpPr>
          <p:cNvPr id="5" name="4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14</a:t>
            </a:fld>
            <a:endParaRPr lang="es-ES">
              <a:solidFill>
                <a:prstClr val="black">
                  <a:tint val="75000"/>
                </a:prstClr>
              </a:solidFill>
            </a:endParaRPr>
          </a:p>
        </p:txBody>
      </p:sp>
      <p:sp>
        <p:nvSpPr>
          <p:cNvPr id="2" name="1 Título"/>
          <p:cNvSpPr>
            <a:spLocks noGrp="1"/>
          </p:cNvSpPr>
          <p:nvPr>
            <p:ph type="title"/>
          </p:nvPr>
        </p:nvSpPr>
        <p:spPr/>
        <p:txBody>
          <a:bodyPr>
            <a:normAutofit/>
          </a:bodyPr>
          <a:lstStyle/>
          <a:p>
            <a:pPr algn="ctr"/>
            <a:r>
              <a:rPr lang="es-ES" sz="2800" b="1" dirty="0">
                <a:solidFill>
                  <a:prstClr val="black"/>
                </a:solidFill>
                <a:latin typeface="Arial" pitchFamily="34" charset="0"/>
                <a:cs typeface="Arial" pitchFamily="34" charset="0"/>
              </a:rPr>
              <a:t>Concepto</a:t>
            </a:r>
            <a:endParaRPr lang="es-ES" sz="2800" b="1" dirty="0"/>
          </a:p>
        </p:txBody>
      </p:sp>
    </p:spTree>
    <p:extLst>
      <p:ext uri="{BB962C8B-B14F-4D97-AF65-F5344CB8AC3E}">
        <p14:creationId xmlns:p14="http://schemas.microsoft.com/office/powerpoint/2010/main" val="12856850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115616" y="1772816"/>
            <a:ext cx="7643192" cy="3412975"/>
          </a:xfrm>
        </p:spPr>
        <p:txBody>
          <a:bodyPr>
            <a:normAutofit/>
          </a:bodyPr>
          <a:lstStyle/>
          <a:p>
            <a:pPr>
              <a:buFont typeface="Wingdings" pitchFamily="2" charset="2"/>
              <a:buChar char="Ø"/>
            </a:pPr>
            <a:r>
              <a:rPr lang="es-ES" sz="2000" dirty="0" smtClean="0">
                <a:latin typeface="Arial" pitchFamily="34" charset="0"/>
                <a:cs typeface="Arial" pitchFamily="34" charset="0"/>
              </a:rPr>
              <a:t>Protocolos generales de actuación: declaración de intenciones, sin compromisos jurídicos concretos y exigibles</a:t>
            </a:r>
          </a:p>
          <a:p>
            <a:pPr>
              <a:buFont typeface="Wingdings" pitchFamily="2" charset="2"/>
              <a:buChar char="Ø"/>
            </a:pPr>
            <a:endParaRPr lang="es-ES" sz="2000" dirty="0" smtClean="0">
              <a:latin typeface="Arial" pitchFamily="34" charset="0"/>
              <a:cs typeface="Arial" pitchFamily="34" charset="0"/>
            </a:endParaRPr>
          </a:p>
          <a:p>
            <a:pPr>
              <a:buFont typeface="Wingdings" pitchFamily="2" charset="2"/>
              <a:buChar char="Ø"/>
            </a:pPr>
            <a:r>
              <a:rPr lang="es-ES" sz="2000" dirty="0" smtClean="0">
                <a:latin typeface="Arial" pitchFamily="34" charset="0"/>
                <a:cs typeface="Arial" pitchFamily="34" charset="0"/>
              </a:rPr>
              <a:t>Acuerdos de naturaleza contractual</a:t>
            </a:r>
          </a:p>
          <a:p>
            <a:pPr>
              <a:buFont typeface="Wingdings" pitchFamily="2" charset="2"/>
              <a:buChar char="Ø"/>
            </a:pPr>
            <a:endParaRPr lang="es-ES" sz="2000" dirty="0" smtClean="0">
              <a:latin typeface="Arial" pitchFamily="34" charset="0"/>
              <a:cs typeface="Arial" pitchFamily="34" charset="0"/>
            </a:endParaRPr>
          </a:p>
          <a:p>
            <a:pPr>
              <a:buFont typeface="Wingdings" pitchFamily="2" charset="2"/>
              <a:buChar char="Ø"/>
            </a:pPr>
            <a:r>
              <a:rPr lang="es-ES" sz="2000" dirty="0" smtClean="0">
                <a:latin typeface="Arial" pitchFamily="34" charset="0"/>
                <a:cs typeface="Arial" pitchFamily="34" charset="0"/>
              </a:rPr>
              <a:t>Encomiendas de gestión</a:t>
            </a:r>
          </a:p>
          <a:p>
            <a:pPr>
              <a:buFont typeface="Wingdings" pitchFamily="2" charset="2"/>
              <a:buChar char="Ø"/>
            </a:pPr>
            <a:endParaRPr lang="es-ES" sz="2000" dirty="0" smtClean="0">
              <a:latin typeface="Arial" pitchFamily="34" charset="0"/>
              <a:cs typeface="Arial" pitchFamily="34" charset="0"/>
            </a:endParaRPr>
          </a:p>
          <a:p>
            <a:pPr>
              <a:buFont typeface="Wingdings" pitchFamily="2" charset="2"/>
              <a:buChar char="Ø"/>
            </a:pPr>
            <a:r>
              <a:rPr lang="es-ES" sz="2000" dirty="0" smtClean="0">
                <a:latin typeface="Arial" pitchFamily="34" charset="0"/>
                <a:cs typeface="Arial" pitchFamily="34" charset="0"/>
              </a:rPr>
              <a:t>Acuerdos de terminación convencional de procedimientos administrativos</a:t>
            </a:r>
            <a:endParaRPr lang="es-ES" sz="2000" dirty="0">
              <a:latin typeface="Arial" pitchFamily="34" charset="0"/>
              <a:cs typeface="Arial" pitchFamily="34" charset="0"/>
            </a:endParaRPr>
          </a:p>
        </p:txBody>
      </p:sp>
      <p:sp>
        <p:nvSpPr>
          <p:cNvPr id="5" name="4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15</a:t>
            </a:fld>
            <a:endParaRPr lang="es-ES">
              <a:solidFill>
                <a:prstClr val="black">
                  <a:tint val="75000"/>
                </a:prstClr>
              </a:solidFill>
            </a:endParaRPr>
          </a:p>
        </p:txBody>
      </p:sp>
      <p:sp>
        <p:nvSpPr>
          <p:cNvPr id="2" name="1 Título"/>
          <p:cNvSpPr>
            <a:spLocks noGrp="1"/>
          </p:cNvSpPr>
          <p:nvPr>
            <p:ph type="title"/>
          </p:nvPr>
        </p:nvSpPr>
        <p:spPr/>
        <p:txBody>
          <a:bodyPr>
            <a:normAutofit/>
          </a:bodyPr>
          <a:lstStyle/>
          <a:p>
            <a:pPr algn="ctr"/>
            <a:r>
              <a:rPr lang="es-ES" sz="2800" b="1" dirty="0" smtClean="0">
                <a:latin typeface="Arial" pitchFamily="34" charset="0"/>
                <a:cs typeface="Arial" pitchFamily="34" charset="0"/>
              </a:rPr>
              <a:t>Exclusiones</a:t>
            </a:r>
            <a:endParaRPr lang="es-ES" sz="2800" b="1" dirty="0">
              <a:latin typeface="Arial" pitchFamily="34" charset="0"/>
              <a:cs typeface="Arial" pitchFamily="34" charset="0"/>
            </a:endParaRPr>
          </a:p>
        </p:txBody>
      </p:sp>
    </p:spTree>
    <p:extLst>
      <p:ext uri="{BB962C8B-B14F-4D97-AF65-F5344CB8AC3E}">
        <p14:creationId xmlns:p14="http://schemas.microsoft.com/office/powerpoint/2010/main" val="30243827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187624" y="1772816"/>
            <a:ext cx="7581528" cy="3384376"/>
          </a:xfrm>
        </p:spPr>
        <p:txBody>
          <a:bodyPr/>
          <a:lstStyle/>
          <a:p>
            <a:pPr>
              <a:buFont typeface="Wingdings" pitchFamily="2" charset="2"/>
              <a:buChar char="Ø"/>
            </a:pPr>
            <a:r>
              <a:rPr lang="es-ES" sz="2000" dirty="0" smtClean="0">
                <a:latin typeface="Arial" pitchFamily="34" charset="0"/>
                <a:cs typeface="Arial" pitchFamily="34" charset="0"/>
              </a:rPr>
              <a:t>Convenios interadministrativos</a:t>
            </a:r>
          </a:p>
          <a:p>
            <a:pPr>
              <a:buFont typeface="Wingdings" pitchFamily="2" charset="2"/>
              <a:buChar char="Ø"/>
            </a:pPr>
            <a:endParaRPr lang="es-ES" sz="2000" dirty="0" smtClean="0">
              <a:latin typeface="Arial" pitchFamily="34" charset="0"/>
              <a:cs typeface="Arial" pitchFamily="34" charset="0"/>
            </a:endParaRPr>
          </a:p>
          <a:p>
            <a:pPr>
              <a:buFont typeface="Wingdings" pitchFamily="2" charset="2"/>
              <a:buChar char="Ø"/>
            </a:pPr>
            <a:r>
              <a:rPr lang="es-ES" sz="2000" dirty="0" smtClean="0">
                <a:latin typeface="Arial" pitchFamily="34" charset="0"/>
                <a:cs typeface="Arial" pitchFamily="34" charset="0"/>
              </a:rPr>
              <a:t>Convenios </a:t>
            </a:r>
            <a:r>
              <a:rPr lang="es-ES" sz="2000" dirty="0" err="1" smtClean="0">
                <a:latin typeface="Arial" pitchFamily="34" charset="0"/>
                <a:cs typeface="Arial" pitchFamily="34" charset="0"/>
              </a:rPr>
              <a:t>intradministrativos</a:t>
            </a:r>
            <a:endParaRPr lang="es-ES" sz="2000" dirty="0" smtClean="0">
              <a:latin typeface="Arial" pitchFamily="34" charset="0"/>
              <a:cs typeface="Arial" pitchFamily="34" charset="0"/>
            </a:endParaRPr>
          </a:p>
          <a:p>
            <a:pPr>
              <a:buFont typeface="Wingdings" pitchFamily="2" charset="2"/>
              <a:buChar char="Ø"/>
            </a:pPr>
            <a:endParaRPr lang="es-ES" sz="2000" dirty="0" smtClean="0">
              <a:latin typeface="Arial" pitchFamily="34" charset="0"/>
              <a:cs typeface="Arial" pitchFamily="34" charset="0"/>
            </a:endParaRPr>
          </a:p>
          <a:p>
            <a:pPr>
              <a:buFont typeface="Wingdings" pitchFamily="2" charset="2"/>
              <a:buChar char="Ø"/>
            </a:pPr>
            <a:r>
              <a:rPr lang="es-ES" sz="2000" dirty="0" smtClean="0">
                <a:latin typeface="Arial" pitchFamily="34" charset="0"/>
                <a:cs typeface="Arial" pitchFamily="34" charset="0"/>
              </a:rPr>
              <a:t>Convenios firmados con un sujeto de derecho privado</a:t>
            </a:r>
          </a:p>
          <a:p>
            <a:pPr>
              <a:buFont typeface="Wingdings" pitchFamily="2" charset="2"/>
              <a:buChar char="Ø"/>
            </a:pPr>
            <a:endParaRPr lang="es-ES" sz="2000" dirty="0" smtClean="0">
              <a:latin typeface="Arial" pitchFamily="34" charset="0"/>
              <a:cs typeface="Arial" pitchFamily="34" charset="0"/>
            </a:endParaRPr>
          </a:p>
          <a:p>
            <a:pPr>
              <a:buFont typeface="Wingdings" pitchFamily="2" charset="2"/>
              <a:buChar char="Ø"/>
            </a:pPr>
            <a:r>
              <a:rPr lang="es-ES" sz="2000" dirty="0" smtClean="0">
                <a:latin typeface="Arial" pitchFamily="34" charset="0"/>
                <a:cs typeface="Arial" pitchFamily="34" charset="0"/>
              </a:rPr>
              <a:t>Convenios firmados con organismos, órganos o entes de un sujeto de derecho internacional</a:t>
            </a:r>
            <a:endParaRPr lang="es-ES" sz="2000" dirty="0">
              <a:latin typeface="Arial" pitchFamily="34" charset="0"/>
              <a:cs typeface="Arial" pitchFamily="34" charset="0"/>
            </a:endParaRPr>
          </a:p>
        </p:txBody>
      </p:sp>
      <p:sp>
        <p:nvSpPr>
          <p:cNvPr id="5" name="4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16</a:t>
            </a:fld>
            <a:endParaRPr lang="es-ES">
              <a:solidFill>
                <a:prstClr val="black">
                  <a:tint val="75000"/>
                </a:prstClr>
              </a:solidFill>
            </a:endParaRPr>
          </a:p>
        </p:txBody>
      </p:sp>
      <p:sp>
        <p:nvSpPr>
          <p:cNvPr id="2" name="1 Título"/>
          <p:cNvSpPr>
            <a:spLocks noGrp="1"/>
          </p:cNvSpPr>
          <p:nvPr>
            <p:ph type="title"/>
          </p:nvPr>
        </p:nvSpPr>
        <p:spPr/>
        <p:txBody>
          <a:bodyPr>
            <a:normAutofit/>
          </a:bodyPr>
          <a:lstStyle/>
          <a:p>
            <a:pPr algn="ctr"/>
            <a:r>
              <a:rPr lang="es-ES" sz="2800" b="1" dirty="0" smtClean="0">
                <a:latin typeface="Arial" pitchFamily="34" charset="0"/>
                <a:cs typeface="Arial" pitchFamily="34" charset="0"/>
              </a:rPr>
              <a:t>Tipos de convenios</a:t>
            </a:r>
            <a:r>
              <a:rPr lang="es-ES" sz="2800" dirty="0" smtClean="0"/>
              <a:t/>
            </a:r>
            <a:br>
              <a:rPr lang="es-ES" sz="2800" dirty="0" smtClean="0"/>
            </a:br>
            <a:endParaRPr lang="es-ES" sz="2800" dirty="0"/>
          </a:p>
        </p:txBody>
      </p:sp>
    </p:spTree>
    <p:extLst>
      <p:ext uri="{BB962C8B-B14F-4D97-AF65-F5344CB8AC3E}">
        <p14:creationId xmlns:p14="http://schemas.microsoft.com/office/powerpoint/2010/main" val="5314478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115616" y="2060848"/>
            <a:ext cx="7581528" cy="3096344"/>
          </a:xfrm>
        </p:spPr>
        <p:txBody>
          <a:bodyPr>
            <a:normAutofit/>
          </a:bodyPr>
          <a:lstStyle/>
          <a:p>
            <a:pPr marL="342900" lvl="2" indent="-342900" algn="just">
              <a:lnSpc>
                <a:spcPct val="150000"/>
              </a:lnSpc>
              <a:buClr>
                <a:schemeClr val="accent1"/>
              </a:buClr>
              <a:buFont typeface="Wingdings" pitchFamily="2" charset="2"/>
              <a:buChar char="Ø"/>
            </a:pPr>
            <a:r>
              <a:rPr lang="es-ES" sz="1900" u="sng" dirty="0" smtClean="0">
                <a:latin typeface="Arial" pitchFamily="34" charset="0"/>
                <a:cs typeface="Arial" pitchFamily="34" charset="0"/>
              </a:rPr>
              <a:t>Realización de actividades de carácter material, técnico o de servicios de competencia de los órganos administrativos </a:t>
            </a:r>
            <a:r>
              <a:rPr lang="es-ES" sz="1900" dirty="0" smtClean="0">
                <a:latin typeface="Arial" pitchFamily="34" charset="0"/>
                <a:cs typeface="Arial" pitchFamily="34" charset="0"/>
              </a:rPr>
              <a:t>o de entidades de derecho público </a:t>
            </a:r>
            <a:r>
              <a:rPr lang="es-ES" sz="1900" u="sng" dirty="0" smtClean="0">
                <a:latin typeface="Arial" pitchFamily="34" charset="0"/>
                <a:cs typeface="Arial" pitchFamily="34" charset="0"/>
              </a:rPr>
              <a:t>es encargada a otros órganos </a:t>
            </a:r>
            <a:r>
              <a:rPr lang="es-ES" sz="1900" dirty="0" smtClean="0">
                <a:latin typeface="Arial" pitchFamily="34" charset="0"/>
                <a:cs typeface="Arial" pitchFamily="34" charset="0"/>
              </a:rPr>
              <a:t>o entidades de la misma o de distinta Administración, por </a:t>
            </a:r>
            <a:r>
              <a:rPr lang="es-ES" sz="1900" u="sng" dirty="0" smtClean="0">
                <a:latin typeface="Arial" pitchFamily="34" charset="0"/>
                <a:cs typeface="Arial" pitchFamily="34" charset="0"/>
              </a:rPr>
              <a:t>razones de eficacia o cuando no se posean los medios técnicos idóneos </a:t>
            </a:r>
            <a:r>
              <a:rPr lang="es-ES" sz="1900" dirty="0" smtClean="0">
                <a:latin typeface="Arial" pitchFamily="34" charset="0"/>
                <a:cs typeface="Arial" pitchFamily="34" charset="0"/>
              </a:rPr>
              <a:t>para su desempeño.</a:t>
            </a:r>
          </a:p>
          <a:p>
            <a:pPr marL="342900" lvl="2" indent="-342900" algn="just">
              <a:buNone/>
            </a:pPr>
            <a:endParaRPr lang="es-ES" sz="1900" b="1" dirty="0" smtClean="0">
              <a:latin typeface="Arial" pitchFamily="34" charset="0"/>
              <a:cs typeface="Arial" pitchFamily="34" charset="0"/>
            </a:endParaRPr>
          </a:p>
          <a:p>
            <a:endParaRPr lang="es-ES" dirty="0"/>
          </a:p>
        </p:txBody>
      </p:sp>
      <p:sp>
        <p:nvSpPr>
          <p:cNvPr id="5" name="4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17</a:t>
            </a:fld>
            <a:endParaRPr lang="es-ES">
              <a:solidFill>
                <a:prstClr val="black">
                  <a:tint val="75000"/>
                </a:prstClr>
              </a:solidFill>
            </a:endParaRPr>
          </a:p>
        </p:txBody>
      </p:sp>
      <p:sp>
        <p:nvSpPr>
          <p:cNvPr id="2" name="1 Título"/>
          <p:cNvSpPr>
            <a:spLocks noGrp="1"/>
          </p:cNvSpPr>
          <p:nvPr>
            <p:ph type="title"/>
          </p:nvPr>
        </p:nvSpPr>
        <p:spPr/>
        <p:txBody>
          <a:bodyPr>
            <a:normAutofit/>
          </a:bodyPr>
          <a:lstStyle/>
          <a:p>
            <a:pPr algn="ctr"/>
            <a:r>
              <a:rPr lang="es-ES" sz="2400" b="1" dirty="0" smtClean="0">
                <a:latin typeface="Arial" pitchFamily="34" charset="0"/>
                <a:cs typeface="Arial" pitchFamily="34" charset="0"/>
              </a:rPr>
              <a:t>Encomienda de Gestión</a:t>
            </a:r>
            <a:r>
              <a:rPr lang="es-ES" sz="2400" b="1" dirty="0" smtClean="0"/>
              <a:t/>
            </a:r>
            <a:br>
              <a:rPr lang="es-ES" sz="2400" b="1" dirty="0" smtClean="0"/>
            </a:br>
            <a:r>
              <a:rPr lang="es-ES" sz="2400" b="1" dirty="0" smtClean="0">
                <a:latin typeface="Arial" pitchFamily="34" charset="0"/>
                <a:cs typeface="Arial" pitchFamily="34" charset="0"/>
              </a:rPr>
              <a:t>(art 11 Ley 40/2015)</a:t>
            </a:r>
            <a:endParaRPr lang="es-ES" sz="2400" b="1" dirty="0">
              <a:latin typeface="Arial" pitchFamily="34" charset="0"/>
              <a:cs typeface="Arial" pitchFamily="34" charset="0"/>
            </a:endParaRPr>
          </a:p>
        </p:txBody>
      </p:sp>
    </p:spTree>
    <p:extLst>
      <p:ext uri="{BB962C8B-B14F-4D97-AF65-F5344CB8AC3E}">
        <p14:creationId xmlns:p14="http://schemas.microsoft.com/office/powerpoint/2010/main" val="40568574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11560" y="1772816"/>
            <a:ext cx="8085584" cy="4525963"/>
          </a:xfrm>
        </p:spPr>
        <p:txBody>
          <a:bodyPr>
            <a:normAutofit/>
          </a:bodyPr>
          <a:lstStyle/>
          <a:p>
            <a:pPr marL="342900" lvl="2" indent="-342900" algn="just">
              <a:buClr>
                <a:schemeClr val="accent1"/>
              </a:buClr>
              <a:buFont typeface="Wingdings" pitchFamily="2" charset="2"/>
              <a:buChar char="Ø"/>
            </a:pPr>
            <a:r>
              <a:rPr lang="es-ES" sz="1600" dirty="0">
                <a:solidFill>
                  <a:prstClr val="black"/>
                </a:solidFill>
                <a:latin typeface="Arial" pitchFamily="34" charset="0"/>
                <a:cs typeface="Arial" pitchFamily="34" charset="0"/>
              </a:rPr>
              <a:t>Actividad material no susceptible de contrato </a:t>
            </a:r>
            <a:r>
              <a:rPr lang="es-ES" sz="1600" dirty="0" smtClean="0">
                <a:solidFill>
                  <a:prstClr val="black"/>
                </a:solidFill>
                <a:latin typeface="Arial" pitchFamily="34" charset="0"/>
                <a:cs typeface="Arial" pitchFamily="34" charset="0"/>
              </a:rPr>
              <a:t>administrativo.</a:t>
            </a:r>
          </a:p>
          <a:p>
            <a:pPr marL="342900" lvl="2" indent="-342900" algn="just">
              <a:buClr>
                <a:schemeClr val="accent1"/>
              </a:buClr>
              <a:buFont typeface="Wingdings" pitchFamily="2" charset="2"/>
              <a:buChar char="Ø"/>
            </a:pPr>
            <a:endParaRPr lang="es-ES" sz="1600" dirty="0" smtClean="0">
              <a:solidFill>
                <a:prstClr val="black"/>
              </a:solidFill>
              <a:latin typeface="Arial" pitchFamily="34" charset="0"/>
              <a:cs typeface="Arial" pitchFamily="34" charset="0"/>
            </a:endParaRPr>
          </a:p>
          <a:p>
            <a:pPr marL="342900" lvl="2" indent="-342900" algn="just">
              <a:buClr>
                <a:schemeClr val="accent1"/>
              </a:buClr>
              <a:buFont typeface="Wingdings" pitchFamily="2" charset="2"/>
              <a:buChar char="Ø"/>
            </a:pPr>
            <a:r>
              <a:rPr lang="es-ES" sz="1600" dirty="0" smtClean="0">
                <a:solidFill>
                  <a:prstClr val="black"/>
                </a:solidFill>
                <a:latin typeface="Arial" pitchFamily="34" charset="0"/>
                <a:cs typeface="Arial" pitchFamily="34" charset="0"/>
              </a:rPr>
              <a:t>Que </a:t>
            </a:r>
            <a:r>
              <a:rPr lang="es-ES" sz="1600" dirty="0">
                <a:solidFill>
                  <a:prstClr val="black"/>
                </a:solidFill>
                <a:latin typeface="Arial" pitchFamily="34" charset="0"/>
                <a:cs typeface="Arial" pitchFamily="34" charset="0"/>
              </a:rPr>
              <a:t>esté entre las competencias atribuidas a la entidad </a:t>
            </a:r>
            <a:r>
              <a:rPr lang="es-ES" sz="1600" dirty="0" smtClean="0">
                <a:solidFill>
                  <a:prstClr val="black"/>
                </a:solidFill>
                <a:latin typeface="Arial" pitchFamily="34" charset="0"/>
                <a:cs typeface="Arial" pitchFamily="34" charset="0"/>
              </a:rPr>
              <a:t>encomendada.</a:t>
            </a:r>
          </a:p>
          <a:p>
            <a:pPr marL="342900" lvl="2" indent="-342900" algn="just">
              <a:buClr>
                <a:schemeClr val="accent1"/>
              </a:buClr>
              <a:buFont typeface="Wingdings" pitchFamily="2" charset="2"/>
              <a:buChar char="Ø"/>
            </a:pPr>
            <a:endParaRPr lang="es-ES" sz="1600" dirty="0" smtClean="0">
              <a:solidFill>
                <a:prstClr val="black"/>
              </a:solidFill>
              <a:latin typeface="Arial" pitchFamily="34" charset="0"/>
              <a:cs typeface="Arial" pitchFamily="34" charset="0"/>
            </a:endParaRPr>
          </a:p>
          <a:p>
            <a:pPr marL="342900" lvl="2" indent="-342900" algn="just">
              <a:buClr>
                <a:schemeClr val="accent1"/>
              </a:buClr>
              <a:buFont typeface="Wingdings" pitchFamily="2" charset="2"/>
              <a:buChar char="Ø"/>
            </a:pPr>
            <a:r>
              <a:rPr lang="es-ES" sz="1600" dirty="0" smtClean="0">
                <a:solidFill>
                  <a:prstClr val="black"/>
                </a:solidFill>
                <a:latin typeface="Arial" pitchFamily="34" charset="0"/>
                <a:cs typeface="Arial" pitchFamily="34" charset="0"/>
              </a:rPr>
              <a:t>No </a:t>
            </a:r>
            <a:r>
              <a:rPr lang="es-ES" sz="1600" dirty="0">
                <a:solidFill>
                  <a:prstClr val="black"/>
                </a:solidFill>
                <a:latin typeface="Arial" pitchFamily="34" charset="0"/>
                <a:cs typeface="Arial" pitchFamily="34" charset="0"/>
              </a:rPr>
              <a:t>supone cesión de la titularidad de la competencia, corresponde al órgano o entidad </a:t>
            </a:r>
            <a:r>
              <a:rPr lang="es-ES" sz="1600" dirty="0" err="1">
                <a:solidFill>
                  <a:prstClr val="black"/>
                </a:solidFill>
                <a:latin typeface="Arial" pitchFamily="34" charset="0"/>
                <a:cs typeface="Arial" pitchFamily="34" charset="0"/>
              </a:rPr>
              <a:t>encomendante</a:t>
            </a:r>
            <a:r>
              <a:rPr lang="es-ES" sz="1600" dirty="0">
                <a:solidFill>
                  <a:prstClr val="black"/>
                </a:solidFill>
                <a:latin typeface="Arial" pitchFamily="34" charset="0"/>
                <a:cs typeface="Arial" pitchFamily="34" charset="0"/>
              </a:rPr>
              <a:t> dictar los actos o resoluciones de carácter </a:t>
            </a:r>
            <a:r>
              <a:rPr lang="es-ES" sz="1600" dirty="0" smtClean="0">
                <a:solidFill>
                  <a:prstClr val="black"/>
                </a:solidFill>
                <a:latin typeface="Arial" pitchFamily="34" charset="0"/>
                <a:cs typeface="Arial" pitchFamily="34" charset="0"/>
              </a:rPr>
              <a:t>jurídico.</a:t>
            </a:r>
          </a:p>
          <a:p>
            <a:pPr marL="342900" lvl="2" indent="-342900" algn="just">
              <a:buClr>
                <a:schemeClr val="accent1"/>
              </a:buClr>
              <a:buFont typeface="Wingdings" pitchFamily="2" charset="2"/>
              <a:buChar char="Ø"/>
            </a:pPr>
            <a:endParaRPr lang="es-ES" sz="1600" dirty="0" smtClean="0">
              <a:solidFill>
                <a:prstClr val="black"/>
              </a:solidFill>
              <a:latin typeface="Arial" pitchFamily="34" charset="0"/>
              <a:cs typeface="Arial" pitchFamily="34" charset="0"/>
            </a:endParaRPr>
          </a:p>
          <a:p>
            <a:pPr marL="342900" lvl="2" indent="-342900" algn="just">
              <a:buClr>
                <a:schemeClr val="accent1"/>
              </a:buClr>
              <a:buFont typeface="Wingdings" pitchFamily="2" charset="2"/>
              <a:buChar char="Ø"/>
            </a:pPr>
            <a:r>
              <a:rPr lang="es-ES" sz="1600" dirty="0" smtClean="0">
                <a:solidFill>
                  <a:prstClr val="black"/>
                </a:solidFill>
                <a:latin typeface="Arial" pitchFamily="34" charset="0"/>
                <a:cs typeface="Arial" pitchFamily="34" charset="0"/>
              </a:rPr>
              <a:t>Formalización</a:t>
            </a:r>
            <a:r>
              <a:rPr lang="es-ES" sz="1600" dirty="0">
                <a:solidFill>
                  <a:prstClr val="black"/>
                </a:solidFill>
                <a:latin typeface="Arial" pitchFamily="34" charset="0"/>
                <a:cs typeface="Arial" pitchFamily="34" charset="0"/>
              </a:rPr>
              <a:t>: </a:t>
            </a:r>
            <a:endParaRPr lang="es-ES" sz="1600" dirty="0" smtClean="0">
              <a:solidFill>
                <a:prstClr val="black"/>
              </a:solidFill>
              <a:latin typeface="Arial" pitchFamily="34" charset="0"/>
              <a:cs typeface="Arial" pitchFamily="34" charset="0"/>
            </a:endParaRPr>
          </a:p>
          <a:p>
            <a:pPr marL="342900" lvl="2" indent="-342900" algn="just">
              <a:buClr>
                <a:schemeClr val="accent1"/>
              </a:buClr>
              <a:buFont typeface="Wingdings" pitchFamily="2" charset="2"/>
              <a:buChar char="Ø"/>
            </a:pPr>
            <a:endParaRPr lang="es-ES" sz="1600" dirty="0" smtClean="0">
              <a:solidFill>
                <a:prstClr val="black"/>
              </a:solidFill>
              <a:latin typeface="Arial" pitchFamily="34" charset="0"/>
              <a:cs typeface="Arial" pitchFamily="34" charset="0"/>
            </a:endParaRPr>
          </a:p>
          <a:p>
            <a:pPr marL="626364" lvl="3" indent="-342900" algn="just">
              <a:buClr>
                <a:schemeClr val="accent1"/>
              </a:buClr>
              <a:buFont typeface="Wingdings" pitchFamily="2" charset="2"/>
              <a:buChar char="Ø"/>
            </a:pPr>
            <a:r>
              <a:rPr lang="es-ES" sz="1400" dirty="0" smtClean="0">
                <a:solidFill>
                  <a:prstClr val="black"/>
                </a:solidFill>
                <a:latin typeface="Arial" pitchFamily="34" charset="0"/>
                <a:cs typeface="Arial" pitchFamily="34" charset="0"/>
              </a:rPr>
              <a:t>Entre </a:t>
            </a:r>
            <a:r>
              <a:rPr lang="es-ES" sz="1400" dirty="0">
                <a:solidFill>
                  <a:prstClr val="black"/>
                </a:solidFill>
                <a:latin typeface="Arial" pitchFamily="34" charset="0"/>
                <a:cs typeface="Arial" pitchFamily="34" charset="0"/>
              </a:rPr>
              <a:t>órganos administrativos o entidades de derecho público pertenecientes a la misma Administración: Acuerdo </a:t>
            </a:r>
            <a:r>
              <a:rPr lang="es-ES" sz="1400" dirty="0" smtClean="0">
                <a:solidFill>
                  <a:prstClr val="black"/>
                </a:solidFill>
                <a:latin typeface="Arial" pitchFamily="34" charset="0"/>
                <a:cs typeface="Arial" pitchFamily="34" charset="0"/>
              </a:rPr>
              <a:t>expreso.</a:t>
            </a:r>
          </a:p>
          <a:p>
            <a:pPr marL="626364" lvl="3" indent="-342900" algn="just">
              <a:buClr>
                <a:schemeClr val="accent1"/>
              </a:buClr>
              <a:buFont typeface="Wingdings" pitchFamily="2" charset="2"/>
              <a:buChar char="Ø"/>
            </a:pPr>
            <a:endParaRPr lang="es-ES" sz="1400" dirty="0" smtClean="0">
              <a:solidFill>
                <a:prstClr val="black"/>
              </a:solidFill>
              <a:latin typeface="Arial" pitchFamily="34" charset="0"/>
              <a:cs typeface="Arial" pitchFamily="34" charset="0"/>
            </a:endParaRPr>
          </a:p>
          <a:p>
            <a:pPr marL="626364" lvl="3" indent="-342900" algn="just">
              <a:buClr>
                <a:schemeClr val="accent1"/>
              </a:buClr>
              <a:buFont typeface="Wingdings" pitchFamily="2" charset="2"/>
              <a:buChar char="Ø"/>
            </a:pPr>
            <a:r>
              <a:rPr lang="es-ES" sz="1400" dirty="0" smtClean="0">
                <a:solidFill>
                  <a:prstClr val="black"/>
                </a:solidFill>
                <a:latin typeface="Arial" pitchFamily="34" charset="0"/>
                <a:cs typeface="Arial" pitchFamily="34" charset="0"/>
              </a:rPr>
              <a:t>Entre </a:t>
            </a:r>
            <a:r>
              <a:rPr lang="es-ES" sz="1400" dirty="0">
                <a:solidFill>
                  <a:prstClr val="black"/>
                </a:solidFill>
                <a:latin typeface="Arial" pitchFamily="34" charset="0"/>
                <a:cs typeface="Arial" pitchFamily="34" charset="0"/>
              </a:rPr>
              <a:t>órganos y entidades de derecho público de distintas Administraciones: Convenio.</a:t>
            </a:r>
          </a:p>
          <a:p>
            <a:pPr marL="342900" lvl="2" indent="-342900" algn="just">
              <a:buNone/>
            </a:pPr>
            <a:endParaRPr lang="es-ES" sz="1900" b="1" dirty="0" smtClean="0">
              <a:latin typeface="Arial" pitchFamily="34" charset="0"/>
              <a:cs typeface="Arial" pitchFamily="34" charset="0"/>
            </a:endParaRPr>
          </a:p>
          <a:p>
            <a:endParaRPr lang="es-ES" dirty="0"/>
          </a:p>
        </p:txBody>
      </p:sp>
      <p:sp>
        <p:nvSpPr>
          <p:cNvPr id="5" name="4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18</a:t>
            </a:fld>
            <a:endParaRPr lang="es-ES">
              <a:solidFill>
                <a:prstClr val="black">
                  <a:tint val="75000"/>
                </a:prstClr>
              </a:solidFill>
            </a:endParaRPr>
          </a:p>
        </p:txBody>
      </p:sp>
      <p:sp>
        <p:nvSpPr>
          <p:cNvPr id="2" name="1 Título"/>
          <p:cNvSpPr>
            <a:spLocks noGrp="1"/>
          </p:cNvSpPr>
          <p:nvPr>
            <p:ph type="title"/>
          </p:nvPr>
        </p:nvSpPr>
        <p:spPr/>
        <p:txBody>
          <a:bodyPr>
            <a:normAutofit/>
          </a:bodyPr>
          <a:lstStyle/>
          <a:p>
            <a:pPr algn="ctr"/>
            <a:r>
              <a:rPr lang="es-ES" sz="2400" b="1" dirty="0" smtClean="0">
                <a:latin typeface="Arial" pitchFamily="34" charset="0"/>
                <a:cs typeface="Arial" pitchFamily="34" charset="0"/>
              </a:rPr>
              <a:t>Encomienda de Gestión</a:t>
            </a:r>
            <a:r>
              <a:rPr lang="es-ES" sz="2400" b="1" dirty="0" smtClean="0"/>
              <a:t/>
            </a:r>
            <a:br>
              <a:rPr lang="es-ES" sz="2400" b="1" dirty="0" smtClean="0"/>
            </a:br>
            <a:r>
              <a:rPr lang="es-ES" sz="2400" b="1" dirty="0" smtClean="0">
                <a:latin typeface="Arial" pitchFamily="34" charset="0"/>
                <a:cs typeface="Arial" pitchFamily="34" charset="0"/>
              </a:rPr>
              <a:t>(art 11 Ley 40/2015)</a:t>
            </a:r>
            <a:endParaRPr lang="es-ES" sz="2400" b="1" dirty="0">
              <a:latin typeface="Arial" pitchFamily="34" charset="0"/>
              <a:cs typeface="Arial" pitchFamily="34" charset="0"/>
            </a:endParaRPr>
          </a:p>
        </p:txBody>
      </p:sp>
    </p:spTree>
    <p:extLst>
      <p:ext uri="{BB962C8B-B14F-4D97-AF65-F5344CB8AC3E}">
        <p14:creationId xmlns:p14="http://schemas.microsoft.com/office/powerpoint/2010/main" val="31363934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11560" y="1844824"/>
            <a:ext cx="8229600" cy="4525963"/>
          </a:xfrm>
        </p:spPr>
        <p:txBody>
          <a:bodyPr>
            <a:normAutofit/>
          </a:bodyPr>
          <a:lstStyle/>
          <a:p>
            <a:pPr>
              <a:buFont typeface="Wingdings" pitchFamily="2" charset="2"/>
              <a:buChar char="Ø"/>
            </a:pPr>
            <a:r>
              <a:rPr lang="es-ES" sz="1600" dirty="0" smtClean="0">
                <a:latin typeface="Arial" pitchFamily="34" charset="0"/>
                <a:cs typeface="Arial" pitchFamily="34" charset="0"/>
              </a:rPr>
              <a:t>Acuerdos internacionales administrativos:</a:t>
            </a:r>
          </a:p>
          <a:p>
            <a:pPr lvl="1">
              <a:buFont typeface="Wingdings" pitchFamily="2" charset="2"/>
              <a:buChar char="§"/>
            </a:pPr>
            <a:r>
              <a:rPr lang="es-ES" sz="1600" dirty="0" smtClean="0">
                <a:latin typeface="Arial" pitchFamily="34" charset="0"/>
                <a:cs typeface="Arial" pitchFamily="34" charset="0"/>
              </a:rPr>
              <a:t>En ejecución y concreción de un tratado internacional cuando el propio tratado así lo prevea.</a:t>
            </a:r>
          </a:p>
          <a:p>
            <a:pPr lvl="1">
              <a:buFont typeface="Wingdings" pitchFamily="2" charset="2"/>
              <a:buChar char="§"/>
            </a:pPr>
            <a:r>
              <a:rPr lang="es-ES" sz="1600" dirty="0" smtClean="0">
                <a:latin typeface="Arial" pitchFamily="34" charset="0"/>
                <a:cs typeface="Arial" pitchFamily="34" charset="0"/>
              </a:rPr>
              <a:t>Respeta el contenido del tratado internacional que les da cobertura</a:t>
            </a:r>
          </a:p>
          <a:p>
            <a:pPr lvl="1">
              <a:buFont typeface="Wingdings" pitchFamily="2" charset="2"/>
              <a:buChar char="§"/>
            </a:pPr>
            <a:r>
              <a:rPr lang="es-ES" sz="1600" dirty="0" smtClean="0">
                <a:latin typeface="Arial" pitchFamily="34" charset="0"/>
                <a:cs typeface="Arial" pitchFamily="34" charset="0"/>
              </a:rPr>
              <a:t>Firmado por autoridad prevista en el Tratado o los competentes por razón de la materia.</a:t>
            </a:r>
          </a:p>
          <a:p>
            <a:pPr lvl="1">
              <a:buFont typeface="Wingdings" pitchFamily="2" charset="2"/>
              <a:buChar char="§"/>
            </a:pPr>
            <a:r>
              <a:rPr lang="es-ES" sz="1600" dirty="0" smtClean="0">
                <a:latin typeface="Arial" pitchFamily="34" charset="0"/>
                <a:cs typeface="Arial" pitchFamily="34" charset="0"/>
              </a:rPr>
              <a:t>Fuente de obligaciones internacionales.</a:t>
            </a:r>
          </a:p>
          <a:p>
            <a:pPr lvl="1">
              <a:buFont typeface="Wingdings" pitchFamily="2" charset="2"/>
              <a:buChar char="§"/>
            </a:pPr>
            <a:endParaRPr lang="es-ES" sz="1600" dirty="0" smtClean="0">
              <a:latin typeface="Arial" pitchFamily="34" charset="0"/>
              <a:cs typeface="Arial" pitchFamily="34" charset="0"/>
            </a:endParaRPr>
          </a:p>
          <a:p>
            <a:pPr>
              <a:buFont typeface="Wingdings" pitchFamily="2" charset="2"/>
              <a:buChar char="Ø"/>
            </a:pPr>
            <a:r>
              <a:rPr lang="es-ES" sz="1600" dirty="0" smtClean="0">
                <a:latin typeface="Arial" pitchFamily="34" charset="0"/>
                <a:cs typeface="Arial" pitchFamily="34" charset="0"/>
              </a:rPr>
              <a:t>Acuerdos internacionales no normativos:</a:t>
            </a:r>
          </a:p>
          <a:p>
            <a:pPr lvl="1">
              <a:buFont typeface="Wingdings" pitchFamily="2" charset="2"/>
              <a:buChar char="§"/>
            </a:pPr>
            <a:r>
              <a:rPr lang="es-ES" sz="1600" dirty="0" smtClean="0">
                <a:latin typeface="Arial" pitchFamily="34" charset="0"/>
                <a:cs typeface="Arial" pitchFamily="34" charset="0"/>
              </a:rPr>
              <a:t>No constituyen fuente de obligaciones internacionales</a:t>
            </a:r>
          </a:p>
          <a:p>
            <a:pPr lvl="1">
              <a:buFont typeface="Wingdings" pitchFamily="2" charset="2"/>
              <a:buChar char="§"/>
            </a:pPr>
            <a:r>
              <a:rPr lang="es-ES" sz="1600" dirty="0" smtClean="0">
                <a:latin typeface="Arial" pitchFamily="34" charset="0"/>
                <a:cs typeface="Arial" pitchFamily="34" charset="0"/>
              </a:rPr>
              <a:t>Ejercicio de competencias propias</a:t>
            </a:r>
          </a:p>
          <a:p>
            <a:pPr lvl="1"/>
            <a:endParaRPr lang="es-ES" sz="2000" dirty="0" smtClean="0"/>
          </a:p>
        </p:txBody>
      </p:sp>
      <p:sp>
        <p:nvSpPr>
          <p:cNvPr id="5" name="4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19</a:t>
            </a:fld>
            <a:endParaRPr lang="es-ES">
              <a:solidFill>
                <a:prstClr val="black">
                  <a:tint val="75000"/>
                </a:prstClr>
              </a:solidFill>
            </a:endParaRPr>
          </a:p>
        </p:txBody>
      </p:sp>
      <p:sp>
        <p:nvSpPr>
          <p:cNvPr id="2" name="1 Título"/>
          <p:cNvSpPr>
            <a:spLocks noGrp="1"/>
          </p:cNvSpPr>
          <p:nvPr>
            <p:ph type="title"/>
          </p:nvPr>
        </p:nvSpPr>
        <p:spPr/>
        <p:txBody>
          <a:bodyPr>
            <a:noAutofit/>
          </a:bodyPr>
          <a:lstStyle/>
          <a:p>
            <a:pPr algn="ctr"/>
            <a:r>
              <a:rPr lang="es-ES" sz="2400" b="1" dirty="0" smtClean="0">
                <a:latin typeface="Arial" pitchFamily="34" charset="0"/>
                <a:cs typeface="Arial" pitchFamily="34" charset="0"/>
              </a:rPr>
              <a:t>Ley 25/2014, de 27 de noviembre, de Tratados y</a:t>
            </a:r>
            <a:br>
              <a:rPr lang="es-ES" sz="2400" b="1" dirty="0" smtClean="0">
                <a:latin typeface="Arial" pitchFamily="34" charset="0"/>
                <a:cs typeface="Arial" pitchFamily="34" charset="0"/>
              </a:rPr>
            </a:br>
            <a:r>
              <a:rPr lang="es-ES" sz="2400" b="1" dirty="0" smtClean="0">
                <a:latin typeface="Arial" pitchFamily="34" charset="0"/>
                <a:cs typeface="Arial" pitchFamily="34" charset="0"/>
              </a:rPr>
              <a:t> otros Acuerdos Internacionales</a:t>
            </a:r>
            <a:endParaRPr lang="es-ES" sz="2400" dirty="0">
              <a:latin typeface="Arial" pitchFamily="34" charset="0"/>
              <a:cs typeface="Arial" pitchFamily="34" charset="0"/>
            </a:endParaRPr>
          </a:p>
        </p:txBody>
      </p:sp>
    </p:spTree>
    <p:extLst>
      <p:ext uri="{BB962C8B-B14F-4D97-AF65-F5344CB8AC3E}">
        <p14:creationId xmlns:p14="http://schemas.microsoft.com/office/powerpoint/2010/main" val="40060344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3" name="2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2</a:t>
            </a:fld>
            <a:endParaRPr lang="es-ES">
              <a:solidFill>
                <a:prstClr val="black">
                  <a:tint val="75000"/>
                </a:prstClr>
              </a:solidFill>
            </a:endParaRPr>
          </a:p>
        </p:txBody>
      </p:sp>
      <p:sp>
        <p:nvSpPr>
          <p:cNvPr id="4" name="3 CuadroTexto"/>
          <p:cNvSpPr txBox="1"/>
          <p:nvPr/>
        </p:nvSpPr>
        <p:spPr>
          <a:xfrm>
            <a:off x="1403648" y="764704"/>
            <a:ext cx="6480720" cy="369332"/>
          </a:xfrm>
          <a:prstGeom prst="rect">
            <a:avLst/>
          </a:prstGeom>
          <a:noFill/>
        </p:spPr>
        <p:txBody>
          <a:bodyPr wrap="square" rtlCol="0">
            <a:spAutoFit/>
          </a:bodyPr>
          <a:lstStyle/>
          <a:p>
            <a:r>
              <a:rPr lang="es-ES" dirty="0" smtClean="0">
                <a:solidFill>
                  <a:srgbClr val="0070C0"/>
                </a:solidFill>
              </a:rPr>
              <a:t>ABSTRACT</a:t>
            </a:r>
            <a:endParaRPr lang="es-ES" dirty="0">
              <a:solidFill>
                <a:srgbClr val="0070C0"/>
              </a:solidFill>
            </a:endParaRPr>
          </a:p>
        </p:txBody>
      </p:sp>
      <p:sp>
        <p:nvSpPr>
          <p:cNvPr id="5" name="4 CuadroTexto"/>
          <p:cNvSpPr txBox="1"/>
          <p:nvPr/>
        </p:nvSpPr>
        <p:spPr>
          <a:xfrm>
            <a:off x="1187624" y="1412776"/>
            <a:ext cx="7200800" cy="4678204"/>
          </a:xfrm>
          <a:prstGeom prst="rect">
            <a:avLst/>
          </a:prstGeom>
          <a:noFill/>
        </p:spPr>
        <p:txBody>
          <a:bodyPr wrap="square" rtlCol="0">
            <a:spAutoFit/>
          </a:bodyPr>
          <a:lstStyle/>
          <a:p>
            <a:pPr algn="just"/>
            <a:r>
              <a:rPr lang="es-ES" sz="1400" dirty="0">
                <a:solidFill>
                  <a:srgbClr val="0070C0"/>
                </a:solidFill>
                <a:latin typeface="Arial" pitchFamily="34" charset="0"/>
                <a:cs typeface="Arial" pitchFamily="34" charset="0"/>
              </a:rPr>
              <a:t>Este curso tiene por objeto mejorar el conocimiento </a:t>
            </a:r>
            <a:r>
              <a:rPr lang="es-ES" sz="1400" dirty="0" smtClean="0">
                <a:solidFill>
                  <a:srgbClr val="0070C0"/>
                </a:solidFill>
                <a:latin typeface="Arial" pitchFamily="34" charset="0"/>
                <a:cs typeface="Arial" pitchFamily="34" charset="0"/>
              </a:rPr>
              <a:t>práctico  sobre </a:t>
            </a:r>
            <a:r>
              <a:rPr lang="es-ES" sz="1400" dirty="0">
                <a:solidFill>
                  <a:srgbClr val="0070C0"/>
                </a:solidFill>
                <a:latin typeface="Arial" pitchFamily="34" charset="0"/>
                <a:cs typeface="Arial" pitchFamily="34" charset="0"/>
              </a:rPr>
              <a:t>la </a:t>
            </a:r>
            <a:r>
              <a:rPr lang="es-ES" sz="1400" dirty="0" smtClean="0">
                <a:solidFill>
                  <a:srgbClr val="0070C0"/>
                </a:solidFill>
                <a:latin typeface="Arial" pitchFamily="34" charset="0"/>
                <a:cs typeface="Arial" pitchFamily="34" charset="0"/>
              </a:rPr>
              <a:t>elaboración de </a:t>
            </a:r>
            <a:r>
              <a:rPr lang="es-ES" sz="1400" dirty="0">
                <a:solidFill>
                  <a:srgbClr val="0070C0"/>
                </a:solidFill>
                <a:latin typeface="Arial" pitchFamily="34" charset="0"/>
                <a:cs typeface="Arial" pitchFamily="34" charset="0"/>
              </a:rPr>
              <a:t>los convenios y gestión </a:t>
            </a:r>
            <a:r>
              <a:rPr lang="es-ES" sz="1400" dirty="0" smtClean="0">
                <a:solidFill>
                  <a:srgbClr val="0070C0"/>
                </a:solidFill>
                <a:latin typeface="Arial" pitchFamily="34" charset="0"/>
                <a:cs typeface="Arial" pitchFamily="34" charset="0"/>
              </a:rPr>
              <a:t>de su autorización a </a:t>
            </a:r>
            <a:r>
              <a:rPr lang="es-ES" sz="1400" dirty="0">
                <a:solidFill>
                  <a:srgbClr val="0070C0"/>
                </a:solidFill>
                <a:latin typeface="Arial" pitchFamily="34" charset="0"/>
                <a:cs typeface="Arial" pitchFamily="34" charset="0"/>
              </a:rPr>
              <a:t>partir de la entrada en vigor de la Ley 40/2015 al objeto de facilitar la tramitación y de abrir un espacio para intercambiar </a:t>
            </a:r>
            <a:r>
              <a:rPr lang="es-ES" sz="1400" dirty="0" smtClean="0">
                <a:solidFill>
                  <a:srgbClr val="0070C0"/>
                </a:solidFill>
                <a:latin typeface="Arial" pitchFamily="34" charset="0"/>
                <a:cs typeface="Arial" pitchFamily="34" charset="0"/>
              </a:rPr>
              <a:t>conocimiento.</a:t>
            </a:r>
          </a:p>
          <a:p>
            <a:endParaRPr lang="es-ES" sz="1400" dirty="0">
              <a:solidFill>
                <a:srgbClr val="0070C0"/>
              </a:solidFill>
              <a:latin typeface="Arial" pitchFamily="34" charset="0"/>
              <a:cs typeface="Arial" pitchFamily="34" charset="0"/>
            </a:endParaRPr>
          </a:p>
          <a:p>
            <a:pPr algn="just"/>
            <a:r>
              <a:rPr lang="es-ES" sz="1400" dirty="0" smtClean="0">
                <a:solidFill>
                  <a:srgbClr val="0070C0"/>
                </a:solidFill>
                <a:latin typeface="Arial" pitchFamily="34" charset="0"/>
                <a:cs typeface="Arial" pitchFamily="34" charset="0"/>
              </a:rPr>
              <a:t>La nueva regulación de los </a:t>
            </a:r>
            <a:r>
              <a:rPr lang="es-ES" sz="1400" dirty="0">
                <a:solidFill>
                  <a:srgbClr val="0070C0"/>
                </a:solidFill>
                <a:latin typeface="Arial" pitchFamily="34" charset="0"/>
                <a:cs typeface="Arial" pitchFamily="34" charset="0"/>
              </a:rPr>
              <a:t>convenios administrativos, desarrolla un régimen completo de los convenios, que fija su contenido mínimo, clases, duración, y extinción y asegura su control por el Tribunal de </a:t>
            </a:r>
            <a:r>
              <a:rPr lang="es-ES" sz="1400" dirty="0" smtClean="0">
                <a:solidFill>
                  <a:srgbClr val="0070C0"/>
                </a:solidFill>
                <a:latin typeface="Arial" pitchFamily="34" charset="0"/>
                <a:cs typeface="Arial" pitchFamily="34" charset="0"/>
              </a:rPr>
              <a:t>Cuentas, siguiendo las recomendaciones del Dictamen </a:t>
            </a:r>
            <a:r>
              <a:rPr lang="es-ES" sz="1400" dirty="0">
                <a:solidFill>
                  <a:srgbClr val="0070C0"/>
                </a:solidFill>
                <a:latin typeface="Arial" pitchFamily="34" charset="0"/>
                <a:cs typeface="Arial" pitchFamily="34" charset="0"/>
              </a:rPr>
              <a:t>878 del Tribunal de Cuentas, de 30 de noviembre, de </a:t>
            </a:r>
            <a:r>
              <a:rPr lang="es-ES" sz="1400" dirty="0" smtClean="0">
                <a:solidFill>
                  <a:srgbClr val="0070C0"/>
                </a:solidFill>
                <a:latin typeface="Arial" pitchFamily="34" charset="0"/>
                <a:cs typeface="Arial" pitchFamily="34" charset="0"/>
              </a:rPr>
              <a:t>2010. Se procede, por tanto, a sistematizar su marco legal y tipología, se establecen los requisitos para su validez, e imponer la obligación de remitirlos al Tribunal. </a:t>
            </a:r>
          </a:p>
          <a:p>
            <a:pPr algn="just"/>
            <a:endParaRPr lang="es-ES" sz="1400" dirty="0" smtClean="0">
              <a:solidFill>
                <a:srgbClr val="0070C0"/>
              </a:solidFill>
              <a:latin typeface="Arial" pitchFamily="34" charset="0"/>
              <a:cs typeface="Arial" pitchFamily="34" charset="0"/>
            </a:endParaRPr>
          </a:p>
          <a:p>
            <a:pPr algn="just"/>
            <a:r>
              <a:rPr lang="es-ES" sz="1400" dirty="0">
                <a:solidFill>
                  <a:srgbClr val="0070C0"/>
                </a:solidFill>
                <a:latin typeface="Arial" pitchFamily="34" charset="0"/>
                <a:cs typeface="Arial" pitchFamily="34" charset="0"/>
              </a:rPr>
              <a:t>Se incorporan las instrucciones aprobadas mediante el </a:t>
            </a:r>
            <a:r>
              <a:rPr lang="es-ES" sz="1400" dirty="0" smtClean="0">
                <a:solidFill>
                  <a:srgbClr val="0070C0"/>
                </a:solidFill>
                <a:latin typeface="Arial" pitchFamily="34" charset="0"/>
                <a:cs typeface="Arial" pitchFamily="34" charset="0"/>
              </a:rPr>
              <a:t>Acuerdo </a:t>
            </a:r>
            <a:r>
              <a:rPr lang="es-ES" sz="1400" dirty="0">
                <a:solidFill>
                  <a:srgbClr val="0070C0"/>
                </a:solidFill>
                <a:latin typeface="Arial" pitchFamily="34" charset="0"/>
                <a:cs typeface="Arial" pitchFamily="34" charset="0"/>
              </a:rPr>
              <a:t>del Consejo de Ministros de 15 de diciembre de </a:t>
            </a:r>
            <a:r>
              <a:rPr lang="es-ES" sz="1400" dirty="0" smtClean="0">
                <a:solidFill>
                  <a:srgbClr val="0070C0"/>
                </a:solidFill>
                <a:latin typeface="Arial" pitchFamily="34" charset="0"/>
                <a:cs typeface="Arial" pitchFamily="34" charset="0"/>
              </a:rPr>
              <a:t>2017 que deben seguirse </a:t>
            </a:r>
            <a:r>
              <a:rPr lang="es-ES" sz="1400" dirty="0">
                <a:solidFill>
                  <a:srgbClr val="0070C0"/>
                </a:solidFill>
                <a:latin typeface="Arial" pitchFamily="34" charset="0"/>
                <a:cs typeface="Arial" pitchFamily="34" charset="0"/>
              </a:rPr>
              <a:t>para la tramitación de los convenios en los que, al menos, uno de los firmantes sea la Administración General del Estado o sus organismos públicos y entidades de derecho público vinculados o dependientes</a:t>
            </a:r>
            <a:r>
              <a:rPr lang="es-ES" sz="1400" dirty="0" smtClean="0">
                <a:solidFill>
                  <a:srgbClr val="0070C0"/>
                </a:solidFill>
                <a:latin typeface="Arial" pitchFamily="34" charset="0"/>
                <a:cs typeface="Arial" pitchFamily="34" charset="0"/>
              </a:rPr>
              <a:t>.</a:t>
            </a:r>
          </a:p>
          <a:p>
            <a:pPr algn="just"/>
            <a:endParaRPr lang="es-ES" sz="1400" dirty="0" smtClean="0">
              <a:solidFill>
                <a:srgbClr val="0070C0"/>
              </a:solidFill>
              <a:latin typeface="Arial" pitchFamily="34" charset="0"/>
              <a:cs typeface="Arial" pitchFamily="34" charset="0"/>
            </a:endParaRPr>
          </a:p>
          <a:p>
            <a:pPr algn="just"/>
            <a:r>
              <a:rPr lang="es-ES" sz="1400" dirty="0" smtClean="0">
                <a:solidFill>
                  <a:srgbClr val="0070C0"/>
                </a:solidFill>
                <a:latin typeface="Arial" pitchFamily="34" charset="0"/>
                <a:cs typeface="Arial" pitchFamily="34" charset="0"/>
              </a:rPr>
              <a:t>También se ha incorporado la reciente Sentencia del </a:t>
            </a:r>
            <a:r>
              <a:rPr lang="es-ES" sz="1400" dirty="0">
                <a:solidFill>
                  <a:srgbClr val="0070C0"/>
                </a:solidFill>
                <a:latin typeface="Arial" pitchFamily="34" charset="0"/>
                <a:cs typeface="Arial" pitchFamily="34" charset="0"/>
              </a:rPr>
              <a:t>Tribunal </a:t>
            </a:r>
            <a:r>
              <a:rPr lang="es-ES" sz="1400" dirty="0" smtClean="0">
                <a:solidFill>
                  <a:srgbClr val="0070C0"/>
                </a:solidFill>
                <a:latin typeface="Arial" pitchFamily="34" charset="0"/>
                <a:cs typeface="Arial" pitchFamily="34" charset="0"/>
              </a:rPr>
              <a:t>Constitucional, 132/2018</a:t>
            </a:r>
            <a:r>
              <a:rPr lang="es-ES" sz="1400" dirty="0">
                <a:solidFill>
                  <a:srgbClr val="0070C0"/>
                </a:solidFill>
                <a:latin typeface="Arial" pitchFamily="34" charset="0"/>
                <a:cs typeface="Arial" pitchFamily="34" charset="0"/>
              </a:rPr>
              <a:t>, de 13 de diciembre de </a:t>
            </a:r>
            <a:r>
              <a:rPr lang="es-ES" sz="1400" dirty="0" smtClean="0">
                <a:solidFill>
                  <a:srgbClr val="0070C0"/>
                </a:solidFill>
                <a:latin typeface="Arial" pitchFamily="34" charset="0"/>
                <a:cs typeface="Arial" pitchFamily="34" charset="0"/>
              </a:rPr>
              <a:t>2018 </a:t>
            </a:r>
            <a:r>
              <a:rPr lang="es-ES" sz="1400" dirty="0" err="1" smtClean="0">
                <a:solidFill>
                  <a:srgbClr val="0070C0"/>
                </a:solidFill>
                <a:latin typeface="Arial" pitchFamily="34" charset="0"/>
                <a:cs typeface="Arial" pitchFamily="34" charset="0"/>
              </a:rPr>
              <a:t>sobbre</a:t>
            </a:r>
            <a:r>
              <a:rPr lang="es-ES" sz="1400" dirty="0" smtClean="0">
                <a:solidFill>
                  <a:srgbClr val="0070C0"/>
                </a:solidFill>
                <a:latin typeface="Arial" pitchFamily="34" charset="0"/>
                <a:cs typeface="Arial" pitchFamily="34" charset="0"/>
              </a:rPr>
              <a:t> el Recurso </a:t>
            </a:r>
            <a:r>
              <a:rPr lang="es-ES" sz="1400" dirty="0">
                <a:solidFill>
                  <a:srgbClr val="0070C0"/>
                </a:solidFill>
                <a:latin typeface="Arial" pitchFamily="34" charset="0"/>
                <a:cs typeface="Arial" pitchFamily="34" charset="0"/>
              </a:rPr>
              <a:t>de inconstitucionalidad 3774-2016. Interpuesto por el Gobierno de la Generalitat de Cataluña en relación con diversos preceptos de la Ley 40/2015, de 1 de octubre, de régimen jurídico del sector </a:t>
            </a:r>
            <a:r>
              <a:rPr lang="es-ES" sz="1400" dirty="0" smtClean="0">
                <a:solidFill>
                  <a:srgbClr val="0070C0"/>
                </a:solidFill>
                <a:latin typeface="Arial" pitchFamily="34" charset="0"/>
                <a:cs typeface="Arial" pitchFamily="34" charset="0"/>
              </a:rPr>
              <a:t>público. </a:t>
            </a:r>
            <a:endParaRPr lang="es-ES" sz="1400" dirty="0" smtClean="0">
              <a:solidFill>
                <a:srgbClr val="0070C0"/>
              </a:solidFill>
              <a:latin typeface="Arial" pitchFamily="34" charset="0"/>
              <a:cs typeface="Arial" pitchFamily="34" charset="0"/>
            </a:endParaRPr>
          </a:p>
          <a:p>
            <a:pPr algn="just"/>
            <a:endParaRPr lang="es-ES" dirty="0"/>
          </a:p>
        </p:txBody>
      </p:sp>
    </p:spTree>
    <p:extLst>
      <p:ext uri="{BB962C8B-B14F-4D97-AF65-F5344CB8AC3E}">
        <p14:creationId xmlns:p14="http://schemas.microsoft.com/office/powerpoint/2010/main" val="19986898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971600" y="2276872"/>
            <a:ext cx="7725544" cy="2952328"/>
          </a:xfrm>
        </p:spPr>
        <p:txBody>
          <a:bodyPr/>
          <a:lstStyle/>
          <a:p>
            <a:pPr algn="just">
              <a:buFont typeface="Wingdings" pitchFamily="2" charset="2"/>
              <a:buChar char="Ø"/>
            </a:pPr>
            <a:r>
              <a:rPr lang="es-ES" sz="1800" dirty="0" smtClean="0">
                <a:latin typeface="Arial" pitchFamily="34" charset="0"/>
                <a:cs typeface="Arial" pitchFamily="34" charset="0"/>
              </a:rPr>
              <a:t>Meras declaraciones de intención de contenido general</a:t>
            </a:r>
          </a:p>
          <a:p>
            <a:pPr algn="just">
              <a:buFont typeface="Wingdings" pitchFamily="2" charset="2"/>
              <a:buChar char="Ø"/>
            </a:pPr>
            <a:endParaRPr lang="es-ES" sz="1800" dirty="0" smtClean="0">
              <a:latin typeface="Arial" pitchFamily="34" charset="0"/>
              <a:cs typeface="Arial" pitchFamily="34" charset="0"/>
            </a:endParaRPr>
          </a:p>
          <a:p>
            <a:pPr algn="just">
              <a:buFont typeface="Wingdings" pitchFamily="2" charset="2"/>
              <a:buChar char="Ø"/>
            </a:pPr>
            <a:r>
              <a:rPr lang="es-ES" sz="1800" dirty="0" smtClean="0">
                <a:latin typeface="Arial" pitchFamily="34" charset="0"/>
                <a:cs typeface="Arial" pitchFamily="34" charset="0"/>
              </a:rPr>
              <a:t>Expresan la voluntad de las Administraciones y partes suscriptoras para actuar con un objetivo común, siempre que no supongan la formalización de compromisos jurídicos concretos y exigibles</a:t>
            </a:r>
            <a:r>
              <a:rPr lang="es-ES" sz="1800" b="1" dirty="0" smtClean="0">
                <a:latin typeface="Arial" pitchFamily="34" charset="0"/>
                <a:cs typeface="Arial" pitchFamily="34" charset="0"/>
              </a:rPr>
              <a:t>.</a:t>
            </a:r>
          </a:p>
          <a:p>
            <a:endParaRPr lang="es-ES" dirty="0"/>
          </a:p>
        </p:txBody>
      </p:sp>
      <p:sp>
        <p:nvSpPr>
          <p:cNvPr id="5" name="4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20</a:t>
            </a:fld>
            <a:endParaRPr lang="es-ES">
              <a:solidFill>
                <a:prstClr val="black">
                  <a:tint val="75000"/>
                </a:prstClr>
              </a:solidFill>
            </a:endParaRPr>
          </a:p>
        </p:txBody>
      </p:sp>
      <p:sp>
        <p:nvSpPr>
          <p:cNvPr id="2" name="1 Título"/>
          <p:cNvSpPr>
            <a:spLocks noGrp="1"/>
          </p:cNvSpPr>
          <p:nvPr>
            <p:ph type="title"/>
          </p:nvPr>
        </p:nvSpPr>
        <p:spPr/>
        <p:txBody>
          <a:bodyPr>
            <a:normAutofit/>
          </a:bodyPr>
          <a:lstStyle/>
          <a:p>
            <a:pPr algn="ctr"/>
            <a:r>
              <a:rPr lang="es-ES" sz="2400" b="1" dirty="0" smtClean="0">
                <a:latin typeface="Arial" pitchFamily="34" charset="0"/>
                <a:cs typeface="Arial" pitchFamily="34" charset="0"/>
              </a:rPr>
              <a:t>Protocolos Generales de Actuación o instrumentos similares </a:t>
            </a:r>
            <a:endParaRPr lang="es-ES" sz="2400" b="1" dirty="0">
              <a:latin typeface="Arial" pitchFamily="34" charset="0"/>
              <a:cs typeface="Arial" pitchFamily="34" charset="0"/>
            </a:endParaRPr>
          </a:p>
        </p:txBody>
      </p:sp>
    </p:spTree>
    <p:extLst>
      <p:ext uri="{BB962C8B-B14F-4D97-AF65-F5344CB8AC3E}">
        <p14:creationId xmlns:p14="http://schemas.microsoft.com/office/powerpoint/2010/main" val="42474018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412776"/>
            <a:ext cx="8229600" cy="4594515"/>
          </a:xfrm>
        </p:spPr>
        <p:txBody>
          <a:bodyPr>
            <a:normAutofit fontScale="70000" lnSpcReduction="20000"/>
          </a:bodyPr>
          <a:lstStyle/>
          <a:p>
            <a:pPr algn="just">
              <a:buFont typeface="Wingdings" pitchFamily="2" charset="2"/>
              <a:buChar char="Ø"/>
            </a:pPr>
            <a:r>
              <a:rPr lang="es-ES" b="1" u="sng" dirty="0" smtClean="0"/>
              <a:t>Ley 40/2015, artículo 47</a:t>
            </a:r>
            <a:r>
              <a:rPr lang="es-ES" dirty="0" smtClean="0"/>
              <a:t>: Los convenios  no podrán tener por objeto prestaciones propias de los contratos.</a:t>
            </a:r>
          </a:p>
          <a:p>
            <a:pPr algn="just">
              <a:buFont typeface="Wingdings" pitchFamily="2" charset="2"/>
              <a:buChar char="Ø"/>
            </a:pPr>
            <a:endParaRPr lang="es-ES" sz="1400" dirty="0" smtClean="0"/>
          </a:p>
          <a:p>
            <a:pPr algn="just">
              <a:buFont typeface="Wingdings" pitchFamily="2" charset="2"/>
              <a:buChar char="Ø"/>
            </a:pPr>
            <a:r>
              <a:rPr lang="es-ES" b="1" u="sng" dirty="0" smtClean="0"/>
              <a:t>Ley 9/2017 de Contratos del Sector Público, artículo 6</a:t>
            </a:r>
            <a:r>
              <a:rPr lang="es-ES" dirty="0" smtClean="0"/>
              <a:t>: Quedan excluidos los convenios cuyo contenido no esté comprendido en el de los contratos regulados en esta Ley o en normas administrativas especiales celebrados:</a:t>
            </a:r>
          </a:p>
          <a:p>
            <a:pPr algn="just">
              <a:buFont typeface="Wingdings" pitchFamily="2" charset="2"/>
              <a:buChar char="Ø"/>
            </a:pPr>
            <a:endParaRPr lang="es-ES" dirty="0" smtClean="0"/>
          </a:p>
          <a:p>
            <a:pPr lvl="1" algn="just">
              <a:lnSpc>
                <a:spcPct val="120000"/>
              </a:lnSpc>
              <a:buFont typeface="Wingdings" pitchFamily="2" charset="2"/>
              <a:buChar char="Ø"/>
            </a:pPr>
            <a:r>
              <a:rPr lang="es-ES" dirty="0" smtClean="0"/>
              <a:t>Entre sí por la Administración General del Estado, las Entidades Gestoras y los Servicios Comunes de la Seguridad Social, las Universidades Públicas, las Comunidades Autónomas y las Ciudades de Ceuta y Melilla, las Entidades locales, las entidades con personalidad jurídico pública de ellas dependientes y las entidades con personalidad jurídico privada, siempre que, en este último caso, tengan la condición de poder adjudicador.</a:t>
            </a:r>
          </a:p>
          <a:p>
            <a:pPr lvl="1" algn="just">
              <a:lnSpc>
                <a:spcPct val="120000"/>
              </a:lnSpc>
              <a:buFont typeface="Wingdings" pitchFamily="2" charset="2"/>
              <a:buChar char="Ø"/>
            </a:pPr>
            <a:r>
              <a:rPr lang="es-ES" dirty="0" smtClean="0"/>
              <a:t>Entidades del sector público con personas físicas o jurídicas sujetas al derecho privado, siempre que su contenido no esté comprendido en el de los contratos regulados en esta Ley o en normas administrativas especiales.</a:t>
            </a:r>
            <a:endParaRPr lang="es-ES" dirty="0"/>
          </a:p>
        </p:txBody>
      </p:sp>
      <p:sp>
        <p:nvSpPr>
          <p:cNvPr id="3" name="2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21</a:t>
            </a:fld>
            <a:endParaRPr lang="es-ES">
              <a:solidFill>
                <a:prstClr val="black">
                  <a:tint val="75000"/>
                </a:prstClr>
              </a:solidFill>
            </a:endParaRPr>
          </a:p>
        </p:txBody>
      </p:sp>
      <p:sp>
        <p:nvSpPr>
          <p:cNvPr id="5" name="4 Título"/>
          <p:cNvSpPr>
            <a:spLocks noGrp="1"/>
          </p:cNvSpPr>
          <p:nvPr>
            <p:ph type="title"/>
          </p:nvPr>
        </p:nvSpPr>
        <p:spPr/>
        <p:txBody>
          <a:bodyPr>
            <a:normAutofit/>
          </a:bodyPr>
          <a:lstStyle/>
          <a:p>
            <a:pPr algn="ctr"/>
            <a:r>
              <a:rPr lang="es-ES" sz="2800" dirty="0" smtClean="0"/>
              <a:t>Acuerdos de naturaleza contractual</a:t>
            </a:r>
            <a:endParaRPr lang="es-E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a:bodyPr>
          <a:lstStyle/>
          <a:p>
            <a:pPr>
              <a:buNone/>
            </a:pPr>
            <a:r>
              <a:rPr lang="es-ES" dirty="0" smtClean="0"/>
              <a:t>Condiciones para exclusión Ley de Contratos:</a:t>
            </a:r>
          </a:p>
          <a:p>
            <a:pPr algn="just">
              <a:buFont typeface="Wingdings" pitchFamily="2" charset="2"/>
              <a:buChar char="Ø"/>
            </a:pPr>
            <a:r>
              <a:rPr lang="es-ES" sz="2400" dirty="0" smtClean="0"/>
              <a:t>Las entidades intervinientes no han de tener vocación de mercado; no realizar en el mercado abierto un porcentaje igual o superior al 20% de las actividades objeto de colaboración.</a:t>
            </a:r>
          </a:p>
          <a:p>
            <a:pPr algn="just">
              <a:buFont typeface="Wingdings" pitchFamily="2" charset="2"/>
              <a:buChar char="Ø"/>
            </a:pPr>
            <a:r>
              <a:rPr lang="es-ES" sz="2400" dirty="0" smtClean="0"/>
              <a:t>Que el convenio establezca o desarrolle una cooperación entre las entidades participantes con la finalidad de garantizar que los servicios públicos que les incumben se prestan de modo que se logren los objetivos que tienen en común.</a:t>
            </a:r>
          </a:p>
          <a:p>
            <a:pPr algn="just">
              <a:buFont typeface="Wingdings" pitchFamily="2" charset="2"/>
              <a:buChar char="Ø"/>
            </a:pPr>
            <a:r>
              <a:rPr lang="es-ES" sz="2400" dirty="0" smtClean="0"/>
              <a:t>Que el desarrollo de la cooperación se guíe únicamente por consideraciones relacionadas con el interés público.</a:t>
            </a:r>
          </a:p>
          <a:p>
            <a:endParaRPr lang="es-ES" dirty="0"/>
          </a:p>
        </p:txBody>
      </p:sp>
      <p:sp>
        <p:nvSpPr>
          <p:cNvPr id="3" name="2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22</a:t>
            </a:fld>
            <a:endParaRPr lang="es-ES">
              <a:solidFill>
                <a:prstClr val="black">
                  <a:tint val="75000"/>
                </a:prstClr>
              </a:solidFill>
            </a:endParaRPr>
          </a:p>
        </p:txBody>
      </p:sp>
      <p:sp>
        <p:nvSpPr>
          <p:cNvPr id="5" name="4 Título"/>
          <p:cNvSpPr>
            <a:spLocks noGrp="1"/>
          </p:cNvSpPr>
          <p:nvPr>
            <p:ph type="title"/>
          </p:nvPr>
        </p:nvSpPr>
        <p:spPr/>
        <p:txBody>
          <a:bodyPr>
            <a:normAutofit/>
          </a:bodyPr>
          <a:lstStyle/>
          <a:p>
            <a:pPr algn="ctr"/>
            <a:r>
              <a:rPr lang="es-ES" sz="2800" dirty="0" smtClean="0"/>
              <a:t>Acuerdos de naturaleza contractual</a:t>
            </a:r>
            <a:endParaRPr lang="es-ES"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pPr algn="just"/>
            <a:r>
              <a:rPr lang="es-ES" sz="1800" dirty="0" smtClean="0">
                <a:solidFill>
                  <a:schemeClr val="tx1"/>
                </a:solidFill>
                <a:latin typeface="Arial" pitchFamily="34" charset="0"/>
                <a:cs typeface="Arial" pitchFamily="34" charset="0"/>
                <a:hlinkClick r:id="rId2"/>
              </a:rPr>
              <a:t>Tribunal Constitucional. Sentencia </a:t>
            </a:r>
            <a:r>
              <a:rPr lang="es-ES" sz="1800" dirty="0">
                <a:solidFill>
                  <a:schemeClr val="tx1"/>
                </a:solidFill>
                <a:latin typeface="Arial" pitchFamily="34" charset="0"/>
                <a:cs typeface="Arial" pitchFamily="34" charset="0"/>
                <a:hlinkClick r:id="rId2"/>
              </a:rPr>
              <a:t>132/2018, de 13 de diciembre de 2018. Recurso de inconstitucionalidad 3774-2016. Interpuesto por el Gobierno de la Generalitat de Cataluña en relación con diversos preceptos de la </a:t>
            </a:r>
            <a:r>
              <a:rPr lang="es-ES" sz="1800" dirty="0" smtClean="0">
                <a:solidFill>
                  <a:schemeClr val="tx1"/>
                </a:solidFill>
                <a:latin typeface="Arial" pitchFamily="34" charset="0"/>
                <a:cs typeface="Arial" pitchFamily="34" charset="0"/>
                <a:hlinkClick r:id="rId2"/>
              </a:rPr>
              <a:t>Ley 40/2015</a:t>
            </a:r>
            <a:r>
              <a:rPr lang="es-ES" sz="1800" dirty="0">
                <a:solidFill>
                  <a:schemeClr val="tx1"/>
                </a:solidFill>
                <a:latin typeface="Arial" pitchFamily="34" charset="0"/>
                <a:cs typeface="Arial" pitchFamily="34" charset="0"/>
                <a:hlinkClick r:id="rId2"/>
              </a:rPr>
              <a:t>, de 1 de octubre, de régimen jurídico del sector </a:t>
            </a:r>
            <a:r>
              <a:rPr lang="es-ES" sz="1800" dirty="0" smtClean="0">
                <a:solidFill>
                  <a:schemeClr val="tx1"/>
                </a:solidFill>
                <a:latin typeface="Arial" pitchFamily="34" charset="0"/>
                <a:cs typeface="Arial" pitchFamily="34" charset="0"/>
                <a:hlinkClick r:id="rId2"/>
              </a:rPr>
              <a:t>público</a:t>
            </a:r>
            <a:endParaRPr lang="es-ES" dirty="0">
              <a:solidFill>
                <a:schemeClr val="tx1"/>
              </a:solidFill>
              <a:hlinkClick r:id="rId2"/>
            </a:endParaRPr>
          </a:p>
        </p:txBody>
      </p:sp>
      <p:sp>
        <p:nvSpPr>
          <p:cNvPr id="3" name="2 Subtítulo"/>
          <p:cNvSpPr>
            <a:spLocks noGrp="1"/>
          </p:cNvSpPr>
          <p:nvPr>
            <p:ph type="subTitle" idx="1"/>
          </p:nvPr>
        </p:nvSpPr>
        <p:spPr>
          <a:xfrm>
            <a:off x="685800" y="3611607"/>
            <a:ext cx="7772400" cy="465465"/>
          </a:xfrm>
        </p:spPr>
        <p:txBody>
          <a:bodyPr>
            <a:normAutofit/>
          </a:bodyPr>
          <a:lstStyle/>
          <a:p>
            <a:r>
              <a:rPr lang="es-ES" sz="1200" dirty="0" smtClean="0">
                <a:latin typeface="Arial" pitchFamily="34" charset="0"/>
                <a:cs typeface="Arial" pitchFamily="34" charset="0"/>
                <a:hlinkClick r:id="rId3"/>
              </a:rPr>
              <a:t>https</a:t>
            </a:r>
            <a:r>
              <a:rPr lang="es-ES" sz="1200" dirty="0">
                <a:latin typeface="Arial" pitchFamily="34" charset="0"/>
                <a:cs typeface="Arial" pitchFamily="34" charset="0"/>
                <a:hlinkClick r:id="rId3"/>
              </a:rPr>
              <a:t>://</a:t>
            </a:r>
            <a:r>
              <a:rPr lang="es-ES" sz="1200" dirty="0" smtClean="0">
                <a:latin typeface="Arial" pitchFamily="34" charset="0"/>
                <a:cs typeface="Arial" pitchFamily="34" charset="0"/>
                <a:hlinkClick r:id="rId3"/>
              </a:rPr>
              <a:t>boe.es/boe/dias/2019/01/15/pdfs/BOE-A-2019-457.pdf</a:t>
            </a:r>
            <a:endParaRPr lang="es-ES" sz="1200" dirty="0">
              <a:latin typeface="Arial" pitchFamily="34" charset="0"/>
              <a:cs typeface="Arial" pitchFamily="34" charset="0"/>
            </a:endParaRPr>
          </a:p>
        </p:txBody>
      </p:sp>
      <p:sp>
        <p:nvSpPr>
          <p:cNvPr id="4" name="3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23</a:t>
            </a:fld>
            <a:endParaRPr lang="es-ES">
              <a:solidFill>
                <a:prstClr val="black">
                  <a:tint val="75000"/>
                </a:prstClr>
              </a:solidFill>
            </a:endParaRPr>
          </a:p>
        </p:txBody>
      </p:sp>
    </p:spTree>
    <p:extLst>
      <p:ext uri="{BB962C8B-B14F-4D97-AF65-F5344CB8AC3E}">
        <p14:creationId xmlns:p14="http://schemas.microsoft.com/office/powerpoint/2010/main" val="35123451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Autofit/>
          </a:bodyPr>
          <a:lstStyle/>
          <a:p>
            <a:pPr marL="109728" indent="0" algn="just">
              <a:buNone/>
            </a:pPr>
            <a:r>
              <a:rPr lang="es-ES" sz="1800" b="1" u="sng" dirty="0" smtClean="0">
                <a:latin typeface="Arial" pitchFamily="34" charset="0"/>
                <a:cs typeface="Arial" pitchFamily="34" charset="0"/>
              </a:rPr>
              <a:t>- </a:t>
            </a:r>
            <a:r>
              <a:rPr lang="es-ES" sz="1600" b="1" u="sng" dirty="0" smtClean="0">
                <a:latin typeface="Arial" pitchFamily="34" charset="0"/>
                <a:cs typeface="Arial" pitchFamily="34" charset="0"/>
              </a:rPr>
              <a:t>La </a:t>
            </a:r>
            <a:r>
              <a:rPr lang="es-ES" sz="1600" b="1" u="sng" dirty="0">
                <a:latin typeface="Arial" pitchFamily="34" charset="0"/>
                <a:cs typeface="Arial" pitchFamily="34" charset="0"/>
              </a:rPr>
              <a:t>Ley 40/2015 pretende sistematizar “el ordenamiento de las relaciones ad </a:t>
            </a:r>
            <a:r>
              <a:rPr lang="es-ES" sz="1600" b="1" u="sng" dirty="0" err="1">
                <a:latin typeface="Arial" pitchFamily="34" charset="0"/>
                <a:cs typeface="Arial" pitchFamily="34" charset="0"/>
              </a:rPr>
              <a:t>intra</a:t>
            </a:r>
            <a:r>
              <a:rPr lang="es-ES" sz="1600" b="1" u="sng" dirty="0">
                <a:latin typeface="Arial" pitchFamily="34" charset="0"/>
                <a:cs typeface="Arial" pitchFamily="34" charset="0"/>
              </a:rPr>
              <a:t> e inter Administraciones”, esto es, su régimen de organización, funcionamiento interno y relaciones entre sí </a:t>
            </a:r>
            <a:r>
              <a:rPr lang="es-ES" sz="1600" b="1" dirty="0">
                <a:latin typeface="Arial" pitchFamily="34" charset="0"/>
                <a:cs typeface="Arial" pitchFamily="34" charset="0"/>
              </a:rPr>
              <a:t>(preámbulo</a:t>
            </a:r>
            <a:r>
              <a:rPr lang="es-ES" sz="1600" b="1" dirty="0" smtClean="0">
                <a:latin typeface="Arial" pitchFamily="34" charset="0"/>
                <a:cs typeface="Arial" pitchFamily="34" charset="0"/>
              </a:rPr>
              <a:t>).</a:t>
            </a:r>
          </a:p>
          <a:p>
            <a:pPr marL="109728" indent="0" algn="just">
              <a:buNone/>
            </a:pPr>
            <a:endParaRPr lang="es-ES" sz="1600" b="1" dirty="0" smtClean="0">
              <a:latin typeface="Arial" pitchFamily="34" charset="0"/>
              <a:cs typeface="Arial" pitchFamily="34" charset="0"/>
            </a:endParaRPr>
          </a:p>
          <a:p>
            <a:pPr marL="109728" indent="0" algn="just">
              <a:buNone/>
            </a:pPr>
            <a:r>
              <a:rPr lang="es-ES" sz="1600" b="1" u="sng" dirty="0" smtClean="0">
                <a:latin typeface="Arial" pitchFamily="34" charset="0"/>
                <a:cs typeface="Arial" pitchFamily="34" charset="0"/>
              </a:rPr>
              <a:t>- Compendia </a:t>
            </a:r>
            <a:r>
              <a:rPr lang="es-ES" sz="1600" b="1" u="sng" dirty="0">
                <a:latin typeface="Arial" pitchFamily="34" charset="0"/>
                <a:cs typeface="Arial" pitchFamily="34" charset="0"/>
              </a:rPr>
              <a:t>normas procedentes, tanto de legislación básica </a:t>
            </a:r>
            <a:r>
              <a:rPr lang="es-ES" sz="1600" dirty="0">
                <a:latin typeface="Arial" pitchFamily="34" charset="0"/>
                <a:cs typeface="Arial" pitchFamily="34" charset="0"/>
              </a:rPr>
              <a:t>aplicable a todas las Administraciones (Leyes 30/1992, de 26 de noviembre, de régimen jurídico de las Administraciones públicas y del procedimiento común, y 11/2007, de 22 de junio, de acceso electrónico de los ciudadanos a los servicios públicos) </a:t>
            </a:r>
            <a:r>
              <a:rPr lang="es-ES" sz="1600" b="1" u="sng" dirty="0">
                <a:latin typeface="Arial" pitchFamily="34" charset="0"/>
                <a:cs typeface="Arial" pitchFamily="34" charset="0"/>
              </a:rPr>
              <a:t>como de leyes reguladoras de la Administración General del Estado </a:t>
            </a:r>
            <a:r>
              <a:rPr lang="es-ES" sz="1600" dirty="0">
                <a:latin typeface="Arial" pitchFamily="34" charset="0"/>
                <a:cs typeface="Arial" pitchFamily="34" charset="0"/>
              </a:rPr>
              <a:t>(Leyes 6/1997, de 14 de abril, de organización y funcionamiento de la Administración general del Estado y 28/2006, de 18 de julio, de agencias estatales), </a:t>
            </a:r>
            <a:r>
              <a:rPr lang="es-ES" sz="1600" b="1" u="sng" dirty="0">
                <a:latin typeface="Arial" pitchFamily="34" charset="0"/>
                <a:cs typeface="Arial" pitchFamily="34" charset="0"/>
              </a:rPr>
              <a:t>dejando fuera la disciplina presupuestaria </a:t>
            </a:r>
            <a:r>
              <a:rPr lang="es-ES" sz="1600" dirty="0">
                <a:latin typeface="Arial" pitchFamily="34" charset="0"/>
                <a:cs typeface="Arial" pitchFamily="34" charset="0"/>
              </a:rPr>
              <a:t>(Leyes Orgánica 2/2012, de 27 de abril, de estabilidad presupuestaria y sostenibilidad financiera y 47/2003, de 26 de noviembre, general presupuestaria). </a:t>
            </a:r>
          </a:p>
        </p:txBody>
      </p:sp>
      <p:sp>
        <p:nvSpPr>
          <p:cNvPr id="3" name="2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24</a:t>
            </a:fld>
            <a:endParaRPr lang="es-ES">
              <a:solidFill>
                <a:prstClr val="black">
                  <a:tint val="75000"/>
                </a:prstClr>
              </a:solidFill>
            </a:endParaRPr>
          </a:p>
        </p:txBody>
      </p:sp>
      <p:sp>
        <p:nvSpPr>
          <p:cNvPr id="5" name="4 Título"/>
          <p:cNvSpPr>
            <a:spLocks noGrp="1"/>
          </p:cNvSpPr>
          <p:nvPr>
            <p:ph type="title"/>
          </p:nvPr>
        </p:nvSpPr>
        <p:spPr/>
        <p:txBody>
          <a:bodyPr>
            <a:normAutofit/>
          </a:bodyPr>
          <a:lstStyle/>
          <a:p>
            <a:pPr algn="just"/>
            <a:r>
              <a:rPr lang="es-ES" sz="1800" dirty="0">
                <a:solidFill>
                  <a:schemeClr val="tx1"/>
                </a:solidFill>
                <a:effectLst/>
                <a:latin typeface="Arial" pitchFamily="34" charset="0"/>
                <a:cs typeface="Arial" pitchFamily="34" charset="0"/>
              </a:rPr>
              <a:t>Tribunal Constitucional. Sentencia 132/2018, de 13 de diciembre de 2018</a:t>
            </a:r>
          </a:p>
        </p:txBody>
      </p:sp>
    </p:spTree>
    <p:extLst>
      <p:ext uri="{BB962C8B-B14F-4D97-AF65-F5344CB8AC3E}">
        <p14:creationId xmlns:p14="http://schemas.microsoft.com/office/powerpoint/2010/main" val="33814130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3" name="2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25</a:t>
            </a:fld>
            <a:endParaRPr lang="es-ES">
              <a:solidFill>
                <a:prstClr val="black">
                  <a:tint val="75000"/>
                </a:prstClr>
              </a:solidFill>
            </a:endParaRPr>
          </a:p>
        </p:txBody>
      </p:sp>
      <p:sp>
        <p:nvSpPr>
          <p:cNvPr id="4" name="3 Rectángulo"/>
          <p:cNvSpPr/>
          <p:nvPr/>
        </p:nvSpPr>
        <p:spPr>
          <a:xfrm>
            <a:off x="827584" y="1028343"/>
            <a:ext cx="7704856" cy="3046988"/>
          </a:xfrm>
          <a:prstGeom prst="rect">
            <a:avLst/>
          </a:prstGeom>
        </p:spPr>
        <p:txBody>
          <a:bodyPr wrap="square">
            <a:spAutoFit/>
          </a:bodyPr>
          <a:lstStyle/>
          <a:p>
            <a:pPr algn="just"/>
            <a:r>
              <a:rPr lang="es-ES" sz="1600" dirty="0">
                <a:latin typeface="Arial" pitchFamily="34" charset="0"/>
                <a:cs typeface="Arial" pitchFamily="34" charset="0"/>
              </a:rPr>
              <a:t>La Ley </a:t>
            </a:r>
            <a:r>
              <a:rPr lang="es-ES" sz="1600" dirty="0" smtClean="0">
                <a:latin typeface="Arial" pitchFamily="34" charset="0"/>
                <a:cs typeface="Arial" pitchFamily="34" charset="0"/>
              </a:rPr>
              <a:t>40/2015, además de compilar </a:t>
            </a:r>
            <a:r>
              <a:rPr lang="es-ES" sz="1600" dirty="0">
                <a:latin typeface="Arial" pitchFamily="34" charset="0"/>
                <a:cs typeface="Arial" pitchFamily="34" charset="0"/>
              </a:rPr>
              <a:t>legislación precedente, introduce algunas novedades significativas, que hacen referencia, entre otras materias, a la denominada Administración electrónica, los convenios administrativos y las entidades públicas instrumentales</a:t>
            </a:r>
            <a:r>
              <a:rPr lang="es-ES" sz="1600" dirty="0" smtClean="0">
                <a:latin typeface="Arial" pitchFamily="34" charset="0"/>
                <a:cs typeface="Arial" pitchFamily="34" charset="0"/>
              </a:rPr>
              <a:t>.</a:t>
            </a:r>
          </a:p>
          <a:p>
            <a:pPr algn="just"/>
            <a:endParaRPr lang="es-ES" sz="1600" dirty="0">
              <a:latin typeface="Arial" pitchFamily="34" charset="0"/>
              <a:cs typeface="Arial" pitchFamily="34" charset="0"/>
            </a:endParaRPr>
          </a:p>
          <a:p>
            <a:pPr algn="just"/>
            <a:r>
              <a:rPr lang="es-ES" sz="1600" dirty="0" smtClean="0">
                <a:latin typeface="Arial" pitchFamily="34" charset="0"/>
                <a:cs typeface="Arial" pitchFamily="34" charset="0"/>
              </a:rPr>
              <a:t>El recurso </a:t>
            </a:r>
            <a:r>
              <a:rPr lang="es-ES" sz="1600" dirty="0">
                <a:latin typeface="Arial" pitchFamily="34" charset="0"/>
                <a:cs typeface="Arial" pitchFamily="34" charset="0"/>
              </a:rPr>
              <a:t>de inconstitucionalidad impugna preceptos relativos a estas tres </a:t>
            </a:r>
            <a:r>
              <a:rPr lang="es-ES" sz="1600" dirty="0" smtClean="0">
                <a:latin typeface="Arial" pitchFamily="34" charset="0"/>
                <a:cs typeface="Arial" pitchFamily="34" charset="0"/>
              </a:rPr>
              <a:t>cuestiones. </a:t>
            </a:r>
          </a:p>
          <a:p>
            <a:pPr algn="just"/>
            <a:endParaRPr lang="es-ES" sz="1600" dirty="0" smtClean="0">
              <a:latin typeface="Arial" pitchFamily="34" charset="0"/>
              <a:cs typeface="Arial" pitchFamily="34" charset="0"/>
            </a:endParaRPr>
          </a:p>
          <a:p>
            <a:pPr algn="just"/>
            <a:r>
              <a:rPr lang="es-ES" sz="1600" dirty="0" smtClean="0">
                <a:latin typeface="Arial" pitchFamily="34" charset="0"/>
                <a:cs typeface="Arial" pitchFamily="34" charset="0"/>
              </a:rPr>
              <a:t>Necesidad de </a:t>
            </a:r>
            <a:r>
              <a:rPr lang="es-ES" sz="1600" dirty="0">
                <a:latin typeface="Arial" pitchFamily="34" charset="0"/>
                <a:cs typeface="Arial" pitchFamily="34" charset="0"/>
              </a:rPr>
              <a:t>encuadrar la controversia competencial suscitada entre la Generalitat de Cataluña y el Estado</a:t>
            </a:r>
            <a:r>
              <a:rPr lang="es-ES" sz="1600" dirty="0" smtClean="0">
                <a:latin typeface="Arial" pitchFamily="34" charset="0"/>
                <a:cs typeface="Arial" pitchFamily="34" charset="0"/>
              </a:rPr>
              <a:t>. </a:t>
            </a:r>
          </a:p>
          <a:p>
            <a:pPr algn="just"/>
            <a:endParaRPr lang="es-ES" sz="1600" dirty="0">
              <a:latin typeface="Arial" pitchFamily="34" charset="0"/>
              <a:cs typeface="Arial" pitchFamily="34" charset="0"/>
            </a:endParaRPr>
          </a:p>
          <a:p>
            <a:pPr algn="just"/>
            <a:r>
              <a:rPr lang="es-ES" sz="1600" dirty="0">
                <a:latin typeface="Arial" pitchFamily="34" charset="0"/>
                <a:cs typeface="Arial" pitchFamily="34" charset="0"/>
              </a:rPr>
              <a:t>(SENTENCIA 132/2018, de 13 de diciembre. FJ 2)</a:t>
            </a:r>
          </a:p>
        </p:txBody>
      </p:sp>
    </p:spTree>
    <p:extLst>
      <p:ext uri="{BB962C8B-B14F-4D97-AF65-F5344CB8AC3E}">
        <p14:creationId xmlns:p14="http://schemas.microsoft.com/office/powerpoint/2010/main" val="18578207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3" name="2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26</a:t>
            </a:fld>
            <a:endParaRPr lang="es-ES">
              <a:solidFill>
                <a:prstClr val="black">
                  <a:tint val="75000"/>
                </a:prstClr>
              </a:solidFill>
            </a:endParaRPr>
          </a:p>
        </p:txBody>
      </p:sp>
      <p:sp>
        <p:nvSpPr>
          <p:cNvPr id="4" name="3 Rectángulo"/>
          <p:cNvSpPr/>
          <p:nvPr/>
        </p:nvSpPr>
        <p:spPr>
          <a:xfrm>
            <a:off x="539552" y="2060848"/>
            <a:ext cx="7488832" cy="1815882"/>
          </a:xfrm>
          <a:prstGeom prst="rect">
            <a:avLst/>
          </a:prstGeom>
        </p:spPr>
        <p:txBody>
          <a:bodyPr wrap="square">
            <a:spAutoFit/>
          </a:bodyPr>
          <a:lstStyle/>
          <a:p>
            <a:pPr algn="just"/>
            <a:r>
              <a:rPr lang="es-ES" sz="1600" dirty="0" smtClean="0">
                <a:latin typeface="Arial" pitchFamily="34" charset="0"/>
                <a:cs typeface="Arial" pitchFamily="34" charset="0"/>
              </a:rPr>
              <a:t>Según </a:t>
            </a:r>
            <a:r>
              <a:rPr lang="es-ES" sz="1600" dirty="0">
                <a:latin typeface="Arial" pitchFamily="34" charset="0"/>
                <a:cs typeface="Arial" pitchFamily="34" charset="0"/>
              </a:rPr>
              <a:t>su preámbulo, </a:t>
            </a:r>
            <a:r>
              <a:rPr lang="es-ES" sz="1600" b="1" u="sng" dirty="0">
                <a:latin typeface="Arial" pitchFamily="34" charset="0"/>
                <a:cs typeface="Arial" pitchFamily="34" charset="0"/>
              </a:rPr>
              <a:t>esta Ley no se ocupa de las “relaciones ad extra” con “los ciudadanos y empresas</a:t>
            </a:r>
            <a:r>
              <a:rPr lang="es-ES" sz="1600" dirty="0">
                <a:latin typeface="Arial" pitchFamily="34" charset="0"/>
                <a:cs typeface="Arial" pitchFamily="34" charset="0"/>
              </a:rPr>
              <a:t>”, que se confían a la Ley 39/2015, de 1 de octubre, del procedimiento administrativo común de las Administraciones públicas. No obstante, aborda cuestiones tan sustantivas como los principios de la potestad sancionadora y la responsabilidad patrimonial y asuntos claramente procedimentales con incidencia externa, como la llamada “actuación administrativa automatizada”.</a:t>
            </a:r>
          </a:p>
        </p:txBody>
      </p:sp>
    </p:spTree>
    <p:extLst>
      <p:ext uri="{BB962C8B-B14F-4D97-AF65-F5344CB8AC3E}">
        <p14:creationId xmlns:p14="http://schemas.microsoft.com/office/powerpoint/2010/main" val="39738289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3" name="2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27</a:t>
            </a:fld>
            <a:endParaRPr lang="es-ES">
              <a:solidFill>
                <a:prstClr val="black">
                  <a:tint val="75000"/>
                </a:prstClr>
              </a:solidFill>
            </a:endParaRPr>
          </a:p>
        </p:txBody>
      </p:sp>
      <p:sp>
        <p:nvSpPr>
          <p:cNvPr id="5" name="4 Rectángulo"/>
          <p:cNvSpPr/>
          <p:nvPr/>
        </p:nvSpPr>
        <p:spPr>
          <a:xfrm>
            <a:off x="611560" y="1052736"/>
            <a:ext cx="7632848" cy="4401205"/>
          </a:xfrm>
          <a:prstGeom prst="rect">
            <a:avLst/>
          </a:prstGeom>
        </p:spPr>
        <p:txBody>
          <a:bodyPr wrap="square">
            <a:spAutoFit/>
          </a:bodyPr>
          <a:lstStyle/>
          <a:p>
            <a:pPr algn="just"/>
            <a:r>
              <a:rPr lang="es-ES" sz="1400" dirty="0" smtClean="0">
                <a:solidFill>
                  <a:schemeClr val="bg1"/>
                </a:solidFill>
                <a:latin typeface="Arial" pitchFamily="34" charset="0"/>
                <a:cs typeface="Arial" pitchFamily="34" charset="0"/>
              </a:rPr>
              <a:t>«</a:t>
            </a:r>
            <a:r>
              <a:rPr lang="es-ES" sz="1400" b="1" dirty="0" smtClean="0">
                <a:solidFill>
                  <a:schemeClr val="bg1"/>
                </a:solidFill>
                <a:latin typeface="Arial" pitchFamily="34" charset="0"/>
                <a:cs typeface="Arial" pitchFamily="34" charset="0"/>
              </a:rPr>
              <a:t>Concreción </a:t>
            </a:r>
            <a:r>
              <a:rPr lang="es-ES" sz="1400" b="1" dirty="0">
                <a:solidFill>
                  <a:schemeClr val="bg1"/>
                </a:solidFill>
                <a:latin typeface="Arial" pitchFamily="34" charset="0"/>
                <a:cs typeface="Arial" pitchFamily="34" charset="0"/>
              </a:rPr>
              <a:t>del título competencial</a:t>
            </a:r>
            <a:r>
              <a:rPr lang="es-ES" sz="1400" dirty="0">
                <a:solidFill>
                  <a:schemeClr val="bg1"/>
                </a:solidFill>
                <a:latin typeface="Arial" pitchFamily="34" charset="0"/>
                <a:cs typeface="Arial" pitchFamily="34" charset="0"/>
              </a:rPr>
              <a:t>. </a:t>
            </a:r>
            <a:endParaRPr lang="es-ES" sz="1400" dirty="0" smtClean="0">
              <a:solidFill>
                <a:schemeClr val="bg1"/>
              </a:solidFill>
              <a:latin typeface="Arial" pitchFamily="34" charset="0"/>
              <a:cs typeface="Arial" pitchFamily="34" charset="0"/>
            </a:endParaRPr>
          </a:p>
          <a:p>
            <a:pPr algn="just"/>
            <a:endParaRPr lang="es-ES" sz="1400" dirty="0">
              <a:solidFill>
                <a:schemeClr val="bg1"/>
              </a:solidFill>
              <a:latin typeface="Arial" pitchFamily="34" charset="0"/>
              <a:cs typeface="Arial" pitchFamily="34" charset="0"/>
            </a:endParaRPr>
          </a:p>
          <a:p>
            <a:pPr algn="just"/>
            <a:r>
              <a:rPr lang="es-ES" sz="1400" dirty="0" smtClean="0">
                <a:solidFill>
                  <a:schemeClr val="bg1"/>
                </a:solidFill>
                <a:latin typeface="Arial" pitchFamily="34" charset="0"/>
                <a:cs typeface="Arial" pitchFamily="34" charset="0"/>
              </a:rPr>
              <a:t>Concretar </a:t>
            </a:r>
            <a:r>
              <a:rPr lang="es-ES" sz="1400" dirty="0">
                <a:solidFill>
                  <a:schemeClr val="bg1"/>
                </a:solidFill>
                <a:latin typeface="Arial" pitchFamily="34" charset="0"/>
                <a:cs typeface="Arial" pitchFamily="34" charset="0"/>
              </a:rPr>
              <a:t>el alcance del título competencial que enmarca la controversia suscitada por el recurrente</a:t>
            </a:r>
            <a:r>
              <a:rPr lang="es-ES" sz="1400" dirty="0" smtClean="0">
                <a:solidFill>
                  <a:schemeClr val="bg1"/>
                </a:solidFill>
                <a:latin typeface="Arial" pitchFamily="34" charset="0"/>
                <a:cs typeface="Arial" pitchFamily="34" charset="0"/>
              </a:rPr>
              <a:t>.</a:t>
            </a:r>
          </a:p>
          <a:p>
            <a:pPr algn="just"/>
            <a:endParaRPr lang="es-ES" sz="1400" dirty="0" smtClean="0">
              <a:solidFill>
                <a:schemeClr val="bg1"/>
              </a:solidFill>
              <a:latin typeface="Arial" pitchFamily="34" charset="0"/>
              <a:cs typeface="Arial" pitchFamily="34" charset="0"/>
            </a:endParaRPr>
          </a:p>
          <a:p>
            <a:pPr algn="just"/>
            <a:r>
              <a:rPr lang="es-ES" sz="1400" dirty="0" smtClean="0">
                <a:solidFill>
                  <a:schemeClr val="bg1"/>
                </a:solidFill>
                <a:latin typeface="Arial" pitchFamily="34" charset="0"/>
                <a:cs typeface="Arial" pitchFamily="34" charset="0"/>
              </a:rPr>
              <a:t>El </a:t>
            </a:r>
            <a:r>
              <a:rPr lang="es-ES" sz="1400" dirty="0">
                <a:solidFill>
                  <a:schemeClr val="bg1"/>
                </a:solidFill>
                <a:latin typeface="Arial" pitchFamily="34" charset="0"/>
                <a:cs typeface="Arial" pitchFamily="34" charset="0"/>
              </a:rPr>
              <a:t>título relativo a las «bases del régimen jurídico de las Administraciones públicas» (art. 149.1.18 CE) permite «establecer los elementos esenciales que garanticen un régimen jurídico unitario aplicable a todas las Administraciones públicas» (STC 50/1999, de 6 de abril, FJ 3); esto es, los principios y reglas básicos sobre los aspectos organizativos y de funcionamiento de todas las Administraciones públicas, garantizando un régimen jurídico unitario para todas ellas (SSTC 32/1981, de 28 de julio, FJ 5, y 227/1988, de 29 de noviembre, FJ 24). Incluye normas sobre la «composición, estructura y competencias de los órganos de las Administraciones públicas» (SSTC 32/1981, FJ 6; 50/1999, FJ 3; 143/2013, de 11 de julio, FJ 5), «las potestades administrativas que se confieren a dichas entidades para el cumplimiento de sus fines» (STC 227/1988, FJ 24) o las «relaciones interadministrativas» (STC 76/1983, de 5 de agosto, FJ 18</a:t>
            </a:r>
            <a:r>
              <a:rPr lang="es-ES" sz="1400" dirty="0" smtClean="0">
                <a:solidFill>
                  <a:schemeClr val="bg1"/>
                </a:solidFill>
                <a:latin typeface="Arial" pitchFamily="34" charset="0"/>
                <a:cs typeface="Arial" pitchFamily="34" charset="0"/>
              </a:rPr>
              <a:t>).</a:t>
            </a:r>
          </a:p>
          <a:p>
            <a:pPr algn="just"/>
            <a:endParaRPr lang="es-ES" sz="1400" dirty="0">
              <a:solidFill>
                <a:schemeClr val="bg1"/>
              </a:solidFill>
              <a:latin typeface="Arial" pitchFamily="34" charset="0"/>
              <a:cs typeface="Arial" pitchFamily="34" charset="0"/>
            </a:endParaRPr>
          </a:p>
          <a:p>
            <a:pPr algn="just"/>
            <a:r>
              <a:rPr lang="es-ES" sz="1400" b="1" dirty="0" smtClean="0">
                <a:solidFill>
                  <a:schemeClr val="bg1"/>
                </a:solidFill>
                <a:latin typeface="Arial" pitchFamily="34" charset="0"/>
                <a:cs typeface="Arial" pitchFamily="34" charset="0"/>
              </a:rPr>
              <a:t>El </a:t>
            </a:r>
            <a:r>
              <a:rPr lang="es-ES" sz="1400" b="1" dirty="0">
                <a:solidFill>
                  <a:schemeClr val="bg1"/>
                </a:solidFill>
                <a:latin typeface="Arial" pitchFamily="34" charset="0"/>
                <a:cs typeface="Arial" pitchFamily="34" charset="0"/>
              </a:rPr>
              <a:t>título competencial del Estado que debe regir el enjuiciamiento de la controversia competencial suscitada es el del artículo 149.1.18 CE, esto es el de las «bases del régimen jurídico de las Administraciones </a:t>
            </a:r>
            <a:r>
              <a:rPr lang="es-ES" sz="1400" b="1" dirty="0" smtClean="0">
                <a:solidFill>
                  <a:schemeClr val="bg1"/>
                </a:solidFill>
                <a:latin typeface="Arial" pitchFamily="34" charset="0"/>
                <a:cs typeface="Arial" pitchFamily="34" charset="0"/>
              </a:rPr>
              <a:t>públicas</a:t>
            </a:r>
            <a:r>
              <a:rPr lang="es-ES" sz="1400" dirty="0" smtClean="0">
                <a:solidFill>
                  <a:schemeClr val="bg1"/>
                </a:solidFill>
                <a:latin typeface="Arial" pitchFamily="34" charset="0"/>
                <a:cs typeface="Arial" pitchFamily="34" charset="0"/>
              </a:rPr>
              <a:t>»</a:t>
            </a:r>
            <a:endParaRPr lang="es-ES" sz="1400"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19346104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3" name="2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28</a:t>
            </a:fld>
            <a:endParaRPr lang="es-ES">
              <a:solidFill>
                <a:prstClr val="black">
                  <a:tint val="75000"/>
                </a:prstClr>
              </a:solidFill>
            </a:endParaRPr>
          </a:p>
        </p:txBody>
      </p:sp>
      <p:sp>
        <p:nvSpPr>
          <p:cNvPr id="5" name="4 Rectángulo"/>
          <p:cNvSpPr/>
          <p:nvPr/>
        </p:nvSpPr>
        <p:spPr>
          <a:xfrm>
            <a:off x="857502" y="1700808"/>
            <a:ext cx="6984776" cy="3323987"/>
          </a:xfrm>
          <a:prstGeom prst="rect">
            <a:avLst/>
          </a:prstGeom>
        </p:spPr>
        <p:txBody>
          <a:bodyPr wrap="square">
            <a:spAutoFit/>
          </a:bodyPr>
          <a:lstStyle/>
          <a:p>
            <a:pPr algn="just"/>
            <a:r>
              <a:rPr lang="es-ES" sz="1400" dirty="0" smtClean="0">
                <a:latin typeface="Arial" pitchFamily="34" charset="0"/>
                <a:cs typeface="Arial" pitchFamily="34" charset="0"/>
              </a:rPr>
              <a:t>Convenios administrativos:  La impugnación tiene por objeto:</a:t>
            </a:r>
          </a:p>
          <a:p>
            <a:pPr algn="just"/>
            <a:r>
              <a:rPr lang="es-ES" sz="1400" dirty="0" smtClean="0">
                <a:latin typeface="Arial" pitchFamily="34" charset="0"/>
                <a:cs typeface="Arial" pitchFamily="34" charset="0"/>
              </a:rPr>
              <a:t>En primer </a:t>
            </a:r>
            <a:r>
              <a:rPr lang="es-ES" sz="1400" dirty="0">
                <a:latin typeface="Arial" pitchFamily="34" charset="0"/>
                <a:cs typeface="Arial" pitchFamily="34" charset="0"/>
              </a:rPr>
              <a:t>lugar el artículo 49 h) 2, en conexión con la disposición adicional octava, apartado 1, de la Ley 40/2015</a:t>
            </a:r>
            <a:r>
              <a:rPr lang="es-ES" sz="1400" dirty="0" smtClean="0">
                <a:latin typeface="Arial" pitchFamily="34" charset="0"/>
                <a:cs typeface="Arial" pitchFamily="34" charset="0"/>
              </a:rPr>
              <a:t>.</a:t>
            </a:r>
          </a:p>
          <a:p>
            <a:pPr algn="just"/>
            <a:endParaRPr lang="es-ES" sz="1400" dirty="0">
              <a:latin typeface="Arial" pitchFamily="34" charset="0"/>
              <a:cs typeface="Arial" pitchFamily="34" charset="0"/>
            </a:endParaRPr>
          </a:p>
          <a:p>
            <a:pPr algn="just"/>
            <a:r>
              <a:rPr lang="es-ES" sz="1400" dirty="0">
                <a:latin typeface="Arial" pitchFamily="34" charset="0"/>
                <a:cs typeface="Arial" pitchFamily="34" charset="0"/>
              </a:rPr>
              <a:t>a) La Ley 40/2015 regula los convenios administrativos en su capítulo VI (arts. 47 a 53). A diferencia de la regulación precedente (arts. 6 a 8 de la Ley 30/1992), aplicable únicamente a los convenios entre las Administraciones estatal y autonómica, esta Ley aborda todos los celebrados por las Administraciones públicas entre sí y con los particulares con algunas exclusiones: los tratados o acuerdos internacionales de contenido «administrativo» [art. 47.2 c)], las «prestaciones propias de los contratos», sometidas a la legislación de contratos del sector público (art. 47.1, párrafo tercero), los convenios finalizadores del procedimiento administrativo, regulados en el artículo 88 de la Ley 39/2015 (art. 48.9), las encomiendas de gestión, reguladas en el artículo 11 de la Ley (art. 48.9) y los convenios administrativos entre Comunidades Autónomas previstos en el artículo 145.2 CE [art. 47.2 a), párrafo segundo].</a:t>
            </a:r>
          </a:p>
        </p:txBody>
      </p:sp>
    </p:spTree>
    <p:extLst>
      <p:ext uri="{BB962C8B-B14F-4D97-AF65-F5344CB8AC3E}">
        <p14:creationId xmlns:p14="http://schemas.microsoft.com/office/powerpoint/2010/main" val="9995944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3" name="2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29</a:t>
            </a:fld>
            <a:endParaRPr lang="es-ES">
              <a:solidFill>
                <a:prstClr val="black">
                  <a:tint val="75000"/>
                </a:prstClr>
              </a:solidFill>
            </a:endParaRPr>
          </a:p>
        </p:txBody>
      </p:sp>
      <p:sp>
        <p:nvSpPr>
          <p:cNvPr id="4" name="3 Rectángulo"/>
          <p:cNvSpPr/>
          <p:nvPr/>
        </p:nvSpPr>
        <p:spPr>
          <a:xfrm>
            <a:off x="1043608" y="1166843"/>
            <a:ext cx="6480720" cy="2308324"/>
          </a:xfrm>
          <a:prstGeom prst="rect">
            <a:avLst/>
          </a:prstGeom>
        </p:spPr>
        <p:txBody>
          <a:bodyPr wrap="square">
            <a:spAutoFit/>
          </a:bodyPr>
          <a:lstStyle/>
          <a:p>
            <a:pPr algn="just"/>
            <a:r>
              <a:rPr lang="es-ES" sz="1600" dirty="0">
                <a:latin typeface="Arial" pitchFamily="34" charset="0"/>
                <a:cs typeface="Arial" pitchFamily="34" charset="0"/>
              </a:rPr>
              <a:t>La nueva regulación no establece un régimen jurídico completo del convenio administrativo. Se contrae sustancialmente a la fijación de límites relacionados con la eficiencia del gasto público y la estabilidad presupuestaria, en consonancia con las recomendaciones de la moción del Tribunal de Cuentas a las Cortes Generales sobre «la necesidad de establecer un marco legal para el empleo del convenio de colaboración por las Administraciones públicas» (citada en el preámbulo de la Ley como Dictamen núm. 878 de 30 de noviembre de 2010).</a:t>
            </a:r>
          </a:p>
        </p:txBody>
      </p:sp>
    </p:spTree>
    <p:extLst>
      <p:ext uri="{BB962C8B-B14F-4D97-AF65-F5344CB8AC3E}">
        <p14:creationId xmlns:p14="http://schemas.microsoft.com/office/powerpoint/2010/main" val="4136828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27584" y="836712"/>
            <a:ext cx="7772400" cy="1470025"/>
          </a:xfrm>
        </p:spPr>
        <p:txBody>
          <a:bodyPr>
            <a:normAutofit fontScale="90000"/>
          </a:bodyPr>
          <a:lstStyle/>
          <a:p>
            <a:pPr lvl="0" algn="ctr">
              <a:spcBef>
                <a:spcPct val="20000"/>
              </a:spcBef>
            </a:pPr>
            <a:r>
              <a:rPr lang="es-ES" sz="2400" b="1" dirty="0">
                <a:solidFill>
                  <a:prstClr val="black"/>
                </a:solidFill>
                <a:latin typeface="Arial" pitchFamily="34" charset="0"/>
                <a:ea typeface="+mn-ea"/>
                <a:cs typeface="Arial" pitchFamily="34" charset="0"/>
              </a:rPr>
              <a:t>Dictamen 878 del Tribunal de Cuentas, de 30 de noviembre, de </a:t>
            </a:r>
            <a:r>
              <a:rPr lang="es-ES" sz="2400" b="1" dirty="0" smtClean="0">
                <a:solidFill>
                  <a:prstClr val="black"/>
                </a:solidFill>
                <a:latin typeface="Arial" pitchFamily="34" charset="0"/>
                <a:ea typeface="+mn-ea"/>
                <a:cs typeface="Arial" pitchFamily="34" charset="0"/>
              </a:rPr>
              <a:t>2010</a:t>
            </a:r>
            <a:r>
              <a:rPr lang="es-ES" sz="2400" b="1" dirty="0">
                <a:solidFill>
                  <a:prstClr val="black"/>
                </a:solidFill>
                <a:ea typeface="+mn-ea"/>
                <a:cs typeface="+mn-cs"/>
              </a:rPr>
              <a:t/>
            </a:r>
            <a:br>
              <a:rPr lang="es-ES" sz="2400" b="1" dirty="0">
                <a:solidFill>
                  <a:prstClr val="black"/>
                </a:solidFill>
                <a:ea typeface="+mn-ea"/>
                <a:cs typeface="+mn-cs"/>
              </a:rPr>
            </a:br>
            <a:r>
              <a:rPr lang="es-ES" sz="1800" b="1" dirty="0">
                <a:solidFill>
                  <a:prstClr val="black"/>
                </a:solidFill>
                <a:ea typeface="+mn-ea"/>
                <a:cs typeface="+mn-cs"/>
              </a:rPr>
              <a:t/>
            </a:r>
            <a:br>
              <a:rPr lang="es-ES" sz="1800" b="1" dirty="0">
                <a:solidFill>
                  <a:prstClr val="black"/>
                </a:solidFill>
                <a:ea typeface="+mn-ea"/>
                <a:cs typeface="+mn-cs"/>
              </a:rPr>
            </a:br>
            <a:endParaRPr lang="es-ES" dirty="0"/>
          </a:p>
        </p:txBody>
      </p:sp>
      <p:sp>
        <p:nvSpPr>
          <p:cNvPr id="3" name="2 Subtítulo"/>
          <p:cNvSpPr>
            <a:spLocks noGrp="1"/>
          </p:cNvSpPr>
          <p:nvPr>
            <p:ph type="subTitle" idx="1"/>
          </p:nvPr>
        </p:nvSpPr>
        <p:spPr>
          <a:xfrm>
            <a:off x="1331640" y="1916832"/>
            <a:ext cx="6400800" cy="3096344"/>
          </a:xfrm>
        </p:spPr>
        <p:txBody>
          <a:bodyPr>
            <a:normAutofit/>
          </a:bodyPr>
          <a:lstStyle/>
          <a:p>
            <a:pPr algn="just"/>
            <a:r>
              <a:rPr lang="es-ES" sz="1800" b="1" dirty="0">
                <a:solidFill>
                  <a:prstClr val="black"/>
                </a:solidFill>
                <a:latin typeface="Arial" pitchFamily="34" charset="0"/>
                <a:ea typeface="+mj-ea"/>
                <a:cs typeface="Arial" pitchFamily="34" charset="0"/>
              </a:rPr>
              <a:t>Recomendaciones</a:t>
            </a:r>
            <a:r>
              <a:rPr lang="es-ES" sz="1800" b="1" dirty="0" smtClean="0">
                <a:solidFill>
                  <a:prstClr val="black"/>
                </a:solidFill>
                <a:latin typeface="Arial" pitchFamily="34" charset="0"/>
                <a:ea typeface="+mj-ea"/>
                <a:cs typeface="Arial" pitchFamily="34" charset="0"/>
              </a:rPr>
              <a:t>:</a:t>
            </a:r>
          </a:p>
          <a:p>
            <a:pPr algn="just"/>
            <a:endParaRPr lang="es-ES" sz="1800" b="1" dirty="0" smtClean="0">
              <a:solidFill>
                <a:schemeClr val="tx1"/>
              </a:solidFill>
              <a:latin typeface="Arial" pitchFamily="34" charset="0"/>
              <a:cs typeface="Arial" pitchFamily="34" charset="0"/>
            </a:endParaRPr>
          </a:p>
          <a:p>
            <a:pPr marL="514350" indent="-514350" algn="just">
              <a:buClrTx/>
              <a:buSzPct val="75000"/>
              <a:buFont typeface="+mj-lt"/>
              <a:buAutoNum type="arabicPeriod"/>
            </a:pPr>
            <a:r>
              <a:rPr lang="es-ES" sz="1800" b="1" dirty="0" smtClean="0">
                <a:solidFill>
                  <a:schemeClr val="tx1"/>
                </a:solidFill>
                <a:latin typeface="Arial" pitchFamily="34" charset="0"/>
                <a:cs typeface="Arial" pitchFamily="34" charset="0"/>
              </a:rPr>
              <a:t>Sistematizar su marco legal y tipología,</a:t>
            </a:r>
          </a:p>
          <a:p>
            <a:pPr marL="514350" indent="-514350" algn="just">
              <a:buClrTx/>
              <a:buSzPct val="75000"/>
              <a:buFont typeface="+mj-lt"/>
              <a:buAutoNum type="arabicPeriod"/>
            </a:pPr>
            <a:endParaRPr lang="es-ES" sz="1800" b="1" dirty="0" smtClean="0">
              <a:solidFill>
                <a:schemeClr val="tx1"/>
              </a:solidFill>
              <a:latin typeface="Arial" pitchFamily="34" charset="0"/>
              <a:cs typeface="Arial" pitchFamily="34" charset="0"/>
            </a:endParaRPr>
          </a:p>
          <a:p>
            <a:pPr marL="514350" indent="-514350" algn="just">
              <a:buClrTx/>
              <a:buSzPct val="75000"/>
              <a:buFont typeface="+mj-lt"/>
              <a:buAutoNum type="arabicPeriod"/>
            </a:pPr>
            <a:r>
              <a:rPr lang="es-ES" sz="1800" b="1" dirty="0" smtClean="0">
                <a:solidFill>
                  <a:schemeClr val="tx1"/>
                </a:solidFill>
                <a:latin typeface="Arial" pitchFamily="34" charset="0"/>
                <a:cs typeface="Arial" pitchFamily="34" charset="0"/>
              </a:rPr>
              <a:t> Establecer los requisitos para su validez</a:t>
            </a:r>
          </a:p>
          <a:p>
            <a:pPr marL="514350" indent="-514350" algn="just">
              <a:buClrTx/>
              <a:buSzPct val="75000"/>
              <a:buFont typeface="+mj-lt"/>
              <a:buAutoNum type="arabicPeriod"/>
            </a:pPr>
            <a:endParaRPr lang="es-ES" sz="1800" b="1" dirty="0" smtClean="0">
              <a:solidFill>
                <a:schemeClr val="tx1"/>
              </a:solidFill>
              <a:latin typeface="Arial" pitchFamily="34" charset="0"/>
              <a:cs typeface="Arial" pitchFamily="34" charset="0"/>
            </a:endParaRPr>
          </a:p>
          <a:p>
            <a:pPr marL="514350" indent="-514350" algn="just">
              <a:buClrTx/>
              <a:buSzPct val="75000"/>
              <a:buFont typeface="+mj-lt"/>
              <a:buAutoNum type="arabicPeriod"/>
            </a:pPr>
            <a:r>
              <a:rPr lang="es-ES" sz="1800" b="1" dirty="0" smtClean="0">
                <a:solidFill>
                  <a:schemeClr val="tx1"/>
                </a:solidFill>
                <a:latin typeface="Arial" pitchFamily="34" charset="0"/>
                <a:cs typeface="Arial" pitchFamily="34" charset="0"/>
              </a:rPr>
              <a:t> Imponer la obligación de remitirlos al propio Tribunal</a:t>
            </a:r>
            <a:endParaRPr lang="es-ES" sz="1800" b="1" dirty="0">
              <a:solidFill>
                <a:schemeClr val="tx1"/>
              </a:solidFill>
              <a:latin typeface="Arial" pitchFamily="34" charset="0"/>
              <a:cs typeface="Arial" pitchFamily="34" charset="0"/>
            </a:endParaRPr>
          </a:p>
        </p:txBody>
      </p:sp>
      <p:sp>
        <p:nvSpPr>
          <p:cNvPr id="5" name="4 Marcador de pie de página"/>
          <p:cNvSpPr>
            <a:spLocks noGrp="1"/>
          </p:cNvSpPr>
          <p:nvPr>
            <p:ph type="ftr" sz="quarter" idx="11"/>
          </p:nvPr>
        </p:nvSpPr>
        <p:spPr/>
        <p:txBody>
          <a:bodyPr/>
          <a:lstStyle/>
          <a:p>
            <a:r>
              <a:rPr lang="es-ES" smtClean="0">
                <a:solidFill>
                  <a:schemeClr val="bg1"/>
                </a:solidFill>
              </a:rPr>
              <a:t>Los convenios en la Ley 40/2015</a:t>
            </a:r>
            <a:endParaRPr lang="es-ES" dirty="0">
              <a:solidFill>
                <a:schemeClr val="bg1"/>
              </a:solidFill>
            </a:endParaRPr>
          </a:p>
        </p:txBody>
      </p:sp>
      <p:sp>
        <p:nvSpPr>
          <p:cNvPr id="6" name="5 Marcador de número de diapositiva"/>
          <p:cNvSpPr>
            <a:spLocks noGrp="1"/>
          </p:cNvSpPr>
          <p:nvPr>
            <p:ph type="sldNum" sz="quarter" idx="12"/>
          </p:nvPr>
        </p:nvSpPr>
        <p:spPr/>
        <p:txBody>
          <a:bodyPr/>
          <a:lstStyle/>
          <a:p>
            <a:fld id="{AAC34F87-EF80-4AD4-84AE-DD51B0D0FB32}" type="slidenum">
              <a:rPr lang="es-ES" smtClean="0">
                <a:solidFill>
                  <a:schemeClr val="bg1"/>
                </a:solidFill>
              </a:rPr>
              <a:pPr/>
              <a:t>3</a:t>
            </a:fld>
            <a:endParaRPr lang="es-ES" dirty="0">
              <a:solidFill>
                <a:schemeClr val="bg1"/>
              </a:solidFill>
            </a:endParaRPr>
          </a:p>
        </p:txBody>
      </p:sp>
    </p:spTree>
    <p:extLst>
      <p:ext uri="{BB962C8B-B14F-4D97-AF65-F5344CB8AC3E}">
        <p14:creationId xmlns:p14="http://schemas.microsoft.com/office/powerpoint/2010/main" val="227189404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3" name="2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30</a:t>
            </a:fld>
            <a:endParaRPr lang="es-ES">
              <a:solidFill>
                <a:prstClr val="black">
                  <a:tint val="75000"/>
                </a:prstClr>
              </a:solidFill>
            </a:endParaRPr>
          </a:p>
        </p:txBody>
      </p:sp>
      <p:sp>
        <p:nvSpPr>
          <p:cNvPr id="4" name="3 Rectángulo"/>
          <p:cNvSpPr/>
          <p:nvPr/>
        </p:nvSpPr>
        <p:spPr>
          <a:xfrm>
            <a:off x="1396693" y="692696"/>
            <a:ext cx="6552728" cy="2800767"/>
          </a:xfrm>
          <a:prstGeom prst="rect">
            <a:avLst/>
          </a:prstGeom>
        </p:spPr>
        <p:txBody>
          <a:bodyPr wrap="square">
            <a:spAutoFit/>
          </a:bodyPr>
          <a:lstStyle/>
          <a:p>
            <a:pPr algn="just"/>
            <a:r>
              <a:rPr lang="es-ES" sz="1600" dirty="0">
                <a:latin typeface="Arial" pitchFamily="34" charset="0"/>
                <a:cs typeface="Arial" pitchFamily="34" charset="0"/>
              </a:rPr>
              <a:t>La </a:t>
            </a:r>
            <a:r>
              <a:rPr lang="es-ES" sz="1600" b="1" dirty="0">
                <a:latin typeface="Arial" pitchFamily="34" charset="0"/>
                <a:cs typeface="Arial" pitchFamily="34" charset="0"/>
              </a:rPr>
              <a:t>Ley 40/2015 reconoce la capacidad de todas las Administraciones públicas para suscribir convenios sin limitaciones materiales </a:t>
            </a:r>
            <a:r>
              <a:rPr lang="es-ES" sz="1600" dirty="0">
                <a:latin typeface="Arial" pitchFamily="34" charset="0"/>
                <a:cs typeface="Arial" pitchFamily="34" charset="0"/>
              </a:rPr>
              <a:t>(art. 48.1, último inciso). Partiendo de esta amplitud de contenido, </a:t>
            </a:r>
            <a:r>
              <a:rPr lang="es-ES" sz="1600" b="1" dirty="0">
                <a:latin typeface="Arial" pitchFamily="34" charset="0"/>
                <a:cs typeface="Arial" pitchFamily="34" charset="0"/>
              </a:rPr>
              <a:t>la Ley se limita a: recordar que los convenios no pueden ceder la titularidad de las competencias que las leyes atribuyan a una Administración pública y que deben respetar las exigencias de eficiencia, eficacia y estabilidad presupuestaria</a:t>
            </a:r>
            <a:r>
              <a:rPr lang="es-ES" sz="1600" dirty="0">
                <a:latin typeface="Arial" pitchFamily="34" charset="0"/>
                <a:cs typeface="Arial" pitchFamily="34" charset="0"/>
              </a:rPr>
              <a:t> (art. 48, apartados 1, 3, 5 y 6); </a:t>
            </a:r>
            <a:r>
              <a:rPr lang="es-ES" sz="1600" b="1" dirty="0">
                <a:latin typeface="Arial" pitchFamily="34" charset="0"/>
                <a:cs typeface="Arial" pitchFamily="34" charset="0"/>
              </a:rPr>
              <a:t>indicar la serie de elementos que debe reflejarse necesariamente en el texto del convenio [art. 49, letras a) a g)]; y regular su duración</a:t>
            </a:r>
            <a:r>
              <a:rPr lang="es-ES" sz="1600" dirty="0" smtClean="0">
                <a:latin typeface="Arial" pitchFamily="34" charset="0"/>
                <a:cs typeface="Arial" pitchFamily="34" charset="0"/>
              </a:rPr>
              <a:t>.</a:t>
            </a:r>
          </a:p>
          <a:p>
            <a:pPr algn="just"/>
            <a:endParaRPr lang="es-ES" sz="1600" dirty="0" smtClean="0">
              <a:latin typeface="Arial" pitchFamily="34" charset="0"/>
              <a:cs typeface="Arial" pitchFamily="34" charset="0"/>
            </a:endParaRPr>
          </a:p>
        </p:txBody>
      </p:sp>
    </p:spTree>
    <p:extLst>
      <p:ext uri="{BB962C8B-B14F-4D97-AF65-F5344CB8AC3E}">
        <p14:creationId xmlns:p14="http://schemas.microsoft.com/office/powerpoint/2010/main" val="1529845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3" name="2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31</a:t>
            </a:fld>
            <a:endParaRPr lang="es-ES">
              <a:solidFill>
                <a:prstClr val="black">
                  <a:tint val="75000"/>
                </a:prstClr>
              </a:solidFill>
            </a:endParaRPr>
          </a:p>
        </p:txBody>
      </p:sp>
      <p:sp>
        <p:nvSpPr>
          <p:cNvPr id="4" name="3 Rectángulo"/>
          <p:cNvSpPr/>
          <p:nvPr/>
        </p:nvSpPr>
        <p:spPr>
          <a:xfrm>
            <a:off x="1396693" y="692696"/>
            <a:ext cx="6552728" cy="2308324"/>
          </a:xfrm>
          <a:prstGeom prst="rect">
            <a:avLst/>
          </a:prstGeom>
        </p:spPr>
        <p:txBody>
          <a:bodyPr wrap="square">
            <a:spAutoFit/>
          </a:bodyPr>
          <a:lstStyle/>
          <a:p>
            <a:pPr algn="just"/>
            <a:r>
              <a:rPr lang="es-ES" sz="1600" b="1" u="sng" dirty="0" smtClean="0">
                <a:latin typeface="Arial" pitchFamily="34" charset="0"/>
                <a:cs typeface="Arial" pitchFamily="34" charset="0"/>
              </a:rPr>
              <a:t>Vigencia </a:t>
            </a:r>
            <a:r>
              <a:rPr lang="es-ES" sz="1600" b="1" u="sng" dirty="0">
                <a:latin typeface="Arial" pitchFamily="34" charset="0"/>
                <a:cs typeface="Arial" pitchFamily="34" charset="0"/>
              </a:rPr>
              <a:t>de los convenios</a:t>
            </a:r>
          </a:p>
          <a:p>
            <a:pPr algn="just"/>
            <a:endParaRPr lang="es-ES" sz="1600" dirty="0">
              <a:latin typeface="Arial" pitchFamily="34" charset="0"/>
              <a:cs typeface="Arial" pitchFamily="34" charset="0"/>
            </a:endParaRPr>
          </a:p>
          <a:p>
            <a:pPr algn="just"/>
            <a:r>
              <a:rPr lang="es-ES" sz="1600" b="1" dirty="0" smtClean="0">
                <a:latin typeface="Arial" pitchFamily="34" charset="0"/>
                <a:cs typeface="Arial" pitchFamily="34" charset="0"/>
              </a:rPr>
              <a:t>Los </a:t>
            </a:r>
            <a:r>
              <a:rPr lang="es-ES" sz="1600" b="1" dirty="0">
                <a:latin typeface="Arial" pitchFamily="34" charset="0"/>
                <a:cs typeface="Arial" pitchFamily="34" charset="0"/>
              </a:rPr>
              <a:t>convenios «deberán tener una duración determinada»; que esta «no podrá ser superior a cuatro años, salvo que normativamente se prevea un plazo superior»</a:t>
            </a:r>
            <a:r>
              <a:rPr lang="es-ES" sz="1600" dirty="0">
                <a:latin typeface="Arial" pitchFamily="34" charset="0"/>
                <a:cs typeface="Arial" pitchFamily="34" charset="0"/>
              </a:rPr>
              <a:t>; y que </a:t>
            </a:r>
            <a:r>
              <a:rPr lang="es-ES" sz="1600" b="1" dirty="0">
                <a:latin typeface="Arial" pitchFamily="34" charset="0"/>
                <a:cs typeface="Arial" pitchFamily="34" charset="0"/>
              </a:rPr>
              <a:t>«en cualquier momento antes de la finalización del plazo previsto en el apartado anterior, los firmantes del convenio podrán acordar unánimemente su prórroga por un periodo de hasta cuatro años adicionales o su extinción» </a:t>
            </a:r>
            <a:r>
              <a:rPr lang="es-ES" sz="1600" dirty="0">
                <a:latin typeface="Arial" pitchFamily="34" charset="0"/>
                <a:cs typeface="Arial" pitchFamily="34" charset="0"/>
              </a:rPr>
              <a:t>[art. 49 h), puntos 1 y 2</a:t>
            </a:r>
            <a:r>
              <a:rPr lang="es-ES" sz="1600" dirty="0" smtClean="0">
                <a:latin typeface="Arial" pitchFamily="34" charset="0"/>
                <a:cs typeface="Arial" pitchFamily="34" charset="0"/>
              </a:rPr>
              <a:t>].</a:t>
            </a:r>
            <a:endParaRPr lang="es-ES" sz="1600" dirty="0">
              <a:latin typeface="Arial" pitchFamily="34" charset="0"/>
              <a:cs typeface="Arial" pitchFamily="34" charset="0"/>
            </a:endParaRPr>
          </a:p>
        </p:txBody>
      </p:sp>
    </p:spTree>
    <p:extLst>
      <p:ext uri="{BB962C8B-B14F-4D97-AF65-F5344CB8AC3E}">
        <p14:creationId xmlns:p14="http://schemas.microsoft.com/office/powerpoint/2010/main" val="37201650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3" name="2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32</a:t>
            </a:fld>
            <a:endParaRPr lang="es-ES">
              <a:solidFill>
                <a:prstClr val="black">
                  <a:tint val="75000"/>
                </a:prstClr>
              </a:solidFill>
            </a:endParaRPr>
          </a:p>
        </p:txBody>
      </p:sp>
      <p:sp>
        <p:nvSpPr>
          <p:cNvPr id="4" name="3 Rectángulo"/>
          <p:cNvSpPr/>
          <p:nvPr/>
        </p:nvSpPr>
        <p:spPr>
          <a:xfrm>
            <a:off x="1405747" y="1196752"/>
            <a:ext cx="6552728" cy="3293209"/>
          </a:xfrm>
          <a:prstGeom prst="rect">
            <a:avLst/>
          </a:prstGeom>
        </p:spPr>
        <p:txBody>
          <a:bodyPr wrap="square">
            <a:spAutoFit/>
          </a:bodyPr>
          <a:lstStyle/>
          <a:p>
            <a:pPr algn="just"/>
            <a:r>
              <a:rPr lang="es-ES" sz="1600" dirty="0" smtClean="0">
                <a:latin typeface="Arial" pitchFamily="34" charset="0"/>
                <a:cs typeface="Arial" pitchFamily="34" charset="0"/>
              </a:rPr>
              <a:t>La </a:t>
            </a:r>
            <a:r>
              <a:rPr lang="es-ES" sz="1600" dirty="0">
                <a:latin typeface="Arial" pitchFamily="34" charset="0"/>
                <a:cs typeface="Arial" pitchFamily="34" charset="0"/>
              </a:rPr>
              <a:t>disposición adicional octava aborda la adaptación de los convenios ya suscritos por las Administraciones públicas a la nueva regulación. Concede al efecto un plazo de tres años a contar desde la entrada en vigor de la nueva regulación que, de acuerdo con la disposición final decimoctava, se produjo al año de su publicación en el «Boletín Oficial del Estado» de 2 de octubre de 2015. Ahora bien, </a:t>
            </a:r>
            <a:r>
              <a:rPr lang="es-ES" sz="1600" b="1" dirty="0">
                <a:latin typeface="Arial" pitchFamily="34" charset="0"/>
                <a:cs typeface="Arial" pitchFamily="34" charset="0"/>
              </a:rPr>
              <a:t>impone la adaptación «automática», por imperativo legal, de la duración de aquellos convenios cuyo «plazo de vigencia» no estuviera «determinado» o que, estándolo, «tuvieran establecida una prórroga tácita por tiempo indefinido».</a:t>
            </a:r>
            <a:r>
              <a:rPr lang="es-ES" sz="1600" dirty="0">
                <a:latin typeface="Arial" pitchFamily="34" charset="0"/>
                <a:cs typeface="Arial" pitchFamily="34" charset="0"/>
              </a:rPr>
              <a:t> En estos casos, de acuerdo con el último inciso del párrafo segundo, «el plazo de vigencia del convenio será de cuatro años a contar desde la entrada en vigor de la presente Ley».</a:t>
            </a:r>
          </a:p>
        </p:txBody>
      </p:sp>
    </p:spTree>
    <p:extLst>
      <p:ext uri="{BB962C8B-B14F-4D97-AF65-F5344CB8AC3E}">
        <p14:creationId xmlns:p14="http://schemas.microsoft.com/office/powerpoint/2010/main" val="8596207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3" name="2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33</a:t>
            </a:fld>
            <a:endParaRPr lang="es-ES">
              <a:solidFill>
                <a:prstClr val="black">
                  <a:tint val="75000"/>
                </a:prstClr>
              </a:solidFill>
            </a:endParaRPr>
          </a:p>
        </p:txBody>
      </p:sp>
      <p:sp>
        <p:nvSpPr>
          <p:cNvPr id="4" name="3 Rectángulo"/>
          <p:cNvSpPr/>
          <p:nvPr/>
        </p:nvSpPr>
        <p:spPr>
          <a:xfrm>
            <a:off x="899592" y="1412776"/>
            <a:ext cx="6912768" cy="2569934"/>
          </a:xfrm>
          <a:prstGeom prst="rect">
            <a:avLst/>
          </a:prstGeom>
        </p:spPr>
        <p:txBody>
          <a:bodyPr wrap="square">
            <a:spAutoFit/>
          </a:bodyPr>
          <a:lstStyle/>
          <a:p>
            <a:pPr algn="just"/>
            <a:r>
              <a:rPr lang="es-ES" sz="1600" dirty="0" smtClean="0">
                <a:latin typeface="Arial" pitchFamily="34" charset="0"/>
                <a:cs typeface="Arial" pitchFamily="34" charset="0"/>
              </a:rPr>
              <a:t>El </a:t>
            </a:r>
            <a:r>
              <a:rPr lang="es-ES" sz="1600" dirty="0">
                <a:latin typeface="Arial" pitchFamily="34" charset="0"/>
                <a:cs typeface="Arial" pitchFamily="34" charset="0"/>
              </a:rPr>
              <a:t>Estado tiene, por tanto, competencia para establecer una regulación general de convenios administrativos bajo su consideración como fuente muy relevante de gasto público. Ahora bien, </a:t>
            </a:r>
            <a:r>
              <a:rPr lang="es-ES" sz="1600" b="1" dirty="0">
                <a:latin typeface="Arial" pitchFamily="34" charset="0"/>
                <a:cs typeface="Arial" pitchFamily="34" charset="0"/>
              </a:rPr>
              <a:t>en principio, la fijación de plazos concretos desborda el ámbito de lo básico, salvo que sea imprescindible para lograr una finalidad básica o cuando pueda apreciarse la subsistencia de márgenes suficientes para el desarrollo autonómico</a:t>
            </a:r>
            <a:r>
              <a:rPr lang="es-ES" sz="1600" dirty="0" smtClean="0">
                <a:latin typeface="Arial" pitchFamily="34" charset="0"/>
                <a:cs typeface="Arial" pitchFamily="34" charset="0"/>
              </a:rPr>
              <a:t>.</a:t>
            </a:r>
          </a:p>
          <a:p>
            <a:pPr algn="just"/>
            <a:endParaRPr lang="es-ES" sz="1600" dirty="0" smtClean="0">
              <a:latin typeface="Arial" pitchFamily="34" charset="0"/>
              <a:cs typeface="Arial" pitchFamily="34" charset="0"/>
            </a:endParaRPr>
          </a:p>
          <a:p>
            <a:pPr algn="just"/>
            <a:r>
              <a:rPr lang="es-ES" sz="1100" dirty="0" smtClean="0">
                <a:latin typeface="Arial" pitchFamily="34" charset="0"/>
                <a:cs typeface="Arial" pitchFamily="34" charset="0"/>
              </a:rPr>
              <a:t>(FJ 4 </a:t>
            </a:r>
            <a:r>
              <a:rPr lang="es-ES" sz="1100" dirty="0">
                <a:latin typeface="Arial" pitchFamily="34" charset="0"/>
                <a:cs typeface="Arial" pitchFamily="34" charset="0"/>
              </a:rPr>
              <a:t>de </a:t>
            </a:r>
            <a:r>
              <a:rPr lang="es-ES" sz="1100" dirty="0" smtClean="0">
                <a:latin typeface="Arial" pitchFamily="34" charset="0"/>
                <a:cs typeface="Arial" pitchFamily="34" charset="0"/>
              </a:rPr>
              <a:t>la Sentencia. Bases </a:t>
            </a:r>
            <a:r>
              <a:rPr lang="es-ES" sz="1100" dirty="0">
                <a:latin typeface="Arial" pitchFamily="34" charset="0"/>
                <a:cs typeface="Arial" pitchFamily="34" charset="0"/>
              </a:rPr>
              <a:t>del régimen jurídico de las Administraciones públicas (art. 149.1.18 CE) pueden regular relaciones de las Administraciones entre sí y con los ciudadanos, así como responder a fines de eficacia, eficiencia y estabilidad presupuestaria</a:t>
            </a:r>
            <a:r>
              <a:rPr lang="es-ES" sz="1100" dirty="0" smtClean="0">
                <a:latin typeface="Arial" pitchFamily="34" charset="0"/>
                <a:cs typeface="Arial" pitchFamily="34" charset="0"/>
              </a:rPr>
              <a:t>.) </a:t>
            </a:r>
            <a:endParaRPr lang="es-ES" sz="1100" dirty="0">
              <a:latin typeface="Arial" pitchFamily="34" charset="0"/>
              <a:cs typeface="Arial" pitchFamily="34" charset="0"/>
            </a:endParaRPr>
          </a:p>
        </p:txBody>
      </p:sp>
    </p:spTree>
    <p:extLst>
      <p:ext uri="{BB962C8B-B14F-4D97-AF65-F5344CB8AC3E}">
        <p14:creationId xmlns:p14="http://schemas.microsoft.com/office/powerpoint/2010/main" val="13676393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3" name="2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34</a:t>
            </a:fld>
            <a:endParaRPr lang="es-ES">
              <a:solidFill>
                <a:prstClr val="black">
                  <a:tint val="75000"/>
                </a:prstClr>
              </a:solidFill>
            </a:endParaRPr>
          </a:p>
        </p:txBody>
      </p:sp>
      <p:sp>
        <p:nvSpPr>
          <p:cNvPr id="4" name="3 Rectángulo"/>
          <p:cNvSpPr/>
          <p:nvPr/>
        </p:nvSpPr>
        <p:spPr>
          <a:xfrm>
            <a:off x="1475656" y="1556792"/>
            <a:ext cx="6552728" cy="3046988"/>
          </a:xfrm>
          <a:prstGeom prst="rect">
            <a:avLst/>
          </a:prstGeom>
        </p:spPr>
        <p:txBody>
          <a:bodyPr wrap="square">
            <a:spAutoFit/>
          </a:bodyPr>
          <a:lstStyle/>
          <a:p>
            <a:pPr algn="just"/>
            <a:r>
              <a:rPr lang="es-ES" sz="1600" b="1" dirty="0">
                <a:latin typeface="Arial" pitchFamily="34" charset="0"/>
                <a:cs typeface="Arial" pitchFamily="34" charset="0"/>
              </a:rPr>
              <a:t>El tope temporal es pues subsidiario; rige en defecto de previsión legal o reglamentaria</a:t>
            </a:r>
            <a:r>
              <a:rPr lang="es-ES" sz="1600" dirty="0">
                <a:latin typeface="Arial" pitchFamily="34" charset="0"/>
                <a:cs typeface="Arial" pitchFamily="34" charset="0"/>
              </a:rPr>
              <a:t> que disponga otra cosa. </a:t>
            </a:r>
            <a:r>
              <a:rPr lang="es-ES" sz="1600" b="1" dirty="0">
                <a:latin typeface="Arial" pitchFamily="34" charset="0"/>
                <a:cs typeface="Arial" pitchFamily="34" charset="0"/>
              </a:rPr>
              <a:t>Las Comunidades Autónomas pueden establecer plazos superiores mediante normas legales o reglamentarias, adoptadas en ejercicio de sus competencias sectoriales o de desarrollo de las bases del régimen jurídico de las Administraciones públicas. También, los entes locales mediante ordenanzas locales en el ámbito de sus competencias. </a:t>
            </a:r>
            <a:r>
              <a:rPr lang="es-ES" sz="1600" dirty="0">
                <a:latin typeface="Arial" pitchFamily="34" charset="0"/>
                <a:cs typeface="Arial" pitchFamily="34" charset="0"/>
              </a:rPr>
              <a:t>Más aun, a la vista del tenor y finalidad del precepto, la legislación autonómica y las ordenanzas locales pueden </a:t>
            </a:r>
            <a:r>
              <a:rPr lang="es-ES" sz="1600" b="1" dirty="0">
                <a:latin typeface="Arial" pitchFamily="34" charset="0"/>
                <a:cs typeface="Arial" pitchFamily="34" charset="0"/>
              </a:rPr>
              <a:t>incluso fijar un plazo menor</a:t>
            </a:r>
            <a:r>
              <a:rPr lang="es-ES" sz="1600" dirty="0">
                <a:latin typeface="Arial" pitchFamily="34" charset="0"/>
                <a:cs typeface="Arial" pitchFamily="34" charset="0"/>
              </a:rPr>
              <a:t>, esto es, obligar a las partes del convenio administrativo a acordar una duración inferior a los cuatro años.</a:t>
            </a:r>
          </a:p>
        </p:txBody>
      </p:sp>
    </p:spTree>
    <p:extLst>
      <p:ext uri="{BB962C8B-B14F-4D97-AF65-F5344CB8AC3E}">
        <p14:creationId xmlns:p14="http://schemas.microsoft.com/office/powerpoint/2010/main" val="12641588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3" name="2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35</a:t>
            </a:fld>
            <a:endParaRPr lang="es-ES">
              <a:solidFill>
                <a:prstClr val="black">
                  <a:tint val="75000"/>
                </a:prstClr>
              </a:solidFill>
            </a:endParaRPr>
          </a:p>
        </p:txBody>
      </p:sp>
      <p:sp>
        <p:nvSpPr>
          <p:cNvPr id="4" name="3 Rectángulo"/>
          <p:cNvSpPr/>
          <p:nvPr/>
        </p:nvSpPr>
        <p:spPr>
          <a:xfrm>
            <a:off x="1475656" y="1556792"/>
            <a:ext cx="6552728" cy="3539430"/>
          </a:xfrm>
          <a:prstGeom prst="rect">
            <a:avLst/>
          </a:prstGeom>
        </p:spPr>
        <p:txBody>
          <a:bodyPr wrap="square">
            <a:spAutoFit/>
          </a:bodyPr>
          <a:lstStyle/>
          <a:p>
            <a:pPr algn="just"/>
            <a:r>
              <a:rPr lang="es-ES" sz="1600" b="1" dirty="0">
                <a:latin typeface="Arial" pitchFamily="34" charset="0"/>
                <a:cs typeface="Arial" pitchFamily="34" charset="0"/>
              </a:rPr>
              <a:t>El legislador estatal, a la vez que permite a la normativa autonómica o local fijar discrecionalmente la duración del convenio administrativo, le impide hacer lo propio respecto de la duración de la eventual prórroga</a:t>
            </a:r>
            <a:r>
              <a:rPr lang="es-ES" sz="1600" b="1" dirty="0" smtClean="0">
                <a:latin typeface="Arial" pitchFamily="34" charset="0"/>
                <a:cs typeface="Arial" pitchFamily="34" charset="0"/>
              </a:rPr>
              <a:t>.</a:t>
            </a:r>
          </a:p>
          <a:p>
            <a:pPr algn="just"/>
            <a:endParaRPr lang="es-ES" sz="1600" dirty="0">
              <a:latin typeface="Arial" pitchFamily="34" charset="0"/>
              <a:cs typeface="Arial" pitchFamily="34" charset="0"/>
            </a:endParaRPr>
          </a:p>
          <a:p>
            <a:pPr algn="just"/>
            <a:r>
              <a:rPr lang="es-ES" sz="1600" dirty="0" smtClean="0">
                <a:latin typeface="Arial" pitchFamily="34" charset="0"/>
                <a:cs typeface="Arial" pitchFamily="34" charset="0"/>
              </a:rPr>
              <a:t> </a:t>
            </a:r>
            <a:r>
              <a:rPr lang="es-ES" sz="1600" dirty="0">
                <a:latin typeface="Arial" pitchFamily="34" charset="0"/>
                <a:cs typeface="Arial" pitchFamily="34" charset="0"/>
              </a:rPr>
              <a:t>Ello es plenamente coherente con el sentido mismo de la prórroga convencional. Esta, por su propia naturaleza, carece de vocación de generalidad. Resulta aplicable únicamente en los concretos supuestos en que no haya sido posible la ejecución definitiva del convenio. </a:t>
            </a:r>
            <a:r>
              <a:rPr lang="es-ES" sz="1600" b="1" dirty="0">
                <a:latin typeface="Arial" pitchFamily="34" charset="0"/>
                <a:cs typeface="Arial" pitchFamily="34" charset="0"/>
              </a:rPr>
              <a:t>Por eso, desde la perspectiva de la autonomía organizativa y las competencias de las Comunidades Autónomas, lo más relevante es que el legislador autonómico pueda regular libremente la duración de los convenios administrativos sin más límite que la exigencia de determinación.</a:t>
            </a:r>
          </a:p>
        </p:txBody>
      </p:sp>
    </p:spTree>
    <p:extLst>
      <p:ext uri="{BB962C8B-B14F-4D97-AF65-F5344CB8AC3E}">
        <p14:creationId xmlns:p14="http://schemas.microsoft.com/office/powerpoint/2010/main" val="25124774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3" name="2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36</a:t>
            </a:fld>
            <a:endParaRPr lang="es-ES">
              <a:solidFill>
                <a:prstClr val="black">
                  <a:tint val="75000"/>
                </a:prstClr>
              </a:solidFill>
            </a:endParaRPr>
          </a:p>
        </p:txBody>
      </p:sp>
      <p:sp>
        <p:nvSpPr>
          <p:cNvPr id="4" name="3 Rectángulo"/>
          <p:cNvSpPr/>
          <p:nvPr/>
        </p:nvSpPr>
        <p:spPr>
          <a:xfrm>
            <a:off x="1475656" y="1556792"/>
            <a:ext cx="6552728" cy="1815882"/>
          </a:xfrm>
          <a:prstGeom prst="rect">
            <a:avLst/>
          </a:prstGeom>
        </p:spPr>
        <p:txBody>
          <a:bodyPr wrap="square">
            <a:spAutoFit/>
          </a:bodyPr>
          <a:lstStyle/>
          <a:p>
            <a:pPr algn="just"/>
            <a:r>
              <a:rPr lang="es-ES" sz="1600" b="1" dirty="0" smtClean="0">
                <a:latin typeface="Arial" pitchFamily="34" charset="0"/>
                <a:cs typeface="Arial" pitchFamily="34" charset="0"/>
              </a:rPr>
              <a:t>El </a:t>
            </a:r>
            <a:r>
              <a:rPr lang="es-ES" sz="1600" b="1" dirty="0">
                <a:latin typeface="Arial" pitchFamily="34" charset="0"/>
                <a:cs typeface="Arial" pitchFamily="34" charset="0"/>
              </a:rPr>
              <a:t>régimen de duración temporal de los convenios, así como el del período de adaptación de los suscritos con anterioridad a las prescripciones de la nueva ley, previstos, respectivamente, en el artículo 49 h).2 y en la disposición adicional octava, apartado 1, párrafo segundo, de la Ley 40/2015 cumplen con el mandato constitucional de establecer las bases del régimen jurídico de las Administraciones públicas (art. 149.1.18 CE)</a:t>
            </a:r>
          </a:p>
        </p:txBody>
      </p:sp>
    </p:spTree>
    <p:extLst>
      <p:ext uri="{BB962C8B-B14F-4D97-AF65-F5344CB8AC3E}">
        <p14:creationId xmlns:p14="http://schemas.microsoft.com/office/powerpoint/2010/main" val="733743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3" name="2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37</a:t>
            </a:fld>
            <a:endParaRPr lang="es-ES">
              <a:solidFill>
                <a:prstClr val="black">
                  <a:tint val="75000"/>
                </a:prstClr>
              </a:solidFill>
            </a:endParaRPr>
          </a:p>
        </p:txBody>
      </p:sp>
      <p:sp>
        <p:nvSpPr>
          <p:cNvPr id="4" name="3 Rectángulo"/>
          <p:cNvSpPr/>
          <p:nvPr/>
        </p:nvSpPr>
        <p:spPr>
          <a:xfrm>
            <a:off x="971600" y="1556792"/>
            <a:ext cx="7056784" cy="3539430"/>
          </a:xfrm>
          <a:prstGeom prst="rect">
            <a:avLst/>
          </a:prstGeom>
        </p:spPr>
        <p:txBody>
          <a:bodyPr wrap="square">
            <a:spAutoFit/>
          </a:bodyPr>
          <a:lstStyle/>
          <a:p>
            <a:pPr algn="just"/>
            <a:r>
              <a:rPr lang="es-ES" sz="1600" b="1" u="sng" dirty="0" smtClean="0">
                <a:latin typeface="Arial" pitchFamily="34" charset="0"/>
                <a:cs typeface="Arial" pitchFamily="34" charset="0"/>
              </a:rPr>
              <a:t>Liquidación de los convenios que impliquen compromisos financieros</a:t>
            </a:r>
          </a:p>
          <a:p>
            <a:pPr algn="just"/>
            <a:endParaRPr lang="es-ES" sz="1600" b="1" dirty="0">
              <a:latin typeface="Arial" pitchFamily="34" charset="0"/>
              <a:cs typeface="Arial" pitchFamily="34" charset="0"/>
            </a:endParaRPr>
          </a:p>
          <a:p>
            <a:pPr algn="just"/>
            <a:r>
              <a:rPr lang="es-ES" sz="1600" dirty="0">
                <a:latin typeface="Arial" pitchFamily="34" charset="0"/>
                <a:cs typeface="Arial" pitchFamily="34" charset="0"/>
              </a:rPr>
              <a:t>El Estado está autorizado a promover la rápida liquidación de los convenios administrativos con compromisos financieros e, incluso, a encuadrar la regulación autonómica del plazo para la liquidación y abono de los intereses moratorios dentro de topes temporales mínimos y máximos. Sin embargo, </a:t>
            </a:r>
            <a:r>
              <a:rPr lang="es-ES" sz="1600" b="1" dirty="0">
                <a:latin typeface="Arial" pitchFamily="34" charset="0"/>
                <a:cs typeface="Arial" pitchFamily="34" charset="0"/>
              </a:rPr>
              <a:t>el artículo 52.2 no se ha limitado a establecer el marco normativo dentro del cual las Comunidades Autónomas han de regular la liquidación de los convenios administrativos</a:t>
            </a:r>
            <a:r>
              <a:rPr lang="es-ES" sz="1600" dirty="0">
                <a:latin typeface="Arial" pitchFamily="34" charset="0"/>
                <a:cs typeface="Arial" pitchFamily="34" charset="0"/>
              </a:rPr>
              <a:t>, de acuerdo con sus competencias estatutarias en materia de régimen jurídico de las Administraciones públicas. El precepto concede a las partes del convenio el plazo máximo de un mes para corregir el desequilibrio. Regula, asimismo, un plazo de igual duración para abonar los intereses moratorios.</a:t>
            </a:r>
          </a:p>
          <a:p>
            <a:pPr algn="just"/>
            <a:r>
              <a:rPr lang="es-ES" sz="1600" b="1" dirty="0" smtClean="0">
                <a:latin typeface="Arial" pitchFamily="34" charset="0"/>
                <a:cs typeface="Arial" pitchFamily="34" charset="0"/>
              </a:rPr>
              <a:t> </a:t>
            </a:r>
            <a:endParaRPr lang="es-ES" sz="1600" b="1" dirty="0">
              <a:latin typeface="Arial" pitchFamily="34" charset="0"/>
              <a:cs typeface="Arial" pitchFamily="34" charset="0"/>
            </a:endParaRPr>
          </a:p>
        </p:txBody>
      </p:sp>
    </p:spTree>
    <p:extLst>
      <p:ext uri="{BB962C8B-B14F-4D97-AF65-F5344CB8AC3E}">
        <p14:creationId xmlns:p14="http://schemas.microsoft.com/office/powerpoint/2010/main" val="35073962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3" name="2 Marcador de número de diapositiva"/>
          <p:cNvSpPr>
            <a:spLocks noGrp="1"/>
          </p:cNvSpPr>
          <p:nvPr>
            <p:ph type="sldNum" sz="quarter" idx="12"/>
          </p:nvPr>
        </p:nvSpPr>
        <p:spPr/>
        <p:txBody>
          <a:bodyPr/>
          <a:lstStyle/>
          <a:p>
            <a:fld id="{AAC34F87-EF80-4AD4-84AE-DD51B0D0FB32}" type="slidenum">
              <a:rPr lang="es-ES" smtClean="0">
                <a:solidFill>
                  <a:prstClr val="black">
                    <a:tint val="75000"/>
                  </a:prstClr>
                </a:solidFill>
              </a:rPr>
              <a:pPr/>
              <a:t>38</a:t>
            </a:fld>
            <a:endParaRPr lang="es-ES">
              <a:solidFill>
                <a:prstClr val="black">
                  <a:tint val="75000"/>
                </a:prstClr>
              </a:solidFill>
            </a:endParaRPr>
          </a:p>
        </p:txBody>
      </p:sp>
      <p:sp>
        <p:nvSpPr>
          <p:cNvPr id="4" name="3 Rectángulo"/>
          <p:cNvSpPr/>
          <p:nvPr/>
        </p:nvSpPr>
        <p:spPr>
          <a:xfrm>
            <a:off x="971600" y="1556792"/>
            <a:ext cx="7056784" cy="2554545"/>
          </a:xfrm>
          <a:prstGeom prst="rect">
            <a:avLst/>
          </a:prstGeom>
        </p:spPr>
        <p:txBody>
          <a:bodyPr wrap="square">
            <a:spAutoFit/>
          </a:bodyPr>
          <a:lstStyle/>
          <a:p>
            <a:pPr algn="just"/>
            <a:r>
              <a:rPr lang="es-ES" sz="1600" b="1" dirty="0" smtClean="0">
                <a:latin typeface="Arial" pitchFamily="34" charset="0"/>
                <a:cs typeface="Arial" pitchFamily="34" charset="0"/>
              </a:rPr>
              <a:t>Liquidación de los convenios que impliquen compromisos financieros</a:t>
            </a:r>
          </a:p>
          <a:p>
            <a:pPr algn="just"/>
            <a:endParaRPr lang="es-ES" sz="1600" b="1" dirty="0">
              <a:latin typeface="Arial" pitchFamily="34" charset="0"/>
              <a:cs typeface="Arial" pitchFamily="34" charset="0"/>
            </a:endParaRPr>
          </a:p>
          <a:p>
            <a:pPr algn="just"/>
            <a:r>
              <a:rPr lang="es-ES" sz="1600" b="1" dirty="0">
                <a:latin typeface="Arial" pitchFamily="34" charset="0"/>
                <a:cs typeface="Arial" pitchFamily="34" charset="0"/>
              </a:rPr>
              <a:t>La fijación de este plazo para devolver los excesos, así como para abonar los intereses moratorios no puede, pues, ampararse en la competencia estatal para aprobar las bases del régimen jurídico de las administraciones públicas (art. 149.1.18 CE</a:t>
            </a:r>
            <a:r>
              <a:rPr lang="es-ES" sz="1600" dirty="0">
                <a:latin typeface="Arial" pitchFamily="34" charset="0"/>
                <a:cs typeface="Arial" pitchFamily="34" charset="0"/>
              </a:rPr>
              <a:t>). Ha desbordado, por ello, el ámbito de lo básico, invadiendo las competencias de la Generalitat de Cataluña en materia de régimen jurídico de las Administraciones públicas, en general, y sobre el régimen local, en particular [arts. 159.1 y 160.1 a) EAC].</a:t>
            </a:r>
            <a:r>
              <a:rPr lang="es-ES" sz="1600" b="1" dirty="0" smtClean="0">
                <a:latin typeface="Arial" pitchFamily="34" charset="0"/>
                <a:cs typeface="Arial" pitchFamily="34" charset="0"/>
              </a:rPr>
              <a:t> </a:t>
            </a:r>
            <a:endParaRPr lang="es-ES" sz="1600" b="1" dirty="0">
              <a:latin typeface="Arial" pitchFamily="34" charset="0"/>
              <a:cs typeface="Arial" pitchFamily="34" charset="0"/>
            </a:endParaRPr>
          </a:p>
        </p:txBody>
      </p:sp>
    </p:spTree>
    <p:extLst>
      <p:ext uri="{BB962C8B-B14F-4D97-AF65-F5344CB8AC3E}">
        <p14:creationId xmlns:p14="http://schemas.microsoft.com/office/powerpoint/2010/main" val="3904183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259632" y="2420888"/>
            <a:ext cx="7293496" cy="2232248"/>
          </a:xfrm>
        </p:spPr>
        <p:txBody>
          <a:bodyPr>
            <a:noAutofit/>
          </a:bodyPr>
          <a:lstStyle/>
          <a:p>
            <a:pPr algn="just">
              <a:buFont typeface="Wingdings" pitchFamily="2" charset="2"/>
              <a:buChar char="Ø"/>
            </a:pPr>
            <a:r>
              <a:rPr lang="es-ES" sz="1800" dirty="0" smtClean="0">
                <a:latin typeface="Arial" pitchFamily="34" charset="0"/>
                <a:cs typeface="Arial" pitchFamily="34" charset="0"/>
              </a:rPr>
              <a:t>Ausencia de un concepto legal o jurisprudencial o de un concepto doctrinal, generalmente aceptado, sobre la institución, lo que, unido al frecuente empleo del término “convenio” para referirse a realidades jurídicas muy diversas o la utilización de vocablos distintos con igual o parecida significación, tales como, por ejemplo, protocolos o contratos-programas, planteaba dudas sobre el propio alcance de las fiscalizaciones realizadas.</a:t>
            </a:r>
            <a:endParaRPr lang="es-ES" sz="1800" dirty="0">
              <a:latin typeface="Arial" pitchFamily="34" charset="0"/>
              <a:cs typeface="Arial" pitchFamily="34" charset="0"/>
            </a:endParaRPr>
          </a:p>
        </p:txBody>
      </p:sp>
      <p:sp>
        <p:nvSpPr>
          <p:cNvPr id="4" name="3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5" name="4 Marcador de número de diapositiva"/>
          <p:cNvSpPr>
            <a:spLocks noGrp="1"/>
          </p:cNvSpPr>
          <p:nvPr>
            <p:ph type="sldNum" sz="quarter" idx="12"/>
          </p:nvPr>
        </p:nvSpPr>
        <p:spPr/>
        <p:txBody>
          <a:bodyPr>
            <a:normAutofit/>
          </a:bodyPr>
          <a:lstStyle/>
          <a:p>
            <a:fld id="{AAC34F87-EF80-4AD4-84AE-DD51B0D0FB32}" type="slidenum">
              <a:rPr lang="es-ES" smtClean="0">
                <a:solidFill>
                  <a:prstClr val="black">
                    <a:tint val="75000"/>
                  </a:prstClr>
                </a:solidFill>
              </a:rPr>
              <a:pPr/>
              <a:t>4</a:t>
            </a:fld>
            <a:endParaRPr lang="es-ES">
              <a:solidFill>
                <a:prstClr val="black">
                  <a:tint val="75000"/>
                </a:prstClr>
              </a:solidFill>
            </a:endParaRPr>
          </a:p>
        </p:txBody>
      </p:sp>
      <p:sp>
        <p:nvSpPr>
          <p:cNvPr id="2" name="1 Título"/>
          <p:cNvSpPr>
            <a:spLocks noGrp="1"/>
          </p:cNvSpPr>
          <p:nvPr>
            <p:ph type="title"/>
          </p:nvPr>
        </p:nvSpPr>
        <p:spPr/>
        <p:txBody>
          <a:bodyPr>
            <a:normAutofit/>
          </a:bodyPr>
          <a:lstStyle/>
          <a:p>
            <a:pPr algn="ctr"/>
            <a:r>
              <a:rPr lang="es-ES" sz="2400" b="1" dirty="0" smtClean="0">
                <a:latin typeface="Arial" pitchFamily="34" charset="0"/>
                <a:cs typeface="Arial" pitchFamily="34" charset="0"/>
              </a:rPr>
              <a:t>Dictamen 878 del Tribunal de Cuentas, de 30 de noviembre, de 2010 </a:t>
            </a:r>
            <a:endParaRPr lang="es-ES" sz="2400" b="1" dirty="0">
              <a:latin typeface="Arial" pitchFamily="34" charset="0"/>
              <a:cs typeface="Arial" pitchFamily="34" charset="0"/>
            </a:endParaRPr>
          </a:p>
        </p:txBody>
      </p:sp>
    </p:spTree>
    <p:extLst>
      <p:ext uri="{BB962C8B-B14F-4D97-AF65-F5344CB8AC3E}">
        <p14:creationId xmlns:p14="http://schemas.microsoft.com/office/powerpoint/2010/main" val="21337409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556792"/>
            <a:ext cx="8229600" cy="4525963"/>
          </a:xfrm>
        </p:spPr>
        <p:txBody>
          <a:bodyPr>
            <a:noAutofit/>
          </a:bodyPr>
          <a:lstStyle/>
          <a:p>
            <a:pPr algn="just">
              <a:buFont typeface="Wingdings" pitchFamily="2" charset="2"/>
              <a:buChar char="Ø"/>
            </a:pPr>
            <a:r>
              <a:rPr lang="es-ES" sz="1600" dirty="0">
                <a:latin typeface="Arial" pitchFamily="34" charset="0"/>
                <a:cs typeface="Arial" pitchFamily="34" charset="0"/>
              </a:rPr>
              <a:t>R</a:t>
            </a:r>
            <a:r>
              <a:rPr lang="es-ES" sz="1600" dirty="0" smtClean="0">
                <a:latin typeface="Arial" pitchFamily="34" charset="0"/>
                <a:cs typeface="Arial" pitchFamily="34" charset="0"/>
              </a:rPr>
              <a:t>esulta patente a partir del análisis de nuestra legislación administrativa que nuestro ordenamiento jurídico, y más concretamente la LRJ-PAC y la LCSP (y en igual sentido el derogado TRLCAP), distinguen dos tipos de convenios:</a:t>
            </a:r>
          </a:p>
          <a:p>
            <a:pPr algn="just">
              <a:buFont typeface="Wingdings" pitchFamily="2" charset="2"/>
              <a:buChar char="Ø"/>
            </a:pPr>
            <a:endParaRPr lang="es-ES" sz="1600" dirty="0" smtClean="0">
              <a:latin typeface="Arial" pitchFamily="34" charset="0"/>
              <a:cs typeface="Arial" pitchFamily="34" charset="0"/>
            </a:endParaRPr>
          </a:p>
          <a:p>
            <a:pPr lvl="1" algn="just">
              <a:buFont typeface="Wingdings" pitchFamily="2" charset="2"/>
              <a:buChar char="Ø"/>
            </a:pPr>
            <a:r>
              <a:rPr lang="es-ES" sz="1600" dirty="0" smtClean="0">
                <a:latin typeface="Arial" pitchFamily="34" charset="0"/>
                <a:cs typeface="Arial" pitchFamily="34" charset="0"/>
              </a:rPr>
              <a:t>Los que celebre la Administración General del Estado (AGE) con las entidades gestoras de la Seguridad Social, las Universidades Públicas, las Comunidades Autónomas, las Entidades Locales, Organismos Autónomos y restantes entidades públicas o los que celebren estos organismos y entidades entre sí. Son éstos los que más sencillamente llaman algunos autores “convenios interadministrativos”.</a:t>
            </a:r>
          </a:p>
          <a:p>
            <a:pPr lvl="1" algn="just">
              <a:buFont typeface="Wingdings" pitchFamily="2" charset="2"/>
              <a:buChar char="Ø"/>
            </a:pPr>
            <a:endParaRPr lang="es-ES" sz="1600" dirty="0" smtClean="0">
              <a:latin typeface="Arial" pitchFamily="34" charset="0"/>
              <a:cs typeface="Arial" pitchFamily="34" charset="0"/>
            </a:endParaRPr>
          </a:p>
          <a:p>
            <a:pPr lvl="1" algn="just">
              <a:buFont typeface="Wingdings" pitchFamily="2" charset="2"/>
              <a:buChar char="Ø"/>
            </a:pPr>
            <a:r>
              <a:rPr lang="es-ES" sz="1600" dirty="0" smtClean="0">
                <a:latin typeface="Arial" pitchFamily="34" charset="0"/>
                <a:cs typeface="Arial" pitchFamily="34" charset="0"/>
              </a:rPr>
              <a:t>Los que celebre la Administración con personas físicas o jurídicas sujetas al derecho privado. Más sencillamente pueden ser llamados “convenios Administración-administrados”.</a:t>
            </a:r>
          </a:p>
          <a:p>
            <a:pPr lvl="1" algn="just">
              <a:buFont typeface="Wingdings" pitchFamily="2" charset="2"/>
              <a:buChar char="Ø"/>
            </a:pPr>
            <a:endParaRPr lang="es-ES" sz="1600" dirty="0" smtClean="0">
              <a:latin typeface="Arial" pitchFamily="34" charset="0"/>
              <a:cs typeface="Arial" pitchFamily="34" charset="0"/>
            </a:endParaRPr>
          </a:p>
          <a:p>
            <a:pPr algn="just">
              <a:buFont typeface="Wingdings" pitchFamily="2" charset="2"/>
              <a:buChar char="Ø"/>
            </a:pPr>
            <a:r>
              <a:rPr lang="es-ES" sz="1600" dirty="0" smtClean="0">
                <a:latin typeface="Arial" pitchFamily="34" charset="0"/>
                <a:cs typeface="Arial" pitchFamily="34" charset="0"/>
              </a:rPr>
              <a:t>La diferencia más palpable entre ambos tipos de convenios viene dada por la naturaleza de los sujetos que se conciertan.</a:t>
            </a:r>
            <a:endParaRPr lang="es-ES" sz="1600" dirty="0">
              <a:latin typeface="Arial" pitchFamily="34" charset="0"/>
              <a:cs typeface="Arial" pitchFamily="34" charset="0"/>
            </a:endParaRPr>
          </a:p>
        </p:txBody>
      </p:sp>
      <p:sp>
        <p:nvSpPr>
          <p:cNvPr id="5" name="4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normAutofit/>
          </a:bodyPr>
          <a:lstStyle/>
          <a:p>
            <a:fld id="{AAC34F87-EF80-4AD4-84AE-DD51B0D0FB32}" type="slidenum">
              <a:rPr lang="es-ES" smtClean="0">
                <a:solidFill>
                  <a:prstClr val="black">
                    <a:tint val="75000"/>
                  </a:prstClr>
                </a:solidFill>
              </a:rPr>
              <a:pPr/>
              <a:t>5</a:t>
            </a:fld>
            <a:endParaRPr lang="es-ES">
              <a:solidFill>
                <a:prstClr val="black">
                  <a:tint val="75000"/>
                </a:prstClr>
              </a:solidFill>
            </a:endParaRPr>
          </a:p>
        </p:txBody>
      </p:sp>
      <p:sp>
        <p:nvSpPr>
          <p:cNvPr id="2" name="1 Título"/>
          <p:cNvSpPr>
            <a:spLocks noGrp="1"/>
          </p:cNvSpPr>
          <p:nvPr>
            <p:ph type="title"/>
          </p:nvPr>
        </p:nvSpPr>
        <p:spPr/>
        <p:txBody>
          <a:bodyPr>
            <a:normAutofit/>
          </a:bodyPr>
          <a:lstStyle/>
          <a:p>
            <a:pPr algn="ctr"/>
            <a:r>
              <a:rPr lang="es-ES" sz="2400" b="1" dirty="0" smtClean="0">
                <a:latin typeface="Arial" pitchFamily="34" charset="0"/>
                <a:cs typeface="Arial" pitchFamily="34" charset="0"/>
              </a:rPr>
              <a:t>Dictamen 878 del Tribunal de Cuentas, de 30 de noviembre, de 2010</a:t>
            </a:r>
            <a:endParaRPr lang="es-ES" sz="2400" b="1" dirty="0">
              <a:latin typeface="Arial" pitchFamily="34" charset="0"/>
              <a:cs typeface="Arial" pitchFamily="34" charset="0"/>
            </a:endParaRPr>
          </a:p>
        </p:txBody>
      </p:sp>
    </p:spTree>
    <p:extLst>
      <p:ext uri="{BB962C8B-B14F-4D97-AF65-F5344CB8AC3E}">
        <p14:creationId xmlns:p14="http://schemas.microsoft.com/office/powerpoint/2010/main" val="17004669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755576" y="2276872"/>
            <a:ext cx="8013576" cy="2808312"/>
          </a:xfrm>
        </p:spPr>
        <p:txBody>
          <a:bodyPr>
            <a:noAutofit/>
          </a:bodyPr>
          <a:lstStyle/>
          <a:p>
            <a:pPr algn="just">
              <a:buFont typeface="Wingdings" pitchFamily="2" charset="2"/>
              <a:buChar char="Ø"/>
            </a:pPr>
            <a:r>
              <a:rPr lang="es-ES" sz="1800" dirty="0" smtClean="0">
                <a:latin typeface="Arial" pitchFamily="34" charset="0"/>
                <a:cs typeface="Arial" pitchFamily="34" charset="0"/>
              </a:rPr>
              <a:t>En el régimen jurídico del convenio coexisten, junto a normas administrativas de alcance general, unas comunes a ambos tipos y otras específicas de cada uno, así como una abundante normativa sectorial, si bien de interés limitado a su ámbito de aplicación.</a:t>
            </a:r>
          </a:p>
          <a:p>
            <a:pPr algn="just">
              <a:buFont typeface="Wingdings" pitchFamily="2" charset="2"/>
              <a:buChar char="Ø"/>
            </a:pPr>
            <a:endParaRPr lang="es-ES" sz="1800" dirty="0" smtClean="0">
              <a:latin typeface="Arial" pitchFamily="34" charset="0"/>
              <a:cs typeface="Arial" pitchFamily="34" charset="0"/>
            </a:endParaRPr>
          </a:p>
          <a:p>
            <a:pPr algn="just">
              <a:buFont typeface="Wingdings" pitchFamily="2" charset="2"/>
              <a:buChar char="Ø"/>
            </a:pPr>
            <a:r>
              <a:rPr lang="es-ES" sz="1800" dirty="0" smtClean="0">
                <a:latin typeface="Arial" pitchFamily="34" charset="0"/>
                <a:cs typeface="Arial" pitchFamily="34" charset="0"/>
              </a:rPr>
              <a:t>Como norma administrativa común, hay que mencionar, en primer lugar, </a:t>
            </a:r>
            <a:r>
              <a:rPr lang="es-ES" sz="1800" u="sng" dirty="0" smtClean="0">
                <a:latin typeface="Arial" pitchFamily="34" charset="0"/>
                <a:cs typeface="Arial" pitchFamily="34" charset="0"/>
              </a:rPr>
              <a:t>la LCSP, que en su art. 4 se refiere a ambos tipos de convenios para excluirlos de su ámbito de aplicación</a:t>
            </a:r>
            <a:r>
              <a:rPr lang="es-ES" sz="1800" dirty="0" smtClean="0">
                <a:latin typeface="Arial" pitchFamily="34" charset="0"/>
                <a:cs typeface="Arial" pitchFamily="34" charset="0"/>
              </a:rPr>
              <a:t>, pero al mismo tiempo contiene una mínima regulación …</a:t>
            </a:r>
            <a:endParaRPr lang="es-ES" sz="1800" dirty="0">
              <a:latin typeface="Arial" pitchFamily="34" charset="0"/>
              <a:cs typeface="Arial" pitchFamily="34" charset="0"/>
            </a:endParaRPr>
          </a:p>
        </p:txBody>
      </p:sp>
      <p:sp>
        <p:nvSpPr>
          <p:cNvPr id="5" name="4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normAutofit/>
          </a:bodyPr>
          <a:lstStyle/>
          <a:p>
            <a:fld id="{AAC34F87-EF80-4AD4-84AE-DD51B0D0FB32}" type="slidenum">
              <a:rPr lang="es-ES" smtClean="0">
                <a:solidFill>
                  <a:prstClr val="black">
                    <a:tint val="75000"/>
                  </a:prstClr>
                </a:solidFill>
              </a:rPr>
              <a:pPr/>
              <a:t>6</a:t>
            </a:fld>
            <a:endParaRPr lang="es-ES">
              <a:solidFill>
                <a:prstClr val="black">
                  <a:tint val="75000"/>
                </a:prstClr>
              </a:solidFill>
            </a:endParaRPr>
          </a:p>
        </p:txBody>
      </p:sp>
      <p:sp>
        <p:nvSpPr>
          <p:cNvPr id="2" name="1 Título"/>
          <p:cNvSpPr>
            <a:spLocks noGrp="1"/>
          </p:cNvSpPr>
          <p:nvPr>
            <p:ph type="title"/>
          </p:nvPr>
        </p:nvSpPr>
        <p:spPr/>
        <p:txBody>
          <a:bodyPr>
            <a:normAutofit/>
          </a:bodyPr>
          <a:lstStyle/>
          <a:p>
            <a:pPr algn="ctr"/>
            <a:r>
              <a:rPr lang="es-ES" sz="2400" b="1" dirty="0">
                <a:solidFill>
                  <a:prstClr val="black"/>
                </a:solidFill>
                <a:latin typeface="Arial" pitchFamily="34" charset="0"/>
                <a:cs typeface="Arial" pitchFamily="34" charset="0"/>
              </a:rPr>
              <a:t>Dictamen 878 del Tribunal de Cuentas, de 30 de noviembre, de 2010</a:t>
            </a:r>
            <a:endParaRPr lang="es-ES" sz="2400" b="1" dirty="0"/>
          </a:p>
        </p:txBody>
      </p:sp>
    </p:spTree>
    <p:extLst>
      <p:ext uri="{BB962C8B-B14F-4D97-AF65-F5344CB8AC3E}">
        <p14:creationId xmlns:p14="http://schemas.microsoft.com/office/powerpoint/2010/main" val="6567551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971600" y="2204864"/>
            <a:ext cx="7725544" cy="2808312"/>
          </a:xfrm>
        </p:spPr>
        <p:txBody>
          <a:bodyPr>
            <a:noAutofit/>
          </a:bodyPr>
          <a:lstStyle/>
          <a:p>
            <a:pPr algn="just">
              <a:buFont typeface="Wingdings" pitchFamily="2" charset="2"/>
              <a:buChar char="Ø"/>
            </a:pPr>
            <a:r>
              <a:rPr lang="es-ES" sz="1800" dirty="0" smtClean="0">
                <a:latin typeface="Arial" pitchFamily="34" charset="0"/>
                <a:cs typeface="Arial" pitchFamily="34" charset="0"/>
              </a:rPr>
              <a:t>Por lo que se refiere a los </a:t>
            </a:r>
            <a:r>
              <a:rPr lang="es-ES" sz="1800" u="sng" dirty="0" smtClean="0">
                <a:latin typeface="Arial" pitchFamily="34" charset="0"/>
                <a:cs typeface="Arial" pitchFamily="34" charset="0"/>
              </a:rPr>
              <a:t>convenios interadministrativos </a:t>
            </a:r>
            <a:r>
              <a:rPr lang="es-ES" sz="1800" dirty="0" smtClean="0">
                <a:latin typeface="Arial" pitchFamily="34" charset="0"/>
                <a:cs typeface="Arial" pitchFamily="34" charset="0"/>
              </a:rPr>
              <a:t>y a su </a:t>
            </a:r>
            <a:r>
              <a:rPr lang="es-ES" sz="1800" u="sng" dirty="0" smtClean="0">
                <a:latin typeface="Arial" pitchFamily="34" charset="0"/>
                <a:cs typeface="Arial" pitchFamily="34" charset="0"/>
              </a:rPr>
              <a:t>delimitación con el contrato</a:t>
            </a:r>
            <a:r>
              <a:rPr lang="es-ES" sz="1800" dirty="0" smtClean="0">
                <a:latin typeface="Arial" pitchFamily="34" charset="0"/>
                <a:cs typeface="Arial" pitchFamily="34" charset="0"/>
              </a:rPr>
              <a:t>, tal como se ha avanzado, la LCSP ha venido a clarificar la situación anterior, pues siempre que la relación tenga naturaleza contractual el negocio jurídico habrá de calificarse de contrato y la legislación aplicable será la contractual. Por el contrario, la inclusión dentro de los convenios de los que celebren todas las entidades públicas “entre sí” mantiene una situación de incertidumbre respecto a la posibilidad de que puedan establecerse convenios entre un Ministerio y las entidades adscritas al mismo. </a:t>
            </a:r>
            <a:endParaRPr lang="es-ES" sz="1800" u="sng" dirty="0">
              <a:latin typeface="Arial" pitchFamily="34" charset="0"/>
              <a:cs typeface="Arial" pitchFamily="34" charset="0"/>
            </a:endParaRPr>
          </a:p>
        </p:txBody>
      </p:sp>
      <p:sp>
        <p:nvSpPr>
          <p:cNvPr id="5" name="4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normAutofit/>
          </a:bodyPr>
          <a:lstStyle/>
          <a:p>
            <a:fld id="{AAC34F87-EF80-4AD4-84AE-DD51B0D0FB32}" type="slidenum">
              <a:rPr lang="es-ES" smtClean="0">
                <a:solidFill>
                  <a:prstClr val="black">
                    <a:tint val="75000"/>
                  </a:prstClr>
                </a:solidFill>
              </a:rPr>
              <a:pPr/>
              <a:t>7</a:t>
            </a:fld>
            <a:endParaRPr lang="es-ES">
              <a:solidFill>
                <a:prstClr val="black">
                  <a:tint val="75000"/>
                </a:prstClr>
              </a:solidFill>
            </a:endParaRPr>
          </a:p>
        </p:txBody>
      </p:sp>
      <p:sp>
        <p:nvSpPr>
          <p:cNvPr id="2" name="1 Título"/>
          <p:cNvSpPr>
            <a:spLocks noGrp="1"/>
          </p:cNvSpPr>
          <p:nvPr>
            <p:ph type="title"/>
          </p:nvPr>
        </p:nvSpPr>
        <p:spPr/>
        <p:txBody>
          <a:bodyPr>
            <a:normAutofit/>
          </a:bodyPr>
          <a:lstStyle/>
          <a:p>
            <a:pPr algn="ctr"/>
            <a:r>
              <a:rPr lang="es-ES" sz="2400" b="1" dirty="0">
                <a:solidFill>
                  <a:prstClr val="black"/>
                </a:solidFill>
                <a:latin typeface="Arial" pitchFamily="34" charset="0"/>
                <a:cs typeface="Arial" pitchFamily="34" charset="0"/>
              </a:rPr>
              <a:t>Dictamen 878 del Tribunal de Cuentas, de 30 de noviembre, de 2010</a:t>
            </a:r>
            <a:endParaRPr lang="es-ES" sz="2400" b="1" dirty="0"/>
          </a:p>
        </p:txBody>
      </p:sp>
    </p:spTree>
    <p:extLst>
      <p:ext uri="{BB962C8B-B14F-4D97-AF65-F5344CB8AC3E}">
        <p14:creationId xmlns:p14="http://schemas.microsoft.com/office/powerpoint/2010/main" val="7196792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971600" y="1844824"/>
            <a:ext cx="7725544" cy="3672408"/>
          </a:xfrm>
        </p:spPr>
        <p:txBody>
          <a:bodyPr>
            <a:noAutofit/>
          </a:bodyPr>
          <a:lstStyle/>
          <a:p>
            <a:pPr algn="just">
              <a:buFont typeface="Wingdings" pitchFamily="2" charset="2"/>
              <a:buChar char="Ø"/>
            </a:pPr>
            <a:r>
              <a:rPr lang="es-ES" sz="1800" dirty="0">
                <a:latin typeface="Arial" pitchFamily="34" charset="0"/>
                <a:cs typeface="Arial" pitchFamily="34" charset="0"/>
              </a:rPr>
              <a:t>Las relaciones entre la AGE y dichas entidades, dependiendo de las circunstancias concurrentes, podrían tener varios posibles encajes a tenor de las previsiones de la Ley: convenios de colaboración </a:t>
            </a:r>
            <a:r>
              <a:rPr lang="es-ES" sz="1800" dirty="0" err="1" smtClean="0">
                <a:latin typeface="Arial" pitchFamily="34" charset="0"/>
                <a:cs typeface="Arial" pitchFamily="34" charset="0"/>
              </a:rPr>
              <a:t>intra</a:t>
            </a:r>
            <a:r>
              <a:rPr lang="es-ES" sz="1800" dirty="0" smtClean="0">
                <a:latin typeface="Arial" pitchFamily="34" charset="0"/>
                <a:cs typeface="Arial" pitchFamily="34" charset="0"/>
              </a:rPr>
              <a:t> administrativos </a:t>
            </a:r>
            <a:r>
              <a:rPr lang="es-ES" sz="1800" dirty="0">
                <a:latin typeface="Arial" pitchFamily="34" charset="0"/>
                <a:cs typeface="Arial" pitchFamily="34" charset="0"/>
              </a:rPr>
              <a:t>(art. 4.1.c LCSP), contratos sujetos a la LCSP y encomiendas de gestión (art. 4.1.n LCSP), a los que hay que añadir la </a:t>
            </a:r>
            <a:r>
              <a:rPr lang="es-ES" sz="1800" dirty="0" smtClean="0">
                <a:latin typeface="Arial" pitchFamily="34" charset="0"/>
                <a:cs typeface="Arial" pitchFamily="34" charset="0"/>
              </a:rPr>
              <a:t>encomienda de </a:t>
            </a:r>
            <a:r>
              <a:rPr lang="es-ES" sz="1800" dirty="0">
                <a:latin typeface="Arial" pitchFamily="34" charset="0"/>
                <a:cs typeface="Arial" pitchFamily="34" charset="0"/>
              </a:rPr>
              <a:t>gestión del art. 15 LRJ-PAC. Pues bien, la relación de dependencia o </a:t>
            </a:r>
            <a:r>
              <a:rPr lang="es-ES" sz="1800" dirty="0" err="1">
                <a:latin typeface="Arial" pitchFamily="34" charset="0"/>
                <a:cs typeface="Arial" pitchFamily="34" charset="0"/>
              </a:rPr>
              <a:t>instrumentalidad</a:t>
            </a:r>
            <a:r>
              <a:rPr lang="es-ES" sz="1800" dirty="0">
                <a:latin typeface="Arial" pitchFamily="34" charset="0"/>
                <a:cs typeface="Arial" pitchFamily="34" charset="0"/>
              </a:rPr>
              <a:t> del organismo público pugna con la nota de igualdad de los suscriptores, propia de los convenios interadministrativos. la vía del convenio, en principio, no puede considerarse adecuada para formalizar este tipo de relaciones, que deberán reconducirse, en su caso, a la encomienda de gestión, bien a la contemplada en el art. 4.1 n) LCSP, si su objeto es contractual, bien a la contemplada en el art. 15 LRJ-PAC, en caso contrario.</a:t>
            </a:r>
          </a:p>
        </p:txBody>
      </p:sp>
      <p:sp>
        <p:nvSpPr>
          <p:cNvPr id="5" name="4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normAutofit/>
          </a:bodyPr>
          <a:lstStyle/>
          <a:p>
            <a:fld id="{AAC34F87-EF80-4AD4-84AE-DD51B0D0FB32}" type="slidenum">
              <a:rPr lang="es-ES" smtClean="0">
                <a:solidFill>
                  <a:prstClr val="black">
                    <a:tint val="75000"/>
                  </a:prstClr>
                </a:solidFill>
              </a:rPr>
              <a:pPr/>
              <a:t>8</a:t>
            </a:fld>
            <a:endParaRPr lang="es-ES">
              <a:solidFill>
                <a:prstClr val="black">
                  <a:tint val="75000"/>
                </a:prstClr>
              </a:solidFill>
            </a:endParaRPr>
          </a:p>
        </p:txBody>
      </p:sp>
      <p:sp>
        <p:nvSpPr>
          <p:cNvPr id="2" name="1 Título"/>
          <p:cNvSpPr>
            <a:spLocks noGrp="1"/>
          </p:cNvSpPr>
          <p:nvPr>
            <p:ph type="title"/>
          </p:nvPr>
        </p:nvSpPr>
        <p:spPr/>
        <p:txBody>
          <a:bodyPr>
            <a:normAutofit/>
          </a:bodyPr>
          <a:lstStyle/>
          <a:p>
            <a:pPr algn="ctr"/>
            <a:r>
              <a:rPr lang="es-ES" sz="2400" b="1" dirty="0">
                <a:solidFill>
                  <a:prstClr val="black"/>
                </a:solidFill>
                <a:latin typeface="Arial" pitchFamily="34" charset="0"/>
                <a:cs typeface="Arial" pitchFamily="34" charset="0"/>
              </a:rPr>
              <a:t>Dictamen 878 del Tribunal de Cuentas, de 30 de noviembre, de 2010</a:t>
            </a:r>
            <a:endParaRPr lang="es-ES" sz="2400" b="1" dirty="0"/>
          </a:p>
        </p:txBody>
      </p:sp>
    </p:spTree>
    <p:extLst>
      <p:ext uri="{BB962C8B-B14F-4D97-AF65-F5344CB8AC3E}">
        <p14:creationId xmlns:p14="http://schemas.microsoft.com/office/powerpoint/2010/main" val="7013657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187624" y="2060848"/>
            <a:ext cx="7509520" cy="3816424"/>
          </a:xfrm>
        </p:spPr>
        <p:txBody>
          <a:bodyPr>
            <a:noAutofit/>
          </a:bodyPr>
          <a:lstStyle/>
          <a:p>
            <a:pPr algn="just">
              <a:buFont typeface="Wingdings" pitchFamily="2" charset="2"/>
              <a:buChar char="Ø"/>
            </a:pPr>
            <a:r>
              <a:rPr lang="es-ES" sz="1800" dirty="0" smtClean="0">
                <a:latin typeface="Arial" pitchFamily="34" charset="0"/>
                <a:cs typeface="Arial" pitchFamily="34" charset="0"/>
              </a:rPr>
              <a:t>Convenios con administrados, el mismo apartado 1 del artículo 4 LCSP, en su letra d), los excluye del ámbito de la Ley “siempre que su objeto no esté comprendido en los contratos regulados en esta Ley o en normas administrativas especiales”. En su literalidad, la referencia de este apartado abarca no sólo a los particulares, sino también a los entes que, aun perteneciendo al sector público, acomodan su actuación al derecho privado. No obstante, como se ha indicado más atrás, los celebrados con entidades en las que concurría la doble condición de ser “entidades públicas” y de estar “sujetas al derecho privado”, como las entidades públicas empresariales, parece que se han de considerar comprendidos entre los interadministrativos.</a:t>
            </a:r>
            <a:endParaRPr lang="es-ES" sz="1800" u="sng" dirty="0">
              <a:latin typeface="Arial" pitchFamily="34" charset="0"/>
              <a:cs typeface="Arial" pitchFamily="34" charset="0"/>
            </a:endParaRPr>
          </a:p>
        </p:txBody>
      </p:sp>
      <p:sp>
        <p:nvSpPr>
          <p:cNvPr id="5" name="4 Marcador de pie de página"/>
          <p:cNvSpPr>
            <a:spLocks noGrp="1"/>
          </p:cNvSpPr>
          <p:nvPr>
            <p:ph type="ftr" sz="quarter" idx="11"/>
          </p:nvPr>
        </p:nvSpPr>
        <p:spPr/>
        <p:txBody>
          <a:bodyPr/>
          <a:lstStyle/>
          <a:p>
            <a:r>
              <a:rPr lang="es-ES" smtClean="0">
                <a:solidFill>
                  <a:prstClr val="black">
                    <a:tint val="75000"/>
                  </a:prstClr>
                </a:solidFill>
              </a:rPr>
              <a:t>Los convenios en la Ley 40/2015</a:t>
            </a:r>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normAutofit/>
          </a:bodyPr>
          <a:lstStyle/>
          <a:p>
            <a:fld id="{AAC34F87-EF80-4AD4-84AE-DD51B0D0FB32}" type="slidenum">
              <a:rPr lang="es-ES" smtClean="0">
                <a:solidFill>
                  <a:prstClr val="black">
                    <a:tint val="75000"/>
                  </a:prstClr>
                </a:solidFill>
              </a:rPr>
              <a:pPr/>
              <a:t>9</a:t>
            </a:fld>
            <a:endParaRPr lang="es-ES">
              <a:solidFill>
                <a:prstClr val="black">
                  <a:tint val="75000"/>
                </a:prstClr>
              </a:solidFill>
            </a:endParaRPr>
          </a:p>
        </p:txBody>
      </p:sp>
      <p:sp>
        <p:nvSpPr>
          <p:cNvPr id="2" name="1 Título"/>
          <p:cNvSpPr>
            <a:spLocks noGrp="1"/>
          </p:cNvSpPr>
          <p:nvPr>
            <p:ph type="title"/>
          </p:nvPr>
        </p:nvSpPr>
        <p:spPr/>
        <p:txBody>
          <a:bodyPr>
            <a:normAutofit/>
          </a:bodyPr>
          <a:lstStyle/>
          <a:p>
            <a:pPr algn="ctr"/>
            <a:r>
              <a:rPr lang="es-ES" sz="2200" b="1" dirty="0">
                <a:solidFill>
                  <a:prstClr val="black"/>
                </a:solidFill>
                <a:latin typeface="Arial" pitchFamily="34" charset="0"/>
                <a:cs typeface="Arial" pitchFamily="34" charset="0"/>
              </a:rPr>
              <a:t>Dictamen 878 del Tribunal de Cuentas, de 30 de noviembre, de 2010</a:t>
            </a:r>
            <a:endParaRPr lang="es-ES" sz="2200" b="1" dirty="0"/>
          </a:p>
        </p:txBody>
      </p:sp>
    </p:spTree>
    <p:extLst>
      <p:ext uri="{BB962C8B-B14F-4D97-AF65-F5344CB8AC3E}">
        <p14:creationId xmlns:p14="http://schemas.microsoft.com/office/powerpoint/2010/main" val="1244477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1151</TotalTime>
  <Words>4094</Words>
  <Application>Microsoft Office PowerPoint</Application>
  <PresentationFormat>Presentación en pantalla (4:3)</PresentationFormat>
  <Paragraphs>260</Paragraphs>
  <Slides>38</Slides>
  <Notes>2</Notes>
  <HiddenSlides>0</HiddenSlides>
  <MMClips>0</MMClips>
  <ScaleCrop>false</ScaleCrop>
  <HeadingPairs>
    <vt:vector size="4" baseType="variant">
      <vt:variant>
        <vt:lpstr>Tema</vt:lpstr>
      </vt:variant>
      <vt:variant>
        <vt:i4>1</vt:i4>
      </vt:variant>
      <vt:variant>
        <vt:lpstr>Títulos de diapositiva</vt:lpstr>
      </vt:variant>
      <vt:variant>
        <vt:i4>38</vt:i4>
      </vt:variant>
    </vt:vector>
  </HeadingPairs>
  <TitlesOfParts>
    <vt:vector size="39" baseType="lpstr">
      <vt:lpstr>Concurrencia</vt:lpstr>
      <vt:lpstr>        LOS CONVENIOS EN LA LEY 40/2015    </vt:lpstr>
      <vt:lpstr>Presentación de PowerPoint</vt:lpstr>
      <vt:lpstr>Dictamen 878 del Tribunal de Cuentas, de 30 de noviembre, de 2010  </vt:lpstr>
      <vt:lpstr>Dictamen 878 del Tribunal de Cuentas, de 30 de noviembre, de 2010 </vt:lpstr>
      <vt:lpstr>Dictamen 878 del Tribunal de Cuentas, de 30 de noviembre, de 2010</vt:lpstr>
      <vt:lpstr>Dictamen 878 del Tribunal de Cuentas, de 30 de noviembre, de 2010</vt:lpstr>
      <vt:lpstr>Dictamen 878 del Tribunal de Cuentas, de 30 de noviembre, de 2010</vt:lpstr>
      <vt:lpstr>Dictamen 878 del Tribunal de Cuentas, de 30 de noviembre, de 2010</vt:lpstr>
      <vt:lpstr>Dictamen 878 del Tribunal de Cuentas, de 30 de noviembre, de 2010</vt:lpstr>
      <vt:lpstr>Concepto de Convenio</vt:lpstr>
      <vt:lpstr>NOVEDADES LEY 40/2015</vt:lpstr>
      <vt:lpstr>Presentación de PowerPoint</vt:lpstr>
      <vt:lpstr>Concepto</vt:lpstr>
      <vt:lpstr>Concepto</vt:lpstr>
      <vt:lpstr>Exclusiones</vt:lpstr>
      <vt:lpstr>Tipos de convenios </vt:lpstr>
      <vt:lpstr>Encomienda de Gestión (art 11 Ley 40/2015)</vt:lpstr>
      <vt:lpstr>Encomienda de Gestión (art 11 Ley 40/2015)</vt:lpstr>
      <vt:lpstr>Ley 25/2014, de 27 de noviembre, de Tratados y  otros Acuerdos Internacionales</vt:lpstr>
      <vt:lpstr>Protocolos Generales de Actuación o instrumentos similares </vt:lpstr>
      <vt:lpstr>Acuerdos de naturaleza contractual</vt:lpstr>
      <vt:lpstr>Acuerdos de naturaleza contractual</vt:lpstr>
      <vt:lpstr>Tribunal Constitucional. Sentencia 132/2018, de 13 de diciembre de 2018. Recurso de inconstitucionalidad 3774-2016. Interpuesto por el Gobierno de la Generalitat de Cataluña en relación con diversos preceptos de la Ley 40/2015, de 1 de octubre, de régimen jurídico del sector público</vt:lpstr>
      <vt:lpstr>Tribunal Constitucional. Sentencia 132/2018, de 13 de diciembre de 2018</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DSIC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NOVEDADES EN MATERIA DE CONVENIOS EN LA LEY 40/2015</dc:title>
  <dc:creator>manueljulio.sanchez</dc:creator>
  <cp:lastModifiedBy>manueljulio.sanchez</cp:lastModifiedBy>
  <cp:revision>35</cp:revision>
  <cp:lastPrinted>2019-03-06T16:08:47Z</cp:lastPrinted>
  <dcterms:created xsi:type="dcterms:W3CDTF">2017-10-24T10:31:36Z</dcterms:created>
  <dcterms:modified xsi:type="dcterms:W3CDTF">2019-03-12T16:11:28Z</dcterms:modified>
</cp:coreProperties>
</file>