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22"/>
  </p:notesMasterIdLst>
  <p:sldIdLst>
    <p:sldId id="261" r:id="rId3"/>
    <p:sldId id="271" r:id="rId4"/>
    <p:sldId id="263" r:id="rId5"/>
    <p:sldId id="262" r:id="rId6"/>
    <p:sldId id="265" r:id="rId7"/>
    <p:sldId id="264" r:id="rId8"/>
    <p:sldId id="277" r:id="rId9"/>
    <p:sldId id="266" r:id="rId10"/>
    <p:sldId id="267" r:id="rId11"/>
    <p:sldId id="268" r:id="rId12"/>
    <p:sldId id="273" r:id="rId13"/>
    <p:sldId id="269" r:id="rId14"/>
    <p:sldId id="274" r:id="rId15"/>
    <p:sldId id="270" r:id="rId16"/>
    <p:sldId id="275" r:id="rId17"/>
    <p:sldId id="258" r:id="rId18"/>
    <p:sldId id="259" r:id="rId19"/>
    <p:sldId id="260" r:id="rId20"/>
    <p:sldId id="276" r:id="rId21"/>
  </p:sldIdLst>
  <p:sldSz cx="9144000" cy="6858000" type="screen4x3"/>
  <p:notesSz cx="6797675" cy="987266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06D534C7-12EC-4088-93D9-465E798529BE}" type="datetimeFigureOut">
              <a:rPr lang="es-ES" smtClean="0"/>
              <a:pPr/>
              <a:t>21/03/2019</a:t>
            </a:fld>
            <a:endParaRPr lang="es-ES"/>
          </a:p>
        </p:txBody>
      </p:sp>
      <p:sp>
        <p:nvSpPr>
          <p:cNvPr id="4" name="3 Marcador de imagen de diapositiva"/>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79768" y="4689515"/>
            <a:ext cx="5438140" cy="444269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5C757F17-8A52-4FE6-AAB6-50FBCBA1F98E}" type="slidenum">
              <a:rPr lang="es-ES" smtClean="0"/>
              <a:pPr/>
              <a:t>‹Nº›</a:t>
            </a:fld>
            <a:endParaRPr lang="es-ES"/>
          </a:p>
        </p:txBody>
      </p:sp>
    </p:spTree>
    <p:extLst>
      <p:ext uri="{BB962C8B-B14F-4D97-AF65-F5344CB8AC3E}">
        <p14:creationId xmlns:p14="http://schemas.microsoft.com/office/powerpoint/2010/main" val="898938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FA800C96-2FB9-4413-BCEA-1CCBD454716F}" type="datetime1">
              <a:rPr lang="es-ES" smtClean="0">
                <a:solidFill>
                  <a:prstClr val="black">
                    <a:tint val="75000"/>
                  </a:prstClr>
                </a:solidFill>
              </a:rPr>
              <a:pPr/>
              <a:t>21/03/2019</a:t>
            </a:fld>
            <a:endParaRPr lang="es-ES">
              <a:solidFill>
                <a:prstClr val="black">
                  <a:tint val="75000"/>
                </a:prstClr>
              </a:solidFill>
            </a:endParaRPr>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2708D11-7A67-42E2-9F62-4F9BE21FABA0}" type="datetime1">
              <a:rPr lang="es-ES" smtClean="0">
                <a:solidFill>
                  <a:prstClr val="black">
                    <a:tint val="75000"/>
                  </a:prstClr>
                </a:solidFill>
              </a:rPr>
              <a:pPr/>
              <a:t>21/03/2019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389BDFD8-6934-441B-B72C-E1542D2AE66E}" type="datetime1">
              <a:rPr lang="es-ES" smtClean="0">
                <a:solidFill>
                  <a:prstClr val="black">
                    <a:tint val="75000"/>
                  </a:prstClr>
                </a:solidFill>
              </a:rPr>
              <a:pPr/>
              <a:t>21/03/2019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62431160-58A3-42A2-A406-E3C468B34CCB}" type="datetime1">
              <a:rPr lang="es-ES" smtClean="0">
                <a:solidFill>
                  <a:prstClr val="black">
                    <a:tint val="75000"/>
                  </a:prstClr>
                </a:solidFill>
              </a:rPr>
              <a:pPr/>
              <a:t>21/03/2019</a:t>
            </a:fld>
            <a:endParaRPr lang="es-ES">
              <a:solidFill>
                <a:prstClr val="black">
                  <a:tint val="75000"/>
                </a:prstClr>
              </a:solidFill>
            </a:endParaRPr>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DC6B9420-D824-4694-B776-F1868506E9A5}" type="datetime1">
              <a:rPr lang="es-ES" smtClean="0">
                <a:solidFill>
                  <a:prstClr val="black">
                    <a:tint val="75000"/>
                  </a:prstClr>
                </a:solidFill>
              </a:rPr>
              <a:pPr/>
              <a:t>21/03/2019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67084AD8-C80D-483E-B89D-3D77F0ED0EB4}" type="datetime1">
              <a:rPr lang="es-ES" smtClean="0">
                <a:solidFill>
                  <a:prstClr val="black">
                    <a:tint val="75000"/>
                  </a:prstClr>
                </a:solidFill>
              </a:rPr>
              <a:pPr/>
              <a:t>21/03/2019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BED2B5BD-2F7B-4573-A514-DF7B77131D54}" type="datetime1">
              <a:rPr lang="es-ES" smtClean="0">
                <a:solidFill>
                  <a:prstClr val="black">
                    <a:tint val="75000"/>
                  </a:prstClr>
                </a:solidFill>
              </a:rPr>
              <a:pPr/>
              <a:t>21/03/2019</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573F8095-2E2D-4A31-AD98-10DA03FE5E89}" type="datetime1">
              <a:rPr lang="es-ES" smtClean="0">
                <a:solidFill>
                  <a:prstClr val="black">
                    <a:tint val="75000"/>
                  </a:prstClr>
                </a:solidFill>
              </a:rPr>
              <a:pPr/>
              <a:t>21/03/2019</a:t>
            </a:fld>
            <a:endParaRPr lang="es-ES">
              <a:solidFill>
                <a:prstClr val="black">
                  <a:tint val="75000"/>
                </a:prstClr>
              </a:solidFill>
            </a:endParaRPr>
          </a:p>
        </p:txBody>
      </p:sp>
      <p:sp>
        <p:nvSpPr>
          <p:cNvPr id="8" name="7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9" name="8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BB547BA6-E00D-4D13-9E33-83D8D5429C8C}" type="datetime1">
              <a:rPr lang="es-ES" smtClean="0">
                <a:solidFill>
                  <a:prstClr val="black">
                    <a:tint val="75000"/>
                  </a:prstClr>
                </a:solidFill>
              </a:rPr>
              <a:pPr/>
              <a:t>21/03/2019</a:t>
            </a:fld>
            <a:endParaRPr lang="es-ES">
              <a:solidFill>
                <a:prstClr val="black">
                  <a:tint val="75000"/>
                </a:prstClr>
              </a:solidFill>
            </a:endParaRPr>
          </a:p>
        </p:txBody>
      </p:sp>
      <p:sp>
        <p:nvSpPr>
          <p:cNvPr id="4" name="3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5" name="4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97F6847A-264B-4332-8E84-8D42E8543D1B}" type="datetime1">
              <a:rPr lang="es-ES" smtClean="0">
                <a:solidFill>
                  <a:prstClr val="black">
                    <a:tint val="75000"/>
                  </a:prstClr>
                </a:solidFill>
              </a:rPr>
              <a:pPr/>
              <a:t>21/03/2019</a:t>
            </a:fld>
            <a:endParaRPr lang="es-ES">
              <a:solidFill>
                <a:prstClr val="black">
                  <a:tint val="75000"/>
                </a:prstClr>
              </a:solidFill>
            </a:endParaRPr>
          </a:p>
        </p:txBody>
      </p:sp>
      <p:sp>
        <p:nvSpPr>
          <p:cNvPr id="3" name="2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666469B1-F93B-467C-AE6D-3DBA7D4E5F93}" type="datetime1">
              <a:rPr lang="es-ES" smtClean="0">
                <a:solidFill>
                  <a:prstClr val="black">
                    <a:tint val="75000"/>
                  </a:prstClr>
                </a:solidFill>
              </a:rPr>
              <a:pPr/>
              <a:t>21/03/2019</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684B269-B914-4A16-A35F-32EEE150661A}" type="datetime1">
              <a:rPr lang="es-ES" smtClean="0">
                <a:solidFill>
                  <a:prstClr val="black">
                    <a:tint val="75000"/>
                  </a:prstClr>
                </a:solidFill>
              </a:rPr>
              <a:pPr/>
              <a:t>21/03/2019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312F33C6-354C-4CCE-B6FF-C10712670148}" type="datetime1">
              <a:rPr lang="es-ES" smtClean="0">
                <a:solidFill>
                  <a:prstClr val="black">
                    <a:tint val="75000"/>
                  </a:prstClr>
                </a:solidFill>
              </a:rPr>
              <a:pPr/>
              <a:t>21/03/2019</a:t>
            </a:fld>
            <a:endParaRPr lang="es-ES">
              <a:solidFill>
                <a:prstClr val="black">
                  <a:tint val="75000"/>
                </a:prstClr>
              </a:solidFill>
            </a:endParaRPr>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399A2B61-157C-4D90-8144-871404A7844F}" type="datetime1">
              <a:rPr lang="es-ES" smtClean="0">
                <a:solidFill>
                  <a:prstClr val="black">
                    <a:tint val="75000"/>
                  </a:prstClr>
                </a:solidFill>
              </a:rPr>
              <a:pPr/>
              <a:t>21/03/2019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E2A1CE1-907F-4A22-80EC-635E17EE5CD4}" type="datetime1">
              <a:rPr lang="es-ES" smtClean="0">
                <a:solidFill>
                  <a:prstClr val="black">
                    <a:tint val="75000"/>
                  </a:prstClr>
                </a:solidFill>
              </a:rPr>
              <a:pPr/>
              <a:t>21/03/2019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DE1A6520-ACD2-495A-9BE5-3BBB8C44D128}" type="datetime1">
              <a:rPr lang="es-ES" smtClean="0">
                <a:solidFill>
                  <a:prstClr val="black">
                    <a:tint val="75000"/>
                  </a:prstClr>
                </a:solidFill>
              </a:rPr>
              <a:pPr/>
              <a:t>21/03/2019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0D62A176-445E-4AD3-86E7-A58E96FD88F4}" type="datetime1">
              <a:rPr lang="es-ES" smtClean="0">
                <a:solidFill>
                  <a:prstClr val="black">
                    <a:tint val="75000"/>
                  </a:prstClr>
                </a:solidFill>
              </a:rPr>
              <a:pPr/>
              <a:t>21/03/2019</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D504F234-6B83-4556-9656-6D8F96A0AF41}" type="datetime1">
              <a:rPr lang="es-ES" smtClean="0">
                <a:solidFill>
                  <a:prstClr val="black">
                    <a:tint val="75000"/>
                  </a:prstClr>
                </a:solidFill>
              </a:rPr>
              <a:pPr/>
              <a:t>21/03/2019</a:t>
            </a:fld>
            <a:endParaRPr lang="es-ES">
              <a:solidFill>
                <a:prstClr val="black">
                  <a:tint val="75000"/>
                </a:prstClr>
              </a:solidFill>
            </a:endParaRPr>
          </a:p>
        </p:txBody>
      </p:sp>
      <p:sp>
        <p:nvSpPr>
          <p:cNvPr id="8" name="7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9" name="8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D4067BEA-D400-40D2-A688-ECEE884951E8}" type="datetime1">
              <a:rPr lang="es-ES" smtClean="0">
                <a:solidFill>
                  <a:prstClr val="black">
                    <a:tint val="75000"/>
                  </a:prstClr>
                </a:solidFill>
              </a:rPr>
              <a:pPr/>
              <a:t>21/03/2019</a:t>
            </a:fld>
            <a:endParaRPr lang="es-ES">
              <a:solidFill>
                <a:prstClr val="black">
                  <a:tint val="75000"/>
                </a:prstClr>
              </a:solidFill>
            </a:endParaRPr>
          </a:p>
        </p:txBody>
      </p:sp>
      <p:sp>
        <p:nvSpPr>
          <p:cNvPr id="4" name="3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5" name="4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BEF856F1-BC1E-4D71-B564-EF50243E811E}" type="datetime1">
              <a:rPr lang="es-ES" smtClean="0">
                <a:solidFill>
                  <a:prstClr val="black">
                    <a:tint val="75000"/>
                  </a:prstClr>
                </a:solidFill>
              </a:rPr>
              <a:pPr/>
              <a:t>21/03/2019</a:t>
            </a:fld>
            <a:endParaRPr lang="es-ES">
              <a:solidFill>
                <a:prstClr val="black">
                  <a:tint val="75000"/>
                </a:prstClr>
              </a:solidFill>
            </a:endParaRPr>
          </a:p>
        </p:txBody>
      </p:sp>
      <p:sp>
        <p:nvSpPr>
          <p:cNvPr id="3" name="2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2B8F1F5E-1B77-4AC0-97CA-CB686CD5C536}" type="datetime1">
              <a:rPr lang="es-ES" smtClean="0">
                <a:solidFill>
                  <a:prstClr val="black">
                    <a:tint val="75000"/>
                  </a:prstClr>
                </a:solidFill>
              </a:rPr>
              <a:pPr/>
              <a:t>21/03/2019</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F208B259-3ACC-4AE9-B872-9CB2C3D3C9B7}" type="datetime1">
              <a:rPr lang="es-ES" smtClean="0">
                <a:solidFill>
                  <a:prstClr val="black">
                    <a:tint val="75000"/>
                  </a:prstClr>
                </a:solidFill>
              </a:rPr>
              <a:pPr/>
              <a:t>21/03/2019</a:t>
            </a:fld>
            <a:endParaRPr lang="es-ES">
              <a:solidFill>
                <a:prstClr val="black">
                  <a:tint val="75000"/>
                </a:prstClr>
              </a:solidFill>
            </a:endParaRPr>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412CA97-F7EC-46F5-BA1C-F739B4F3DD6B}" type="datetime1">
              <a:rPr lang="es-ES" smtClean="0">
                <a:solidFill>
                  <a:prstClr val="black">
                    <a:tint val="75000"/>
                  </a:prstClr>
                </a:solidFill>
              </a:rPr>
              <a:pPr/>
              <a:t>21/03/2019</a:t>
            </a:fld>
            <a:endParaRPr lang="es-ES">
              <a:solidFill>
                <a:prstClr val="black">
                  <a:tint val="75000"/>
                </a:prstClr>
              </a:solidFill>
            </a:endParaRPr>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76CC5A5-5E60-427E-A65E-BF56C7162675}" type="datetime1">
              <a:rPr lang="es-ES" smtClean="0">
                <a:solidFill>
                  <a:prstClr val="black">
                    <a:tint val="75000"/>
                  </a:prstClr>
                </a:solidFill>
              </a:rPr>
              <a:pPr/>
              <a:t>21/03/2019</a:t>
            </a:fld>
            <a:endParaRPr lang="es-ES">
              <a:solidFill>
                <a:prstClr val="black">
                  <a:tint val="75000"/>
                </a:prstClr>
              </a:solidFill>
            </a:endParaRPr>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s-ES" smtClean="0">
                <a:solidFill>
                  <a:prstClr val="black">
                    <a:tint val="75000"/>
                  </a:prstClr>
                </a:solidFill>
              </a:rPr>
              <a:t>Novedades en materia de convenios en la Ley 40/2015</a:t>
            </a:r>
            <a:endParaRPr lang="es-ES">
              <a:solidFill>
                <a:prstClr val="black">
                  <a:tint val="75000"/>
                </a:prstClr>
              </a:solidFill>
            </a:endParaRPr>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600201"/>
            <a:ext cx="8229600" cy="3989040"/>
          </a:xfrm>
        </p:spPr>
        <p:txBody>
          <a:bodyPr/>
          <a:lstStyle/>
          <a:p>
            <a:pPr>
              <a:buNone/>
            </a:pPr>
            <a:endParaRPr lang="es-ES" dirty="0" smtClean="0"/>
          </a:p>
          <a:p>
            <a:pPr>
              <a:buNone/>
            </a:pPr>
            <a:endParaRPr lang="es-ES" dirty="0" smtClean="0"/>
          </a:p>
          <a:p>
            <a:pPr algn="ctr">
              <a:buNone/>
            </a:pPr>
            <a:endParaRPr lang="es-ES" dirty="0" smtClean="0"/>
          </a:p>
          <a:p>
            <a:pPr algn="ctr">
              <a:buNone/>
            </a:pPr>
            <a:endParaRPr lang="es-ES" dirty="0"/>
          </a:p>
          <a:p>
            <a:pPr lvl="0" algn="ctr">
              <a:buNone/>
            </a:pPr>
            <a:r>
              <a:rPr lang="es-ES" sz="1800" dirty="0">
                <a:solidFill>
                  <a:prstClr val="black"/>
                </a:solidFill>
                <a:latin typeface="Arial" pitchFamily="34" charset="0"/>
                <a:cs typeface="Arial" pitchFamily="34" charset="0"/>
              </a:rPr>
              <a:t>TERCERA SEMANA</a:t>
            </a:r>
          </a:p>
        </p:txBody>
      </p:sp>
      <p:sp>
        <p:nvSpPr>
          <p:cNvPr id="2" name="1 Título"/>
          <p:cNvSpPr>
            <a:spLocks noGrp="1"/>
          </p:cNvSpPr>
          <p:nvPr>
            <p:ph type="title"/>
          </p:nvPr>
        </p:nvSpPr>
        <p:spPr/>
        <p:txBody>
          <a:bodyPr>
            <a:normAutofit fontScale="90000"/>
          </a:bodyPr>
          <a:lstStyle/>
          <a:p>
            <a:pPr algn="ctr"/>
            <a:r>
              <a:rPr lang="es-ES" dirty="0" smtClean="0"/>
              <a:t/>
            </a:r>
            <a:br>
              <a:rPr lang="es-ES" dirty="0" smtClean="0"/>
            </a:br>
            <a:r>
              <a:rPr lang="es-ES" dirty="0"/>
              <a:t/>
            </a:r>
            <a:br>
              <a:rPr lang="es-ES" dirty="0"/>
            </a:br>
            <a:r>
              <a:rPr lang="es-ES" dirty="0" smtClean="0"/>
              <a:t/>
            </a:r>
            <a:br>
              <a:rPr lang="es-ES" dirty="0" smtClean="0"/>
            </a:br>
            <a:r>
              <a:rPr lang="es-ES" dirty="0" smtClean="0"/>
              <a:t/>
            </a:r>
            <a:br>
              <a:rPr lang="es-ES" dirty="0" smtClean="0"/>
            </a:br>
            <a:r>
              <a:rPr lang="es-ES" dirty="0"/>
              <a:t/>
            </a:r>
            <a:br>
              <a:rPr lang="es-ES" dirty="0"/>
            </a:br>
            <a:r>
              <a:rPr lang="es-ES" dirty="0" smtClean="0">
                <a:solidFill>
                  <a:schemeClr val="tx1"/>
                </a:solidFill>
              </a:rPr>
              <a:t>LOS CONVENIOS </a:t>
            </a:r>
            <a:r>
              <a:rPr lang="es-ES" dirty="0" smtClean="0">
                <a:solidFill>
                  <a:schemeClr val="tx1"/>
                </a:solidFill>
              </a:rPr>
              <a:t>EN LA LEY 40/2015</a:t>
            </a:r>
            <a:endParaRPr lang="es-ES" dirty="0">
              <a:solidFill>
                <a:schemeClr val="tx1"/>
              </a:solidFill>
            </a:endParaRPr>
          </a:p>
        </p:txBody>
      </p:sp>
      <p:pic>
        <p:nvPicPr>
          <p:cNvPr id="1026" name="Picture 2" descr="C:\Users\jalopez\Documents\escritos DIRECTIVOS 2017\GobE-MHAFP-INAP.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80112" y="404664"/>
            <a:ext cx="2824163" cy="59848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jalopez\Documents\escritos DIRECTIVOS 2017\licenc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8023" y="5589240"/>
            <a:ext cx="3528393" cy="821432"/>
          </a:xfrm>
          <a:prstGeom prst="rect">
            <a:avLst/>
          </a:prstGeom>
          <a:noFill/>
          <a:extLst>
            <a:ext uri="{909E8E84-426E-40DD-AFC4-6F175D3DCCD1}">
              <a14:hiddenFill xmlns:a14="http://schemas.microsoft.com/office/drawing/2010/main">
                <a:solidFill>
                  <a:srgbClr val="FFFFFF"/>
                </a:solidFill>
              </a14:hiddenFill>
            </a:ext>
          </a:extLst>
        </p:spPr>
      </p:pic>
      <p:sp>
        <p:nvSpPr>
          <p:cNvPr id="7" name="6 Marcador de pie de página"/>
          <p:cNvSpPr>
            <a:spLocks noGrp="1"/>
          </p:cNvSpPr>
          <p:nvPr>
            <p:ph type="ftr" sz="quarter" idx="11"/>
          </p:nvPr>
        </p:nvSpPr>
        <p:spPr/>
        <p:txBody>
          <a:bodyPr/>
          <a:lstStyle/>
          <a:p>
            <a:r>
              <a:rPr lang="es-ES" dirty="0" smtClean="0">
                <a:solidFill>
                  <a:prstClr val="black">
                    <a:tint val="75000"/>
                  </a:prstClr>
                </a:solidFill>
              </a:rPr>
              <a:t>Los convenios en la Ley 40/2015</a:t>
            </a:r>
            <a:endParaRPr lang="es-ES" dirty="0">
              <a:solidFill>
                <a:prstClr val="black">
                  <a:tint val="75000"/>
                </a:prstClr>
              </a:solidFill>
            </a:endParaRPr>
          </a:p>
        </p:txBody>
      </p:sp>
    </p:spTree>
    <p:extLst>
      <p:ext uri="{BB962C8B-B14F-4D97-AF65-F5344CB8AC3E}">
        <p14:creationId xmlns:p14="http://schemas.microsoft.com/office/powerpoint/2010/main" val="391729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Autofit/>
          </a:bodyPr>
          <a:lstStyle/>
          <a:p>
            <a:pPr algn="just"/>
            <a:r>
              <a:rPr lang="es-ES" sz="1800" dirty="0" smtClean="0">
                <a:latin typeface="Arial" pitchFamily="34" charset="0"/>
                <a:cs typeface="Arial" pitchFamily="34" charset="0"/>
              </a:rPr>
              <a:t>Acuerdos o convenios de terminación convencional de los procedimientos administrativos, incluidos los que instrumenten la concesión de subvenciones al amparo de la Ley 38/2003, de 17 de noviembre, General de Subvenciones.</a:t>
            </a:r>
          </a:p>
          <a:p>
            <a:pPr algn="just"/>
            <a:r>
              <a:rPr lang="es-ES" sz="1800" dirty="0" smtClean="0">
                <a:latin typeface="Arial" pitchFamily="34" charset="0"/>
                <a:cs typeface="Arial" pitchFamily="34" charset="0"/>
              </a:rPr>
              <a:t>Convenios por los que se instrumentan subvenciones previstas nominativamente en los Presupuestos Generales del Estado a las que se refieren los artículos 22.2.a) y 28.1 de la Ley 38/2003, de 27 de noviembre, General de Subvenciones.</a:t>
            </a:r>
          </a:p>
          <a:p>
            <a:pPr algn="just"/>
            <a:r>
              <a:rPr lang="es-ES" sz="1800" dirty="0" smtClean="0">
                <a:latin typeface="Arial" pitchFamily="34" charset="0"/>
                <a:cs typeface="Arial" pitchFamily="34" charset="0"/>
              </a:rPr>
              <a:t>Convenios que se suscriban al amparo del artículo 86 de la Ley 47/2003, de 26 de noviembre, General Presupuestaria.</a:t>
            </a:r>
          </a:p>
        </p:txBody>
      </p:sp>
      <p:sp>
        <p:nvSpPr>
          <p:cNvPr id="3" name="2 Marcador de pie de página"/>
          <p:cNvSpPr>
            <a:spLocks noGrp="1"/>
          </p:cNvSpPr>
          <p:nvPr>
            <p:ph type="ftr" sz="quarter" idx="11"/>
          </p:nvPr>
        </p:nvSpPr>
        <p:spPr/>
        <p:txBody>
          <a:bodyPr/>
          <a:lstStyle/>
          <a:p>
            <a:r>
              <a:rPr lang="es-ES" dirty="0"/>
              <a:t>Los convenios en la Ley 40/2015</a:t>
            </a:r>
          </a:p>
        </p:txBody>
      </p:sp>
      <p:sp>
        <p:nvSpPr>
          <p:cNvPr id="4" name="3 Título"/>
          <p:cNvSpPr>
            <a:spLocks noGrp="1"/>
          </p:cNvSpPr>
          <p:nvPr>
            <p:ph type="title"/>
          </p:nvPr>
        </p:nvSpPr>
        <p:spPr/>
        <p:txBody>
          <a:bodyPr>
            <a:normAutofit/>
          </a:bodyPr>
          <a:lstStyle/>
          <a:p>
            <a:pPr algn="ctr"/>
            <a:r>
              <a:rPr lang="es-ES" sz="2400" dirty="0">
                <a:solidFill>
                  <a:prstClr val="black"/>
                </a:solidFill>
                <a:effectLst/>
                <a:latin typeface="Arial" pitchFamily="34" charset="0"/>
                <a:cs typeface="Arial" pitchFamily="34" charset="0"/>
              </a:rPr>
              <a:t>Excepciones a la solicitud de autorización 50.2.c)</a:t>
            </a:r>
            <a:endParaRPr lang="es-E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539552" y="2348880"/>
            <a:ext cx="8229600" cy="2883776"/>
          </a:xfrm>
        </p:spPr>
        <p:txBody>
          <a:bodyPr>
            <a:noAutofit/>
          </a:bodyPr>
          <a:lstStyle/>
          <a:p>
            <a:pPr algn="just"/>
            <a:r>
              <a:rPr lang="es-ES" sz="1800" dirty="0" smtClean="0">
                <a:latin typeface="Arial" pitchFamily="34" charset="0"/>
                <a:cs typeface="Arial" pitchFamily="34" charset="0"/>
              </a:rPr>
              <a:t>Los convenios que determinan las condiciones, criterios y procedimientos de concesión y control de los préstamos.</a:t>
            </a:r>
          </a:p>
          <a:p>
            <a:pPr algn="just"/>
            <a:r>
              <a:rPr lang="es-ES" sz="1800" dirty="0" smtClean="0">
                <a:latin typeface="Arial" pitchFamily="34" charset="0"/>
                <a:cs typeface="Arial" pitchFamily="34" charset="0"/>
              </a:rPr>
              <a:t>Convenios que instrumenten encomiendas de gestión, así como los encargos de los poderes adjudicadores </a:t>
            </a:r>
          </a:p>
          <a:p>
            <a:pPr algn="just"/>
            <a:r>
              <a:rPr lang="es-ES" sz="1800" dirty="0" smtClean="0">
                <a:latin typeface="Arial" pitchFamily="34" charset="0"/>
                <a:cs typeface="Arial" pitchFamily="34" charset="0"/>
              </a:rPr>
              <a:t>Los convenios que tengan por objeto prestaciones propias de los contratos sometidos a la legislación de contratos del sector público, a la legislación patrimonial o a las normas especiales que en cada caso sean aplicables. </a:t>
            </a:r>
            <a:endParaRPr lang="es-ES" sz="1800" dirty="0">
              <a:latin typeface="Arial" pitchFamily="34" charset="0"/>
              <a:cs typeface="Arial" pitchFamily="34" charset="0"/>
            </a:endParaRPr>
          </a:p>
        </p:txBody>
      </p:sp>
      <p:sp>
        <p:nvSpPr>
          <p:cNvPr id="3" name="2 Marcador de pie de página"/>
          <p:cNvSpPr>
            <a:spLocks noGrp="1"/>
          </p:cNvSpPr>
          <p:nvPr>
            <p:ph type="ftr" sz="quarter" idx="11"/>
          </p:nvPr>
        </p:nvSpPr>
        <p:spPr/>
        <p:txBody>
          <a:bodyPr/>
          <a:lstStyle/>
          <a:p>
            <a:r>
              <a:rPr lang="es-ES" dirty="0"/>
              <a:t>Los convenios en la Ley 40/2015</a:t>
            </a:r>
          </a:p>
        </p:txBody>
      </p:sp>
      <p:sp>
        <p:nvSpPr>
          <p:cNvPr id="4" name="3 Título"/>
          <p:cNvSpPr>
            <a:spLocks noGrp="1"/>
          </p:cNvSpPr>
          <p:nvPr>
            <p:ph type="title"/>
          </p:nvPr>
        </p:nvSpPr>
        <p:spPr/>
        <p:txBody>
          <a:bodyPr>
            <a:normAutofit/>
          </a:bodyPr>
          <a:lstStyle/>
          <a:p>
            <a:pPr algn="ctr"/>
            <a:r>
              <a:rPr lang="es-ES" sz="2400" dirty="0">
                <a:solidFill>
                  <a:prstClr val="black"/>
                </a:solidFill>
                <a:effectLst/>
                <a:latin typeface="Arial" pitchFamily="34" charset="0"/>
                <a:cs typeface="Arial" pitchFamily="34" charset="0"/>
              </a:rPr>
              <a:t>Excepciones a la solicitud de autorización 50.2.c)</a:t>
            </a:r>
            <a:endParaRPr lang="es-ES" sz="2800" dirty="0"/>
          </a:p>
        </p:txBody>
      </p:sp>
    </p:spTree>
    <p:extLst>
      <p:ext uri="{BB962C8B-B14F-4D97-AF65-F5344CB8AC3E}">
        <p14:creationId xmlns:p14="http://schemas.microsoft.com/office/powerpoint/2010/main" val="3590961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67544" y="1772816"/>
            <a:ext cx="8229600" cy="3747872"/>
          </a:xfrm>
        </p:spPr>
        <p:txBody>
          <a:bodyPr>
            <a:noAutofit/>
          </a:bodyPr>
          <a:lstStyle/>
          <a:p>
            <a:r>
              <a:rPr lang="es-ES" sz="1800" dirty="0" smtClean="0">
                <a:latin typeface="Arial" pitchFamily="34" charset="0"/>
                <a:cs typeface="Arial" pitchFamily="34" charset="0"/>
              </a:rPr>
              <a:t>Convenios que instrumenten contratos de coedición del «Boletín Oficial del Estado»</a:t>
            </a:r>
          </a:p>
          <a:p>
            <a:r>
              <a:rPr lang="es-ES" sz="1800" dirty="0" smtClean="0">
                <a:latin typeface="Arial" pitchFamily="34" charset="0"/>
                <a:cs typeface="Arial" pitchFamily="34" charset="0"/>
              </a:rPr>
              <a:t>Convenios que tengan por objeto la creación de Consorcios, previstos en el artículo 123 de la Ley 40/2015</a:t>
            </a:r>
          </a:p>
          <a:p>
            <a:r>
              <a:rPr lang="es-ES" sz="1800" dirty="0" smtClean="0">
                <a:latin typeface="Arial" pitchFamily="34" charset="0"/>
                <a:cs typeface="Arial" pitchFamily="34" charset="0"/>
              </a:rPr>
              <a:t>Convenios que se suscriban entre entidades del sector público estatal cuyos presupuestos se integren en el presupuesto general del Estado que tengan por objeto aportaciones patrimoniales</a:t>
            </a:r>
          </a:p>
          <a:p>
            <a:r>
              <a:rPr lang="es-ES" sz="1800" dirty="0" smtClean="0">
                <a:latin typeface="Arial" pitchFamily="34" charset="0"/>
                <a:cs typeface="Arial" pitchFamily="34" charset="0"/>
              </a:rPr>
              <a:t>Los convenios que se suscriban para la canalización de anticipos reembolsables con fondos europeos</a:t>
            </a:r>
          </a:p>
        </p:txBody>
      </p:sp>
      <p:sp>
        <p:nvSpPr>
          <p:cNvPr id="3" name="2 Marcador de pie de página"/>
          <p:cNvSpPr>
            <a:spLocks noGrp="1"/>
          </p:cNvSpPr>
          <p:nvPr>
            <p:ph type="ftr" sz="quarter" idx="11"/>
          </p:nvPr>
        </p:nvSpPr>
        <p:spPr/>
        <p:txBody>
          <a:bodyPr/>
          <a:lstStyle/>
          <a:p>
            <a:r>
              <a:rPr lang="es-ES" dirty="0"/>
              <a:t>Los convenios en la Ley 40/2015</a:t>
            </a:r>
          </a:p>
        </p:txBody>
      </p:sp>
      <p:sp>
        <p:nvSpPr>
          <p:cNvPr id="5" name="3 Título"/>
          <p:cNvSpPr>
            <a:spLocks noGrp="1"/>
          </p:cNvSpPr>
          <p:nvPr>
            <p:ph type="title"/>
          </p:nvPr>
        </p:nvSpPr>
        <p:spPr/>
        <p:txBody>
          <a:bodyPr>
            <a:normAutofit/>
          </a:bodyPr>
          <a:lstStyle/>
          <a:p>
            <a:pPr algn="ctr"/>
            <a:r>
              <a:rPr lang="es-ES" sz="2400" dirty="0">
                <a:solidFill>
                  <a:prstClr val="black"/>
                </a:solidFill>
                <a:effectLst/>
                <a:latin typeface="Arial" pitchFamily="34" charset="0"/>
                <a:cs typeface="Arial" pitchFamily="34" charset="0"/>
              </a:rPr>
              <a:t>Excepciones a la solicitud de autorización 50.2.c)</a:t>
            </a:r>
            <a:endParaRPr lang="es-E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67544" y="1844824"/>
            <a:ext cx="8229600" cy="3603856"/>
          </a:xfrm>
        </p:spPr>
        <p:txBody>
          <a:bodyPr>
            <a:noAutofit/>
          </a:bodyPr>
          <a:lstStyle/>
          <a:p>
            <a:r>
              <a:rPr lang="es-ES" sz="1800" dirty="0" smtClean="0">
                <a:latin typeface="Arial" pitchFamily="34" charset="0"/>
                <a:cs typeface="Arial" pitchFamily="34" charset="0"/>
              </a:rPr>
              <a:t>Convenios suscritos entre órganos administrativos de una misma Administración Pública o con órganos constitucionales</a:t>
            </a:r>
          </a:p>
          <a:p>
            <a:r>
              <a:rPr lang="es-ES" sz="1800" dirty="0" smtClean="0">
                <a:latin typeface="Arial" pitchFamily="34" charset="0"/>
                <a:cs typeface="Arial" pitchFamily="34" charset="0"/>
              </a:rPr>
              <a:t>Convenios no constitutivos de un Tratado Internacional, ni de un Acuerdo Internacional administrativo ni de un Acuerdo Internacional no normativo, cuando en los mismos se determine que se rigen por el ordenamiento jurídico de otro país</a:t>
            </a:r>
          </a:p>
          <a:p>
            <a:r>
              <a:rPr lang="es-ES" sz="1800" dirty="0" smtClean="0">
                <a:latin typeface="Arial" pitchFamily="34" charset="0"/>
                <a:cs typeface="Arial" pitchFamily="34" charset="0"/>
              </a:rPr>
              <a:t>Convenios que se concierten al amparo de la disposición adicional cuarta de la Ley 25/2014, de 27 de noviembre, de Tratados y otros Acuerdos Internacionales</a:t>
            </a:r>
            <a:endParaRPr lang="es-ES" sz="1800" dirty="0">
              <a:latin typeface="Arial" pitchFamily="34" charset="0"/>
              <a:cs typeface="Arial" pitchFamily="34" charset="0"/>
            </a:endParaRPr>
          </a:p>
        </p:txBody>
      </p:sp>
      <p:sp>
        <p:nvSpPr>
          <p:cNvPr id="3" name="2 Marcador de pie de página"/>
          <p:cNvSpPr>
            <a:spLocks noGrp="1"/>
          </p:cNvSpPr>
          <p:nvPr>
            <p:ph type="ftr" sz="quarter" idx="11"/>
          </p:nvPr>
        </p:nvSpPr>
        <p:spPr/>
        <p:txBody>
          <a:bodyPr/>
          <a:lstStyle/>
          <a:p>
            <a:r>
              <a:rPr lang="es-ES" dirty="0"/>
              <a:t>Los convenios en la Ley 40/2015</a:t>
            </a:r>
          </a:p>
        </p:txBody>
      </p:sp>
      <p:sp>
        <p:nvSpPr>
          <p:cNvPr id="5" name="3 Título"/>
          <p:cNvSpPr>
            <a:spLocks noGrp="1"/>
          </p:cNvSpPr>
          <p:nvPr>
            <p:ph type="title"/>
          </p:nvPr>
        </p:nvSpPr>
        <p:spPr/>
        <p:txBody>
          <a:bodyPr>
            <a:normAutofit/>
          </a:bodyPr>
          <a:lstStyle/>
          <a:p>
            <a:pPr algn="ctr"/>
            <a:r>
              <a:rPr lang="es-ES" sz="2400" dirty="0">
                <a:solidFill>
                  <a:prstClr val="black"/>
                </a:solidFill>
                <a:effectLst/>
                <a:latin typeface="Arial" pitchFamily="34" charset="0"/>
                <a:cs typeface="Arial" pitchFamily="34" charset="0"/>
              </a:rPr>
              <a:t>Excepciones a la solicitud de autorización 50.2.c)</a:t>
            </a:r>
            <a:endParaRPr lang="es-ES" sz="2800" dirty="0"/>
          </a:p>
        </p:txBody>
      </p:sp>
    </p:spTree>
    <p:extLst>
      <p:ext uri="{BB962C8B-B14F-4D97-AF65-F5344CB8AC3E}">
        <p14:creationId xmlns:p14="http://schemas.microsoft.com/office/powerpoint/2010/main" val="1784767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340768"/>
            <a:ext cx="8229600" cy="4752528"/>
          </a:xfrm>
        </p:spPr>
        <p:txBody>
          <a:bodyPr>
            <a:noAutofit/>
          </a:bodyPr>
          <a:lstStyle/>
          <a:p>
            <a:r>
              <a:rPr lang="es-ES" sz="1800" dirty="0" smtClean="0">
                <a:latin typeface="Arial" pitchFamily="34" charset="0"/>
                <a:cs typeface="Arial" pitchFamily="34" charset="0"/>
              </a:rPr>
              <a:t>Convenios a suscribir por Autoridades administrativas independientes</a:t>
            </a:r>
          </a:p>
          <a:p>
            <a:r>
              <a:rPr lang="es-ES" sz="1800" dirty="0" smtClean="0">
                <a:latin typeface="Arial" pitchFamily="34" charset="0"/>
                <a:cs typeface="Arial" pitchFamily="34" charset="0"/>
              </a:rPr>
              <a:t>Los convenios que formalizan la modificación de condiciones en el régimen tarifario de una concesión de autopistas, de conformidad con la Ley de Autopistas.</a:t>
            </a:r>
          </a:p>
          <a:p>
            <a:r>
              <a:rPr lang="es-ES" sz="1800" dirty="0" smtClean="0">
                <a:latin typeface="Arial" pitchFamily="34" charset="0"/>
                <a:cs typeface="Arial" pitchFamily="34" charset="0"/>
              </a:rPr>
              <a:t>Los convenios que formalizan la cesión de la titularidad de carreteras estatales en aplicación de la Ley de Carreteras</a:t>
            </a:r>
          </a:p>
          <a:p>
            <a:r>
              <a:rPr lang="es-ES" sz="1800" dirty="0" smtClean="0">
                <a:latin typeface="Arial" pitchFamily="34" charset="0"/>
                <a:cs typeface="Arial" pitchFamily="34" charset="0"/>
              </a:rPr>
              <a:t>Los convenios que formalizan la ocupación </a:t>
            </a:r>
            <a:r>
              <a:rPr lang="es-ES" sz="1800" dirty="0" err="1" smtClean="0">
                <a:latin typeface="Arial" pitchFamily="34" charset="0"/>
                <a:cs typeface="Arial" pitchFamily="34" charset="0"/>
              </a:rPr>
              <a:t>demanial</a:t>
            </a:r>
            <a:r>
              <a:rPr lang="es-ES" sz="1800" dirty="0" smtClean="0">
                <a:latin typeface="Arial" pitchFamily="34" charset="0"/>
                <a:cs typeface="Arial" pitchFamily="34" charset="0"/>
              </a:rPr>
              <a:t> de zonas portuarias</a:t>
            </a:r>
          </a:p>
          <a:p>
            <a:r>
              <a:rPr lang="es-ES" sz="1800" dirty="0" smtClean="0">
                <a:latin typeface="Arial" pitchFamily="34" charset="0"/>
                <a:cs typeface="Arial" pitchFamily="34" charset="0"/>
              </a:rPr>
              <a:t>Los convenios que instrumentan negocios jurídicos de contenido patrimonial. En particular, los previstos en:</a:t>
            </a:r>
          </a:p>
          <a:p>
            <a:pPr lvl="1"/>
            <a:r>
              <a:rPr lang="es-ES" sz="1800" dirty="0" smtClean="0">
                <a:latin typeface="Arial" pitchFamily="34" charset="0"/>
                <a:cs typeface="Arial" pitchFamily="34" charset="0"/>
              </a:rPr>
              <a:t>El artículo 134 de la Ley de Patrimonio de las Administraciones Públicas, respecto de los convenios que instrumentan pagos aplazados.</a:t>
            </a:r>
          </a:p>
          <a:p>
            <a:pPr lvl="1"/>
            <a:r>
              <a:rPr lang="es-ES" sz="1800" dirty="0" smtClean="0">
                <a:latin typeface="Arial" pitchFamily="34" charset="0"/>
                <a:cs typeface="Arial" pitchFamily="34" charset="0"/>
              </a:rPr>
              <a:t>Convenios patrimoniales y urbanísticos del artículo 186 de la Ley de Patrimonio de las Administraciones Públicas. </a:t>
            </a:r>
          </a:p>
        </p:txBody>
      </p:sp>
      <p:sp>
        <p:nvSpPr>
          <p:cNvPr id="3" name="2 Marcador de pie de página"/>
          <p:cNvSpPr>
            <a:spLocks noGrp="1"/>
          </p:cNvSpPr>
          <p:nvPr>
            <p:ph type="ftr" sz="quarter" idx="11"/>
          </p:nvPr>
        </p:nvSpPr>
        <p:spPr/>
        <p:txBody>
          <a:bodyPr/>
          <a:lstStyle/>
          <a:p>
            <a:r>
              <a:rPr lang="es-ES" dirty="0"/>
              <a:t>Los convenios en la Ley 40/2015</a:t>
            </a:r>
          </a:p>
        </p:txBody>
      </p:sp>
      <p:sp>
        <p:nvSpPr>
          <p:cNvPr id="5" name="3 Título"/>
          <p:cNvSpPr>
            <a:spLocks noGrp="1"/>
          </p:cNvSpPr>
          <p:nvPr>
            <p:ph type="title"/>
          </p:nvPr>
        </p:nvSpPr>
        <p:spPr>
          <a:xfrm>
            <a:off x="457200" y="116632"/>
            <a:ext cx="8229600" cy="1080120"/>
          </a:xfrm>
        </p:spPr>
        <p:txBody>
          <a:bodyPr>
            <a:normAutofit/>
          </a:bodyPr>
          <a:lstStyle/>
          <a:p>
            <a:pPr algn="ctr"/>
            <a:r>
              <a:rPr lang="es-ES" sz="2400" dirty="0">
                <a:solidFill>
                  <a:prstClr val="black"/>
                </a:solidFill>
                <a:effectLst/>
                <a:latin typeface="Arial" pitchFamily="34" charset="0"/>
                <a:cs typeface="Arial" pitchFamily="34" charset="0"/>
              </a:rPr>
              <a:t>Excepciones a la solicitud de autorización 50.2.c)</a:t>
            </a:r>
            <a:endParaRPr lang="es-ES" sz="2800" dirty="0">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11560" y="1628800"/>
            <a:ext cx="8085584" cy="3960440"/>
          </a:xfrm>
        </p:spPr>
        <p:txBody>
          <a:bodyPr>
            <a:noAutofit/>
          </a:bodyPr>
          <a:lstStyle/>
          <a:p>
            <a:r>
              <a:rPr lang="es-ES" sz="1800" dirty="0" smtClean="0">
                <a:latin typeface="Arial" pitchFamily="34" charset="0"/>
                <a:cs typeface="Arial" pitchFamily="34" charset="0"/>
              </a:rPr>
              <a:t>Los convenios que instrumentan una autorización de conformidad con el artículo 91 de la Ley de Patrimonio de las Administraciones Públicas</a:t>
            </a:r>
          </a:p>
          <a:p>
            <a:r>
              <a:rPr lang="es-ES" sz="1800" dirty="0" smtClean="0">
                <a:latin typeface="Arial" pitchFamily="34" charset="0"/>
                <a:cs typeface="Arial" pitchFamily="34" charset="0"/>
              </a:rPr>
              <a:t>Los convenios por los que se establecen las condiciones de concesión y tramitación de los avales para préstamos</a:t>
            </a:r>
          </a:p>
          <a:p>
            <a:r>
              <a:rPr lang="es-ES" sz="1800" dirty="0" smtClean="0">
                <a:latin typeface="Arial" pitchFamily="34" charset="0"/>
                <a:cs typeface="Arial" pitchFamily="34" charset="0"/>
              </a:rPr>
              <a:t>Los convenios que crean órganos administrativos de conformidad con lo previsto en el artículo 27 de la Ley 49/2002, de 23 de diciembre, de régimen fiscal de las entidades sin fines lucrativos y de los incentivos fiscales al mecenazgo, y supuestos análogos</a:t>
            </a:r>
            <a:endParaRPr lang="es-ES" sz="1800" dirty="0">
              <a:latin typeface="Arial" pitchFamily="34" charset="0"/>
              <a:cs typeface="Arial" pitchFamily="34" charset="0"/>
            </a:endParaRPr>
          </a:p>
        </p:txBody>
      </p:sp>
      <p:sp>
        <p:nvSpPr>
          <p:cNvPr id="3" name="2 Marcador de pie de página"/>
          <p:cNvSpPr>
            <a:spLocks noGrp="1"/>
          </p:cNvSpPr>
          <p:nvPr>
            <p:ph type="ftr" sz="quarter" idx="11"/>
          </p:nvPr>
        </p:nvSpPr>
        <p:spPr/>
        <p:txBody>
          <a:bodyPr/>
          <a:lstStyle/>
          <a:p>
            <a:r>
              <a:rPr lang="es-ES" dirty="0"/>
              <a:t>Los convenios en la Ley 40/2015</a:t>
            </a:r>
          </a:p>
        </p:txBody>
      </p:sp>
      <p:sp>
        <p:nvSpPr>
          <p:cNvPr id="5" name="3 Título"/>
          <p:cNvSpPr>
            <a:spLocks noGrp="1"/>
          </p:cNvSpPr>
          <p:nvPr>
            <p:ph type="title"/>
          </p:nvPr>
        </p:nvSpPr>
        <p:spPr>
          <a:xfrm>
            <a:off x="457200" y="116632"/>
            <a:ext cx="8229600" cy="1080120"/>
          </a:xfrm>
        </p:spPr>
        <p:txBody>
          <a:bodyPr>
            <a:normAutofit/>
          </a:bodyPr>
          <a:lstStyle/>
          <a:p>
            <a:pPr algn="ctr"/>
            <a:r>
              <a:rPr lang="es-ES" sz="2400" dirty="0" smtClean="0">
                <a:solidFill>
                  <a:schemeClr val="tx1"/>
                </a:solidFill>
                <a:effectLst/>
                <a:latin typeface="Arial" pitchFamily="34" charset="0"/>
                <a:cs typeface="Arial" pitchFamily="34" charset="0"/>
              </a:rPr>
              <a:t>Excepciones a la solicitud de autorización 50.2.c)</a:t>
            </a:r>
            <a:endParaRPr lang="es-ES" sz="2400" dirty="0">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5268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83568" y="2060849"/>
            <a:ext cx="8219256" cy="3240360"/>
          </a:xfrm>
        </p:spPr>
        <p:txBody>
          <a:bodyPr>
            <a:normAutofit/>
          </a:bodyPr>
          <a:lstStyle/>
          <a:p>
            <a:r>
              <a:rPr lang="es-ES" sz="1800" b="1" dirty="0" smtClean="0">
                <a:latin typeface="Arial" pitchFamily="34" charset="0"/>
                <a:cs typeface="Arial" pitchFamily="34" charset="0"/>
              </a:rPr>
              <a:t>Cumplimiento de las actuaciones.</a:t>
            </a:r>
          </a:p>
          <a:p>
            <a:endParaRPr lang="es-ES" sz="1800" b="1" dirty="0" smtClean="0">
              <a:latin typeface="Arial" pitchFamily="34" charset="0"/>
              <a:cs typeface="Arial" pitchFamily="34" charset="0"/>
            </a:endParaRPr>
          </a:p>
          <a:p>
            <a:r>
              <a:rPr lang="es-ES" sz="1800" b="1" dirty="0" smtClean="0">
                <a:latin typeface="Arial" pitchFamily="34" charset="0"/>
                <a:cs typeface="Arial" pitchFamily="34" charset="0"/>
              </a:rPr>
              <a:t>Resolución:</a:t>
            </a:r>
          </a:p>
          <a:p>
            <a:pPr lvl="1"/>
            <a:r>
              <a:rPr lang="es-ES" sz="1800" dirty="0" smtClean="0">
                <a:latin typeface="Arial" pitchFamily="34" charset="0"/>
                <a:cs typeface="Arial" pitchFamily="34" charset="0"/>
              </a:rPr>
              <a:t>Transcurso del plazo sin prórroga</a:t>
            </a:r>
          </a:p>
          <a:p>
            <a:pPr lvl="1"/>
            <a:r>
              <a:rPr lang="es-ES" sz="1800" dirty="0" smtClean="0">
                <a:latin typeface="Arial" pitchFamily="34" charset="0"/>
                <a:cs typeface="Arial" pitchFamily="34" charset="0"/>
              </a:rPr>
              <a:t>Acuerdo de los firmantes</a:t>
            </a:r>
          </a:p>
          <a:p>
            <a:pPr lvl="1"/>
            <a:r>
              <a:rPr lang="es-ES" sz="1800" dirty="0" smtClean="0">
                <a:latin typeface="Arial" pitchFamily="34" charset="0"/>
                <a:cs typeface="Arial" pitchFamily="34" charset="0"/>
              </a:rPr>
              <a:t>Incumplimiento de obligaciones             requerimiento</a:t>
            </a:r>
          </a:p>
          <a:p>
            <a:pPr lvl="1"/>
            <a:r>
              <a:rPr lang="es-ES" sz="1800" dirty="0" smtClean="0">
                <a:latin typeface="Arial" pitchFamily="34" charset="0"/>
                <a:cs typeface="Arial" pitchFamily="34" charset="0"/>
              </a:rPr>
              <a:t>Decisión judicial que declare la nulidad del convenio</a:t>
            </a:r>
          </a:p>
          <a:p>
            <a:pPr lvl="1"/>
            <a:r>
              <a:rPr lang="es-ES" sz="1800" dirty="0" smtClean="0">
                <a:latin typeface="Arial" pitchFamily="34" charset="0"/>
                <a:cs typeface="Arial" pitchFamily="34" charset="0"/>
              </a:rPr>
              <a:t>Otras causas previstas en el convenio o en otras leyes</a:t>
            </a:r>
            <a:endParaRPr lang="es-ES" sz="1800" dirty="0">
              <a:latin typeface="Arial" pitchFamily="34" charset="0"/>
              <a:cs typeface="Arial" pitchFamily="34" charset="0"/>
            </a:endParaRPr>
          </a:p>
        </p:txBody>
      </p:sp>
      <p:sp>
        <p:nvSpPr>
          <p:cNvPr id="2" name="1 Título"/>
          <p:cNvSpPr>
            <a:spLocks noGrp="1"/>
          </p:cNvSpPr>
          <p:nvPr>
            <p:ph type="title"/>
          </p:nvPr>
        </p:nvSpPr>
        <p:spPr/>
        <p:txBody>
          <a:bodyPr>
            <a:normAutofit/>
          </a:bodyPr>
          <a:lstStyle/>
          <a:p>
            <a:pPr algn="ctr"/>
            <a:r>
              <a:rPr lang="es-ES" sz="2800" dirty="0" smtClean="0">
                <a:solidFill>
                  <a:schemeClr val="tx1"/>
                </a:solidFill>
                <a:effectLst/>
                <a:latin typeface="Arial" pitchFamily="34" charset="0"/>
                <a:cs typeface="Arial" pitchFamily="34" charset="0"/>
              </a:rPr>
              <a:t>Extinción</a:t>
            </a:r>
            <a:endParaRPr lang="es-ES" sz="2800" dirty="0">
              <a:solidFill>
                <a:schemeClr val="tx1"/>
              </a:solidFill>
              <a:effectLst/>
              <a:latin typeface="Arial" pitchFamily="34" charset="0"/>
              <a:cs typeface="Arial" pitchFamily="34" charset="0"/>
            </a:endParaRPr>
          </a:p>
        </p:txBody>
      </p:sp>
      <p:sp>
        <p:nvSpPr>
          <p:cNvPr id="5" name="4 Flecha derecha"/>
          <p:cNvSpPr/>
          <p:nvPr/>
        </p:nvSpPr>
        <p:spPr>
          <a:xfrm>
            <a:off x="4788024" y="3789040"/>
            <a:ext cx="432048"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6" name="5 Marcador de pie de página"/>
          <p:cNvSpPr>
            <a:spLocks noGrp="1"/>
          </p:cNvSpPr>
          <p:nvPr>
            <p:ph type="ftr" sz="quarter" idx="11"/>
          </p:nvPr>
        </p:nvSpPr>
        <p:spPr/>
        <p:txBody>
          <a:bodyPr/>
          <a:lstStyle/>
          <a:p>
            <a:r>
              <a:rPr lang="es-ES" dirty="0"/>
              <a:t>Los convenios en la Ley 40/2015</a:t>
            </a:r>
          </a:p>
        </p:txBody>
      </p:sp>
    </p:spTree>
    <p:extLst>
      <p:ext uri="{BB962C8B-B14F-4D97-AF65-F5344CB8AC3E}">
        <p14:creationId xmlns:p14="http://schemas.microsoft.com/office/powerpoint/2010/main" val="37068959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buClr>
                <a:schemeClr val="bg2">
                  <a:lumMod val="60000"/>
                  <a:lumOff val="40000"/>
                </a:schemeClr>
              </a:buClr>
              <a:buNone/>
            </a:pPr>
            <a:r>
              <a:rPr lang="es-ES" sz="1800" b="1" dirty="0" smtClean="0">
                <a:latin typeface="Arial" pitchFamily="34" charset="0"/>
                <a:cs typeface="Arial" pitchFamily="34" charset="0"/>
              </a:rPr>
              <a:t>Liquidación</a:t>
            </a:r>
            <a:r>
              <a:rPr lang="es-ES" sz="1800" b="1" dirty="0" smtClean="0">
                <a:solidFill>
                  <a:schemeClr val="tx2">
                    <a:lumMod val="90000"/>
                  </a:schemeClr>
                </a:solidFill>
                <a:latin typeface="Arial" pitchFamily="34" charset="0"/>
                <a:cs typeface="Arial" pitchFamily="34" charset="0"/>
              </a:rPr>
              <a:t>.</a:t>
            </a:r>
            <a:r>
              <a:rPr lang="es-ES" sz="1800" dirty="0" smtClean="0">
                <a:solidFill>
                  <a:srgbClr val="FF0000"/>
                </a:solidFill>
                <a:latin typeface="Arial" pitchFamily="34" charset="0"/>
                <a:cs typeface="Arial" pitchFamily="34" charset="0"/>
              </a:rPr>
              <a:t>	</a:t>
            </a:r>
            <a:endParaRPr lang="es-ES_tradnl" sz="1800" dirty="0" smtClean="0">
              <a:solidFill>
                <a:srgbClr val="FF0000"/>
              </a:solidFill>
              <a:latin typeface="Arial" pitchFamily="34" charset="0"/>
              <a:cs typeface="Arial" pitchFamily="34" charset="0"/>
            </a:endParaRPr>
          </a:p>
          <a:p>
            <a:pPr lvl="1" algn="just">
              <a:buClr>
                <a:schemeClr val="tx2">
                  <a:lumMod val="50000"/>
                </a:schemeClr>
              </a:buClr>
            </a:pPr>
            <a:r>
              <a:rPr lang="es-ES" sz="1800" dirty="0" smtClean="0">
                <a:latin typeface="Arial" pitchFamily="34" charset="0"/>
                <a:cs typeface="Arial" pitchFamily="34" charset="0"/>
              </a:rPr>
              <a:t>Si el coste de las actuaciones ejecutadas es inferior a los fondos que la parte hubiera recibido .</a:t>
            </a:r>
          </a:p>
          <a:p>
            <a:pPr lvl="2" algn="just">
              <a:buClr>
                <a:schemeClr val="tx2">
                  <a:lumMod val="50000"/>
                </a:schemeClr>
              </a:buClr>
            </a:pPr>
            <a:r>
              <a:rPr lang="es-ES" sz="1800" dirty="0" smtClean="0">
                <a:latin typeface="Arial" pitchFamily="34" charset="0"/>
                <a:cs typeface="Arial" pitchFamily="34" charset="0"/>
              </a:rPr>
              <a:t>Reintegrar del exceso en el plazo máximo de un mes, si no intereses de demora.   </a:t>
            </a:r>
          </a:p>
          <a:p>
            <a:pPr lvl="1" algn="just">
              <a:buClr>
                <a:schemeClr val="tx2">
                  <a:lumMod val="50000"/>
                </a:schemeClr>
              </a:buClr>
            </a:pPr>
            <a:r>
              <a:rPr lang="es-ES" sz="1800" dirty="0" smtClean="0">
                <a:latin typeface="Arial" pitchFamily="34" charset="0"/>
                <a:cs typeface="Arial" pitchFamily="34" charset="0"/>
              </a:rPr>
              <a:t>Si el coste de las actuaciones ejecutadas es superior a los fondos que la parte hubiera recibido. </a:t>
            </a:r>
          </a:p>
          <a:p>
            <a:pPr lvl="2" algn="just">
              <a:buClr>
                <a:schemeClr val="tx2">
                  <a:lumMod val="50000"/>
                </a:schemeClr>
              </a:buClr>
            </a:pPr>
            <a:r>
              <a:rPr lang="es-ES" sz="1800" dirty="0" smtClean="0">
                <a:latin typeface="Arial" pitchFamily="34" charset="0"/>
                <a:cs typeface="Arial" pitchFamily="34" charset="0"/>
              </a:rPr>
              <a:t>Abono de la diferencia con el límite máximo de las cantidades que cada una de las partes se hubiera comprometido a aportar .</a:t>
            </a:r>
          </a:p>
          <a:p>
            <a:pPr lvl="1" algn="just">
              <a:buClr>
                <a:schemeClr val="tx2">
                  <a:lumMod val="50000"/>
                </a:schemeClr>
              </a:buClr>
            </a:pPr>
            <a:r>
              <a:rPr lang="es-ES" sz="1800" dirty="0" smtClean="0">
                <a:latin typeface="Arial" pitchFamily="34" charset="0"/>
                <a:cs typeface="Arial" pitchFamily="34" charset="0"/>
              </a:rPr>
              <a:t>Para las actuaciones en curso de ejecución. </a:t>
            </a:r>
          </a:p>
          <a:p>
            <a:pPr lvl="2" algn="just">
              <a:buClr>
                <a:schemeClr val="tx2">
                  <a:lumMod val="50000"/>
                </a:schemeClr>
              </a:buClr>
            </a:pPr>
            <a:r>
              <a:rPr lang="es-ES" sz="1800" dirty="0" smtClean="0">
                <a:latin typeface="Arial" pitchFamily="34" charset="0"/>
                <a:cs typeface="Arial" pitchFamily="34" charset="0"/>
              </a:rPr>
              <a:t>Acordar continuar las actuaciones estableciendo un plazo improrrogable para su finalización y después liquidación.</a:t>
            </a:r>
            <a:endParaRPr lang="es-ES" sz="1800" dirty="0">
              <a:latin typeface="Arial" pitchFamily="34" charset="0"/>
              <a:cs typeface="Arial" pitchFamily="34" charset="0"/>
            </a:endParaRPr>
          </a:p>
        </p:txBody>
      </p:sp>
      <p:sp>
        <p:nvSpPr>
          <p:cNvPr id="2" name="1 Título"/>
          <p:cNvSpPr>
            <a:spLocks noGrp="1"/>
          </p:cNvSpPr>
          <p:nvPr>
            <p:ph type="title"/>
          </p:nvPr>
        </p:nvSpPr>
        <p:spPr/>
        <p:txBody>
          <a:bodyPr>
            <a:normAutofit/>
          </a:bodyPr>
          <a:lstStyle/>
          <a:p>
            <a:pPr algn="ctr"/>
            <a:r>
              <a:rPr lang="es-ES" sz="2800" dirty="0" smtClean="0">
                <a:solidFill>
                  <a:schemeClr val="tx1"/>
                </a:solidFill>
                <a:effectLst/>
                <a:latin typeface="Arial" pitchFamily="34" charset="0"/>
                <a:cs typeface="Arial" pitchFamily="34" charset="0"/>
              </a:rPr>
              <a:t>Efectos de la extinción</a:t>
            </a:r>
            <a:endParaRPr lang="es-ES" sz="2800" dirty="0">
              <a:solidFill>
                <a:schemeClr val="tx1"/>
              </a:solidFill>
              <a:effectLst/>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dirty="0"/>
              <a:t>Los convenios en la Ley 40/2015</a:t>
            </a:r>
          </a:p>
        </p:txBody>
      </p:sp>
    </p:spTree>
    <p:extLst>
      <p:ext uri="{BB962C8B-B14F-4D97-AF65-F5344CB8AC3E}">
        <p14:creationId xmlns:p14="http://schemas.microsoft.com/office/powerpoint/2010/main" val="16201642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99592" y="1916833"/>
            <a:ext cx="7941568" cy="2376264"/>
          </a:xfrm>
        </p:spPr>
        <p:txBody>
          <a:bodyPr/>
          <a:lstStyle/>
          <a:p>
            <a:r>
              <a:rPr lang="es-ES" sz="1800" dirty="0" smtClean="0">
                <a:latin typeface="Arial" pitchFamily="34" charset="0"/>
                <a:cs typeface="Arial" pitchFamily="34" charset="0"/>
              </a:rPr>
              <a:t>Compromisos económicos superiores a 600.000 euros.</a:t>
            </a:r>
          </a:p>
          <a:p>
            <a:endParaRPr lang="es-ES" sz="1800" dirty="0" smtClean="0">
              <a:latin typeface="Arial" pitchFamily="34" charset="0"/>
              <a:cs typeface="Arial" pitchFamily="34" charset="0"/>
            </a:endParaRPr>
          </a:p>
          <a:p>
            <a:r>
              <a:rPr lang="es-ES" sz="1800" dirty="0" smtClean="0">
                <a:latin typeface="Arial" pitchFamily="34" charset="0"/>
                <a:cs typeface="Arial" pitchFamily="34" charset="0"/>
              </a:rPr>
              <a:t>Dentro de los 3 meses desde la suscripción.</a:t>
            </a:r>
          </a:p>
          <a:p>
            <a:endParaRPr lang="es-ES" sz="1800" dirty="0" smtClean="0">
              <a:latin typeface="Arial" pitchFamily="34" charset="0"/>
              <a:cs typeface="Arial" pitchFamily="34" charset="0"/>
            </a:endParaRPr>
          </a:p>
          <a:p>
            <a:r>
              <a:rPr lang="es-ES" sz="1800" dirty="0" smtClean="0">
                <a:latin typeface="Arial" pitchFamily="34" charset="0"/>
                <a:cs typeface="Arial" pitchFamily="34" charset="0"/>
              </a:rPr>
              <a:t>Comunicación de modificaciones, prórrogas o variaciones de plazos, alteración de los importes de los compromisos económicos asumidos y la extinción de los convenios indicados.</a:t>
            </a:r>
          </a:p>
          <a:p>
            <a:endParaRPr lang="es-ES" dirty="0"/>
          </a:p>
        </p:txBody>
      </p:sp>
      <p:sp>
        <p:nvSpPr>
          <p:cNvPr id="2" name="1 Título"/>
          <p:cNvSpPr>
            <a:spLocks noGrp="1"/>
          </p:cNvSpPr>
          <p:nvPr>
            <p:ph type="title"/>
          </p:nvPr>
        </p:nvSpPr>
        <p:spPr/>
        <p:txBody>
          <a:bodyPr>
            <a:normAutofit fontScale="90000"/>
          </a:bodyPr>
          <a:lstStyle/>
          <a:p>
            <a:pPr algn="ctr"/>
            <a:r>
              <a:rPr lang="es-ES" sz="3100" dirty="0" smtClean="0">
                <a:solidFill>
                  <a:schemeClr val="tx1"/>
                </a:solidFill>
                <a:effectLst/>
                <a:latin typeface="Arial" pitchFamily="34" charset="0"/>
                <a:cs typeface="Arial" pitchFamily="34" charset="0"/>
              </a:rPr>
              <a:t>Remisión al Tribunal de Cuentas</a:t>
            </a:r>
            <a:r>
              <a:rPr lang="es-ES" dirty="0" smtClean="0">
                <a:solidFill>
                  <a:schemeClr val="tx1"/>
                </a:solidFill>
              </a:rPr>
              <a:t/>
            </a:r>
            <a:br>
              <a:rPr lang="es-ES" dirty="0" smtClean="0">
                <a:solidFill>
                  <a:schemeClr val="tx1"/>
                </a:solidFill>
              </a:rPr>
            </a:br>
            <a:endParaRPr lang="es-ES" dirty="0">
              <a:solidFill>
                <a:schemeClr val="tx1"/>
              </a:solidFill>
            </a:endParaRPr>
          </a:p>
        </p:txBody>
      </p:sp>
      <p:sp>
        <p:nvSpPr>
          <p:cNvPr id="5" name="4 Marcador de pie de página"/>
          <p:cNvSpPr>
            <a:spLocks noGrp="1"/>
          </p:cNvSpPr>
          <p:nvPr>
            <p:ph type="ftr" sz="quarter" idx="11"/>
          </p:nvPr>
        </p:nvSpPr>
        <p:spPr/>
        <p:txBody>
          <a:bodyPr/>
          <a:lstStyle/>
          <a:p>
            <a:r>
              <a:rPr lang="es-ES" dirty="0"/>
              <a:t>Los convenios en la Ley 40/2015</a:t>
            </a:r>
          </a:p>
        </p:txBody>
      </p:sp>
    </p:spTree>
    <p:extLst>
      <p:ext uri="{BB962C8B-B14F-4D97-AF65-F5344CB8AC3E}">
        <p14:creationId xmlns:p14="http://schemas.microsoft.com/office/powerpoint/2010/main" val="415896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11560" y="1844824"/>
            <a:ext cx="8229600" cy="4248472"/>
          </a:xfrm>
        </p:spPr>
        <p:txBody>
          <a:bodyPr>
            <a:normAutofit fontScale="25000" lnSpcReduction="20000"/>
          </a:bodyPr>
          <a:lstStyle/>
          <a:p>
            <a:pPr algn="just"/>
            <a:r>
              <a:rPr lang="es-ES" sz="5600" b="1" dirty="0" smtClean="0">
                <a:latin typeface="Arial" pitchFamily="34" charset="0"/>
                <a:cs typeface="Arial" pitchFamily="34" charset="0"/>
              </a:rPr>
              <a:t>Art. 50.2 e) Los convenios interadministrativos suscritos con las Comunidades Autónomas, serán remitidos al Senado por el Ministerio de Hacienda y Administraciones Públicas (en su momento competente en relaciones con las CCAA).</a:t>
            </a:r>
          </a:p>
          <a:p>
            <a:pPr algn="just"/>
            <a:endParaRPr lang="es-ES" sz="5600" b="1" dirty="0" smtClean="0">
              <a:latin typeface="Arial" pitchFamily="34" charset="0"/>
              <a:cs typeface="Arial" pitchFamily="34" charset="0"/>
            </a:endParaRPr>
          </a:p>
          <a:p>
            <a:pPr lvl="1" algn="just"/>
            <a:r>
              <a:rPr lang="es-ES" sz="5600" dirty="0">
                <a:latin typeface="Arial" pitchFamily="34" charset="0"/>
                <a:cs typeface="Arial" pitchFamily="34" charset="0"/>
              </a:rPr>
              <a:t>Real Decreto </a:t>
            </a:r>
            <a:r>
              <a:rPr lang="es-ES" sz="5600" dirty="0" smtClean="0">
                <a:latin typeface="Arial" pitchFamily="34" charset="0"/>
                <a:cs typeface="Arial" pitchFamily="34" charset="0"/>
              </a:rPr>
              <a:t>355/2018, </a:t>
            </a:r>
            <a:r>
              <a:rPr lang="es-ES" sz="5600" dirty="0">
                <a:latin typeface="Arial" pitchFamily="34" charset="0"/>
                <a:cs typeface="Arial" pitchFamily="34" charset="0"/>
              </a:rPr>
              <a:t>de </a:t>
            </a:r>
            <a:r>
              <a:rPr lang="es-ES" sz="5600" dirty="0" smtClean="0">
                <a:latin typeface="Arial" pitchFamily="34" charset="0"/>
                <a:cs typeface="Arial" pitchFamily="34" charset="0"/>
              </a:rPr>
              <a:t>6 </a:t>
            </a:r>
            <a:r>
              <a:rPr lang="es-ES" sz="5600" dirty="0">
                <a:latin typeface="Arial" pitchFamily="34" charset="0"/>
                <a:cs typeface="Arial" pitchFamily="34" charset="0"/>
              </a:rPr>
              <a:t>de </a:t>
            </a:r>
            <a:r>
              <a:rPr lang="es-ES" sz="5600" dirty="0" smtClean="0">
                <a:latin typeface="Arial" pitchFamily="34" charset="0"/>
                <a:cs typeface="Arial" pitchFamily="34" charset="0"/>
              </a:rPr>
              <a:t>junio, </a:t>
            </a:r>
            <a:r>
              <a:rPr lang="es-ES" sz="5600" dirty="0">
                <a:latin typeface="Arial" pitchFamily="34" charset="0"/>
                <a:cs typeface="Arial" pitchFamily="34" charset="0"/>
              </a:rPr>
              <a:t>por el que se reestructuran los departamentos ministeriales: crea el Ministerio de </a:t>
            </a:r>
            <a:r>
              <a:rPr lang="es-ES" sz="5600" dirty="0" smtClean="0">
                <a:latin typeface="Arial" pitchFamily="34" charset="0"/>
                <a:cs typeface="Arial" pitchFamily="34" charset="0"/>
              </a:rPr>
              <a:t>Política Territorial y Función Pública, </a:t>
            </a:r>
            <a:r>
              <a:rPr lang="es-ES" sz="5600" dirty="0">
                <a:latin typeface="Arial" pitchFamily="34" charset="0"/>
                <a:cs typeface="Arial" pitchFamily="34" charset="0"/>
              </a:rPr>
              <a:t>al que corresponden las </a:t>
            </a:r>
            <a:r>
              <a:rPr lang="es-ES" sz="5600" dirty="0" smtClean="0">
                <a:latin typeface="Arial" pitchFamily="34" charset="0"/>
                <a:cs typeface="Arial" pitchFamily="34" charset="0"/>
              </a:rPr>
              <a:t>relaciones </a:t>
            </a:r>
            <a:r>
              <a:rPr lang="es-ES" sz="5600" dirty="0">
                <a:latin typeface="Arial" pitchFamily="34" charset="0"/>
                <a:cs typeface="Arial" pitchFamily="34" charset="0"/>
              </a:rPr>
              <a:t>con las Comunidades Autónomas y las Entidades que integran la Administración Local y las relativas a la organización territorial del </a:t>
            </a:r>
            <a:r>
              <a:rPr lang="es-ES" sz="5600" dirty="0" smtClean="0">
                <a:latin typeface="Arial" pitchFamily="34" charset="0"/>
                <a:cs typeface="Arial" pitchFamily="34" charset="0"/>
              </a:rPr>
              <a:t>Estado.</a:t>
            </a:r>
          </a:p>
          <a:p>
            <a:pPr lvl="1" algn="just"/>
            <a:endParaRPr lang="es-ES" sz="5600" dirty="0" smtClean="0">
              <a:latin typeface="Arial" pitchFamily="34" charset="0"/>
              <a:cs typeface="Arial" pitchFamily="34" charset="0"/>
            </a:endParaRPr>
          </a:p>
          <a:p>
            <a:pPr lvl="1" algn="just"/>
            <a:r>
              <a:rPr lang="es-ES" sz="5600" dirty="0" smtClean="0">
                <a:latin typeface="Arial" pitchFamily="34" charset="0"/>
                <a:cs typeface="Arial" pitchFamily="34" charset="0"/>
              </a:rPr>
              <a:t>Real Decreto 863/2018. Dirección General de Cooperación Autonómica y Local: El informe de los proyectos de convenios que se suscriban entre la Administración General del Estado y sus organismos públicos y entidades de derecho público vinculados o dependientes, con las Administraciones de las Comunidades Autónomas y de las entidades locales, previo a la autorización del Ministerio de Hacienda y Función Pública a que se refiere el artículo 50.2.c) de la Ley 40/2015, de 1 de octubre, de Régimen Jurídico del Sector Público.</a:t>
            </a:r>
          </a:p>
          <a:p>
            <a:pPr lvl="1" algn="just"/>
            <a:endParaRPr lang="es-ES" sz="5600" dirty="0" smtClean="0">
              <a:latin typeface="Arial" pitchFamily="34" charset="0"/>
              <a:cs typeface="Arial" pitchFamily="34" charset="0"/>
            </a:endParaRPr>
          </a:p>
          <a:p>
            <a:pPr lvl="1" algn="just"/>
            <a:r>
              <a:rPr lang="es-ES" sz="5600" dirty="0" smtClean="0">
                <a:latin typeface="Arial" pitchFamily="34" charset="0"/>
                <a:cs typeface="Arial" pitchFamily="34" charset="0"/>
              </a:rPr>
              <a:t>Interpretación art. 50.2 e): Corresponde al Ministerio de Política Territorial la remisión al Senado</a:t>
            </a:r>
          </a:p>
          <a:p>
            <a:pPr marL="393192" lvl="1" indent="0">
              <a:buNone/>
            </a:pPr>
            <a:endParaRPr lang="es-ES" sz="1000" dirty="0" smtClean="0">
              <a:latin typeface="Arial" pitchFamily="34" charset="0"/>
              <a:cs typeface="Arial" pitchFamily="34" charset="0"/>
            </a:endParaRPr>
          </a:p>
          <a:p>
            <a:pPr lvl="1"/>
            <a:endParaRPr lang="es-ES" sz="1000" dirty="0" smtClean="0">
              <a:latin typeface="Arial" pitchFamily="34" charset="0"/>
              <a:cs typeface="Arial" pitchFamily="34" charset="0"/>
            </a:endParaRPr>
          </a:p>
          <a:p>
            <a:pPr lvl="1"/>
            <a:endParaRPr lang="es-ES" sz="1000" dirty="0">
              <a:latin typeface="Arial" pitchFamily="34" charset="0"/>
              <a:cs typeface="Arial" pitchFamily="34" charset="0"/>
            </a:endParaRPr>
          </a:p>
        </p:txBody>
      </p:sp>
      <p:sp>
        <p:nvSpPr>
          <p:cNvPr id="3" name="2 Marcador de pie de página"/>
          <p:cNvSpPr>
            <a:spLocks noGrp="1"/>
          </p:cNvSpPr>
          <p:nvPr>
            <p:ph type="ftr" sz="quarter" idx="11"/>
          </p:nvPr>
        </p:nvSpPr>
        <p:spPr/>
        <p:txBody>
          <a:bodyPr/>
          <a:lstStyle/>
          <a:p>
            <a:r>
              <a:rPr lang="es-ES" dirty="0"/>
              <a:t>Los convenios en la Ley 40/2015</a:t>
            </a:r>
          </a:p>
        </p:txBody>
      </p:sp>
      <p:sp>
        <p:nvSpPr>
          <p:cNvPr id="4" name="3 Título"/>
          <p:cNvSpPr>
            <a:spLocks noGrp="1"/>
          </p:cNvSpPr>
          <p:nvPr>
            <p:ph type="title"/>
          </p:nvPr>
        </p:nvSpPr>
        <p:spPr/>
        <p:txBody>
          <a:bodyPr>
            <a:normAutofit/>
          </a:bodyPr>
          <a:lstStyle/>
          <a:p>
            <a:pPr algn="ctr"/>
            <a:r>
              <a:rPr lang="es-ES" sz="2800" dirty="0" smtClean="0">
                <a:solidFill>
                  <a:schemeClr val="tx1"/>
                </a:solidFill>
                <a:effectLst/>
                <a:latin typeface="Arial" pitchFamily="34" charset="0"/>
                <a:cs typeface="Arial" pitchFamily="34" charset="0"/>
              </a:rPr>
              <a:t>REMISIÓN AL SENADO</a:t>
            </a:r>
            <a:endParaRPr lang="es-ES" sz="2800" dirty="0">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1481328"/>
            <a:ext cx="8147248" cy="4525963"/>
          </a:xfrm>
          <a:solidFill>
            <a:schemeClr val="accent3">
              <a:lumMod val="60000"/>
              <a:lumOff val="40000"/>
              <a:alpha val="30000"/>
            </a:schemeClr>
          </a:solidFill>
        </p:spPr>
        <p:txBody>
          <a:bodyPr>
            <a:normAutofit lnSpcReduction="10000"/>
          </a:bodyPr>
          <a:lstStyle/>
          <a:p>
            <a:pPr marL="0" lvl="0" indent="0">
              <a:spcBef>
                <a:spcPts val="0"/>
              </a:spcBef>
              <a:buNone/>
            </a:pPr>
            <a:r>
              <a:rPr lang="es-ES" sz="1200" dirty="0" smtClean="0">
                <a:solidFill>
                  <a:srgbClr val="000000"/>
                </a:solidFill>
                <a:latin typeface="Arial" pitchFamily="34" charset="0"/>
                <a:cs typeface="Arial" pitchFamily="34" charset="0"/>
              </a:rPr>
              <a:t>Ley 40/2015 Artículo 50</a:t>
            </a:r>
          </a:p>
          <a:p>
            <a:pPr marL="0" lvl="0" indent="0">
              <a:spcBef>
                <a:spcPts val="0"/>
              </a:spcBef>
              <a:buNone/>
            </a:pPr>
            <a:endParaRPr lang="es-ES" sz="1200" dirty="0">
              <a:solidFill>
                <a:srgbClr val="000000"/>
              </a:solidFill>
              <a:latin typeface="Arial" pitchFamily="34" charset="0"/>
              <a:cs typeface="Arial" pitchFamily="34" charset="0"/>
            </a:endParaRPr>
          </a:p>
          <a:p>
            <a:pPr marL="228600" lvl="0" indent="-228600" algn="just">
              <a:spcBef>
                <a:spcPts val="0"/>
              </a:spcBef>
              <a:buClrTx/>
              <a:buSzPct val="100000"/>
              <a:buAutoNum type="arabicPeriod"/>
            </a:pPr>
            <a:r>
              <a:rPr lang="es-ES" sz="1200" dirty="0" smtClean="0">
                <a:solidFill>
                  <a:srgbClr val="000000"/>
                </a:solidFill>
                <a:latin typeface="Arial" pitchFamily="34" charset="0"/>
                <a:cs typeface="Arial" pitchFamily="34" charset="0"/>
              </a:rPr>
              <a:t>Sin </a:t>
            </a:r>
            <a:r>
              <a:rPr lang="es-ES" sz="1200" dirty="0">
                <a:solidFill>
                  <a:srgbClr val="000000"/>
                </a:solidFill>
                <a:latin typeface="Arial" pitchFamily="34" charset="0"/>
                <a:cs typeface="Arial" pitchFamily="34" charset="0"/>
              </a:rPr>
              <a:t>perjuicio de las especialidades que la legislación autonómica pueda prever, será necesario que el convenio se acompañe de una </a:t>
            </a:r>
            <a:r>
              <a:rPr lang="es-ES" sz="1200" b="1" dirty="0">
                <a:solidFill>
                  <a:srgbClr val="000000"/>
                </a:solidFill>
                <a:latin typeface="Arial" pitchFamily="34" charset="0"/>
                <a:cs typeface="Arial" pitchFamily="34" charset="0"/>
              </a:rPr>
              <a:t>memoria justificativa </a:t>
            </a:r>
            <a:r>
              <a:rPr lang="es-ES" sz="1200" dirty="0">
                <a:solidFill>
                  <a:srgbClr val="000000"/>
                </a:solidFill>
                <a:latin typeface="Arial" pitchFamily="34" charset="0"/>
                <a:cs typeface="Arial" pitchFamily="34" charset="0"/>
              </a:rPr>
              <a:t>donde se </a:t>
            </a:r>
            <a:r>
              <a:rPr lang="es-ES" sz="1200" u="sng" dirty="0">
                <a:solidFill>
                  <a:srgbClr val="000000"/>
                </a:solidFill>
                <a:latin typeface="Arial" pitchFamily="34" charset="0"/>
                <a:cs typeface="Arial" pitchFamily="34" charset="0"/>
              </a:rPr>
              <a:t>analice su necesidad y oportunidad, su impacto económico, el carácter no contractual de la actividad en cuestión, así como el cumplimiento de lo previsto en esta Ley</a:t>
            </a:r>
            <a:r>
              <a:rPr lang="es-ES" sz="1200" dirty="0" smtClean="0">
                <a:solidFill>
                  <a:srgbClr val="000000"/>
                </a:solidFill>
                <a:latin typeface="Arial" pitchFamily="34" charset="0"/>
                <a:cs typeface="Arial" pitchFamily="34" charset="0"/>
              </a:rPr>
              <a:t>.</a:t>
            </a:r>
          </a:p>
          <a:p>
            <a:pPr marL="228600" lvl="0" indent="-228600" algn="just">
              <a:spcBef>
                <a:spcPts val="0"/>
              </a:spcBef>
              <a:buAutoNum type="arabicPeriod"/>
            </a:pPr>
            <a:endParaRPr lang="es-ES" sz="1200" dirty="0">
              <a:solidFill>
                <a:srgbClr val="000000"/>
              </a:solidFill>
              <a:latin typeface="Arial" pitchFamily="34" charset="0"/>
              <a:cs typeface="Arial" pitchFamily="34" charset="0"/>
            </a:endParaRPr>
          </a:p>
          <a:p>
            <a:pPr marL="0" lvl="0" indent="0" algn="just">
              <a:spcBef>
                <a:spcPts val="0"/>
              </a:spcBef>
              <a:buNone/>
            </a:pPr>
            <a:r>
              <a:rPr lang="es-ES" sz="1200" dirty="0">
                <a:solidFill>
                  <a:srgbClr val="000000"/>
                </a:solidFill>
                <a:latin typeface="Arial" pitchFamily="34" charset="0"/>
                <a:cs typeface="Arial" pitchFamily="34" charset="0"/>
              </a:rPr>
              <a:t>2. Los convenios que suscriba la Administración General del Estado o sus organismos públicos y entidades de derecho público vinculados o dependientes se acompañarán además de</a:t>
            </a:r>
            <a:r>
              <a:rPr lang="es-ES" sz="1200" dirty="0" smtClean="0">
                <a:solidFill>
                  <a:srgbClr val="000000"/>
                </a:solidFill>
                <a:latin typeface="Arial" pitchFamily="34" charset="0"/>
                <a:cs typeface="Arial" pitchFamily="34" charset="0"/>
              </a:rPr>
              <a:t>:</a:t>
            </a:r>
          </a:p>
          <a:p>
            <a:pPr marL="0" lvl="0" indent="0" algn="just">
              <a:spcBef>
                <a:spcPts val="0"/>
              </a:spcBef>
              <a:buNone/>
            </a:pPr>
            <a:endParaRPr lang="es-ES" sz="1200" dirty="0">
              <a:solidFill>
                <a:srgbClr val="000000"/>
              </a:solidFill>
              <a:latin typeface="Arial" pitchFamily="34" charset="0"/>
              <a:cs typeface="Arial" pitchFamily="34" charset="0"/>
            </a:endParaRPr>
          </a:p>
          <a:p>
            <a:pPr marL="400050" lvl="1" indent="0" algn="just">
              <a:spcBef>
                <a:spcPts val="0"/>
              </a:spcBef>
              <a:buNone/>
            </a:pPr>
            <a:r>
              <a:rPr lang="es-ES" sz="1200" dirty="0">
                <a:solidFill>
                  <a:srgbClr val="000000"/>
                </a:solidFill>
                <a:latin typeface="Arial" pitchFamily="34" charset="0"/>
                <a:cs typeface="Arial" pitchFamily="34" charset="0"/>
              </a:rPr>
              <a:t>a) El </a:t>
            </a:r>
            <a:r>
              <a:rPr lang="es-ES" sz="1200" b="1" dirty="0">
                <a:solidFill>
                  <a:srgbClr val="000000"/>
                </a:solidFill>
                <a:latin typeface="Arial" pitchFamily="34" charset="0"/>
                <a:cs typeface="Arial" pitchFamily="34" charset="0"/>
              </a:rPr>
              <a:t>informe de su servicio jurídico</a:t>
            </a:r>
            <a:r>
              <a:rPr lang="es-ES" sz="1200" dirty="0">
                <a:solidFill>
                  <a:srgbClr val="000000"/>
                </a:solidFill>
                <a:latin typeface="Arial" pitchFamily="34" charset="0"/>
                <a:cs typeface="Arial" pitchFamily="34" charset="0"/>
              </a:rPr>
              <a:t>. No será necesario solicitar este informe cuando el convenio se ajuste a un modelo normalizado informado previamente por el servicio jurídico que corresponda.</a:t>
            </a:r>
          </a:p>
          <a:p>
            <a:pPr marL="400050" lvl="1" indent="0" algn="just">
              <a:spcBef>
                <a:spcPts val="0"/>
              </a:spcBef>
              <a:buNone/>
            </a:pPr>
            <a:r>
              <a:rPr lang="es-ES" sz="1200" dirty="0">
                <a:solidFill>
                  <a:srgbClr val="000000"/>
                </a:solidFill>
                <a:latin typeface="Arial" pitchFamily="34" charset="0"/>
                <a:cs typeface="Arial" pitchFamily="34" charset="0"/>
              </a:rPr>
              <a:t>b) Cualquier otro informe preceptivo que establezca la normativa aplicable</a:t>
            </a:r>
            <a:r>
              <a:rPr lang="es-ES" sz="1200" dirty="0" smtClean="0">
                <a:solidFill>
                  <a:srgbClr val="000000"/>
                </a:solidFill>
                <a:latin typeface="Arial" pitchFamily="34" charset="0"/>
                <a:cs typeface="Arial" pitchFamily="34" charset="0"/>
              </a:rPr>
              <a:t>.</a:t>
            </a:r>
          </a:p>
          <a:p>
            <a:pPr marL="400050" lvl="1" indent="0" algn="just">
              <a:buNone/>
            </a:pPr>
            <a:r>
              <a:rPr lang="es-ES" sz="1200" dirty="0">
                <a:solidFill>
                  <a:srgbClr val="000000"/>
                </a:solidFill>
                <a:latin typeface="Arial" pitchFamily="34" charset="0"/>
                <a:cs typeface="Arial" pitchFamily="34" charset="0"/>
              </a:rPr>
              <a:t>c) </a:t>
            </a:r>
            <a:r>
              <a:rPr lang="es-ES" sz="1200" b="1" dirty="0">
                <a:solidFill>
                  <a:srgbClr val="000000"/>
                </a:solidFill>
                <a:latin typeface="Arial" pitchFamily="34" charset="0"/>
                <a:cs typeface="Arial" pitchFamily="34" charset="0"/>
              </a:rPr>
              <a:t>La autorización previa del Ministerio de Hacienda y Administraciones Públicas </a:t>
            </a:r>
            <a:r>
              <a:rPr lang="es-ES" sz="1200" dirty="0">
                <a:solidFill>
                  <a:srgbClr val="000000"/>
                </a:solidFill>
                <a:latin typeface="Arial" pitchFamily="34" charset="0"/>
                <a:cs typeface="Arial" pitchFamily="34" charset="0"/>
              </a:rPr>
              <a:t>para su firma, modificación, prórroga y resolución por mutuo acuerdo entre las partes.</a:t>
            </a:r>
          </a:p>
          <a:p>
            <a:pPr marL="400050" lvl="1" indent="0" algn="just">
              <a:buNone/>
            </a:pPr>
            <a:r>
              <a:rPr lang="es-ES" sz="1200" dirty="0">
                <a:solidFill>
                  <a:srgbClr val="000000"/>
                </a:solidFill>
                <a:latin typeface="Arial" pitchFamily="34" charset="0"/>
                <a:cs typeface="Arial" pitchFamily="34" charset="0"/>
              </a:rPr>
              <a:t>d) Cuando los convenios plurianuales suscritos entre Administraciones Públicas incluyan </a:t>
            </a:r>
            <a:r>
              <a:rPr lang="es-ES" sz="1200" b="1" dirty="0">
                <a:solidFill>
                  <a:srgbClr val="000000"/>
                </a:solidFill>
                <a:latin typeface="Arial" pitchFamily="34" charset="0"/>
                <a:cs typeface="Arial" pitchFamily="34" charset="0"/>
              </a:rPr>
              <a:t>aportaciones de fondos </a:t>
            </a:r>
            <a:r>
              <a:rPr lang="es-ES" sz="1200" dirty="0">
                <a:solidFill>
                  <a:srgbClr val="000000"/>
                </a:solidFill>
                <a:latin typeface="Arial" pitchFamily="34" charset="0"/>
                <a:cs typeface="Arial" pitchFamily="34" charset="0"/>
              </a:rPr>
              <a:t>por parte del Estado para financiar actuaciones a ejecutar exclusivamente por parte de otra Administración Pública y el Estado asuma, en el ámbito de sus competencias, los compromisos frente a terceros, la aportación del Estado de anualidades futuras estará condicionada a la existencia de crédito en los correspondientes presupuestos.</a:t>
            </a:r>
          </a:p>
          <a:p>
            <a:pPr marL="400050" lvl="1" indent="0" algn="just">
              <a:buNone/>
            </a:pPr>
            <a:r>
              <a:rPr lang="es-ES" sz="1200" dirty="0">
                <a:solidFill>
                  <a:srgbClr val="000000"/>
                </a:solidFill>
                <a:latin typeface="Arial" pitchFamily="34" charset="0"/>
                <a:cs typeface="Arial" pitchFamily="34" charset="0"/>
              </a:rPr>
              <a:t>e) Los convenios interadministrativos suscritos con las Comunidades Autónomas, serán </a:t>
            </a:r>
            <a:r>
              <a:rPr lang="es-ES" sz="1200" b="1" dirty="0">
                <a:solidFill>
                  <a:srgbClr val="000000"/>
                </a:solidFill>
                <a:latin typeface="Arial" pitchFamily="34" charset="0"/>
                <a:cs typeface="Arial" pitchFamily="34" charset="0"/>
              </a:rPr>
              <a:t>remitidos al Senado por el Ministerio de Hacienda y Administraciones Públicas</a:t>
            </a:r>
            <a:r>
              <a:rPr lang="es-ES" sz="1200" b="1" dirty="0" smtClean="0">
                <a:solidFill>
                  <a:srgbClr val="000000"/>
                </a:solidFill>
                <a:latin typeface="Arial" pitchFamily="34" charset="0"/>
                <a:cs typeface="Arial" pitchFamily="34" charset="0"/>
              </a:rPr>
              <a:t>.</a:t>
            </a:r>
          </a:p>
          <a:p>
            <a:pPr marL="400050" lvl="1" indent="0" algn="just">
              <a:buNone/>
            </a:pPr>
            <a:endParaRPr lang="es-ES" sz="1200" b="1" dirty="0">
              <a:solidFill>
                <a:prstClr val="black"/>
              </a:solidFill>
              <a:latin typeface="Arial" pitchFamily="34" charset="0"/>
              <a:cs typeface="Arial" pitchFamily="34" charset="0"/>
            </a:endParaRPr>
          </a:p>
          <a:p>
            <a:pPr marL="0" lvl="0" indent="0">
              <a:spcBef>
                <a:spcPts val="0"/>
              </a:spcBef>
              <a:buNone/>
            </a:pPr>
            <a:r>
              <a:rPr lang="es-ES" sz="1200" u="sng" dirty="0" smtClean="0">
                <a:solidFill>
                  <a:srgbClr val="000000"/>
                </a:solidFill>
                <a:latin typeface="Arial" pitchFamily="34" charset="0"/>
                <a:cs typeface="Arial" pitchFamily="34" charset="0"/>
              </a:rPr>
              <a:t>Ley Orgánica 2/2012, de 27 de abril, de Estabilidad Presupuestaria y Sostenibilidad Financiera</a:t>
            </a:r>
            <a:r>
              <a:rPr lang="es-ES" sz="1200" dirty="0" smtClean="0">
                <a:solidFill>
                  <a:srgbClr val="000000"/>
                </a:solidFill>
                <a:latin typeface="Arial" pitchFamily="34" charset="0"/>
                <a:cs typeface="Arial" pitchFamily="34" charset="0"/>
              </a:rPr>
              <a:t>: </a:t>
            </a:r>
            <a:r>
              <a:rPr lang="es-ES" sz="1200" dirty="0" smtClean="0">
                <a:latin typeface="Arial" pitchFamily="34" charset="0"/>
                <a:cs typeface="Arial" pitchFamily="34" charset="0"/>
              </a:rPr>
              <a:t>incumplimiento del objetivo de estabilidad presupuestaria, de deuda pública o de la regla de gasto, la suscripción de convenios por AGE con CCAA incumplidoras precisará, con carácter previo </a:t>
            </a:r>
            <a:r>
              <a:rPr lang="es-ES" sz="1200" b="1" dirty="0" smtClean="0">
                <a:latin typeface="Arial" pitchFamily="34" charset="0"/>
                <a:cs typeface="Arial" pitchFamily="34" charset="0"/>
              </a:rPr>
              <a:t>informe favorable del Ministerio de Hacienda y Función Pública</a:t>
            </a:r>
            <a:endParaRPr lang="es-ES" sz="1200" b="1" dirty="0" smtClean="0">
              <a:solidFill>
                <a:srgbClr val="000000"/>
              </a:solidFill>
              <a:latin typeface="Arial" pitchFamily="34" charset="0"/>
              <a:cs typeface="Arial" pitchFamily="34" charset="0"/>
            </a:endParaRPr>
          </a:p>
          <a:p>
            <a:endParaRPr lang="es-ES" dirty="0"/>
          </a:p>
        </p:txBody>
      </p:sp>
      <p:sp>
        <p:nvSpPr>
          <p:cNvPr id="5" name="4 Marcador de número de diapositiva"/>
          <p:cNvSpPr>
            <a:spLocks noGrp="1"/>
          </p:cNvSpPr>
          <p:nvPr>
            <p:ph type="sldNum" sz="quarter" idx="12"/>
          </p:nvPr>
        </p:nvSpPr>
        <p:spPr/>
        <p:txBody>
          <a:bodyPr/>
          <a:lstStyle/>
          <a:p>
            <a:fld id="{AAC34F87-EF80-4AD4-84AE-DD51B0D0FB32}" type="slidenum">
              <a:rPr lang="es-ES" smtClean="0"/>
              <a:pPr/>
              <a:t>2</a:t>
            </a:fld>
            <a:endParaRPr lang="es-ES"/>
          </a:p>
        </p:txBody>
      </p:sp>
      <p:sp>
        <p:nvSpPr>
          <p:cNvPr id="2" name="1 Título"/>
          <p:cNvSpPr>
            <a:spLocks noGrp="1"/>
          </p:cNvSpPr>
          <p:nvPr>
            <p:ph type="title"/>
          </p:nvPr>
        </p:nvSpPr>
        <p:spPr>
          <a:solidFill>
            <a:schemeClr val="bg2">
              <a:lumMod val="50000"/>
              <a:alpha val="38000"/>
            </a:schemeClr>
          </a:solidFill>
        </p:spPr>
        <p:txBody>
          <a:bodyPr>
            <a:normAutofit fontScale="90000"/>
          </a:bodyPr>
          <a:lstStyle/>
          <a:p>
            <a:pPr lvl="0" algn="ctr">
              <a:spcBef>
                <a:spcPts val="0"/>
              </a:spcBef>
            </a:pPr>
            <a:r>
              <a:rPr lang="es-ES" sz="2000" b="1" dirty="0" smtClean="0">
                <a:solidFill>
                  <a:schemeClr val="tx1"/>
                </a:solidFill>
                <a:effectLst/>
                <a:latin typeface="Arial" pitchFamily="34" charset="0"/>
                <a:ea typeface="+mn-ea"/>
                <a:cs typeface="Arial" pitchFamily="34" charset="0"/>
              </a:rPr>
              <a:t>TRÁMITES PRECEPTIVOS PARA LA SUSCRIPCIÓN DE CONVENIOS Y </a:t>
            </a:r>
            <a:br>
              <a:rPr lang="es-ES" sz="2000" b="1" dirty="0" smtClean="0">
                <a:solidFill>
                  <a:schemeClr val="tx1"/>
                </a:solidFill>
                <a:effectLst/>
                <a:latin typeface="Arial" pitchFamily="34" charset="0"/>
                <a:ea typeface="+mn-ea"/>
                <a:cs typeface="Arial" pitchFamily="34" charset="0"/>
              </a:rPr>
            </a:br>
            <a:r>
              <a:rPr lang="es-ES" sz="2000" b="1" dirty="0" smtClean="0">
                <a:solidFill>
                  <a:schemeClr val="tx1"/>
                </a:solidFill>
                <a:effectLst/>
                <a:latin typeface="Arial" pitchFamily="34" charset="0"/>
                <a:ea typeface="+mn-ea"/>
                <a:cs typeface="Arial" pitchFamily="34" charset="0"/>
              </a:rPr>
              <a:t>SUS EFECTOS.</a:t>
            </a:r>
            <a:r>
              <a:rPr lang="es-ES" sz="2000" b="1" dirty="0" smtClean="0">
                <a:solidFill>
                  <a:srgbClr val="000000"/>
                </a:solidFill>
                <a:latin typeface="Arial" pitchFamily="34" charset="0"/>
                <a:ea typeface="+mn-ea"/>
                <a:cs typeface="Arial" pitchFamily="34" charset="0"/>
              </a:rPr>
              <a:t/>
            </a:r>
            <a:br>
              <a:rPr lang="es-ES" sz="2000" b="1" dirty="0" smtClean="0">
                <a:solidFill>
                  <a:srgbClr val="000000"/>
                </a:solidFill>
                <a:latin typeface="Arial" pitchFamily="34" charset="0"/>
                <a:ea typeface="+mn-ea"/>
                <a:cs typeface="Arial" pitchFamily="34" charset="0"/>
              </a:rPr>
            </a:br>
            <a:endParaRPr lang="es-ES" sz="2000" b="1" dirty="0">
              <a:latin typeface="Arial" pitchFamily="34" charset="0"/>
              <a:cs typeface="Arial" pitchFamily="34" charset="0"/>
            </a:endParaRPr>
          </a:p>
        </p:txBody>
      </p:sp>
      <p:sp>
        <p:nvSpPr>
          <p:cNvPr id="6" name="5 Marcador de pie de página"/>
          <p:cNvSpPr>
            <a:spLocks noGrp="1"/>
          </p:cNvSpPr>
          <p:nvPr>
            <p:ph type="ftr" sz="quarter" idx="11"/>
          </p:nvPr>
        </p:nvSpPr>
        <p:spPr/>
        <p:txBody>
          <a:bodyPr/>
          <a:lstStyle/>
          <a:p>
            <a:r>
              <a:rPr lang="es-ES" dirty="0"/>
              <a:t>Los convenios en la Ley 40/2015</a:t>
            </a:r>
          </a:p>
        </p:txBody>
      </p:sp>
    </p:spTree>
    <p:extLst>
      <p:ext uri="{BB962C8B-B14F-4D97-AF65-F5344CB8AC3E}">
        <p14:creationId xmlns:p14="http://schemas.microsoft.com/office/powerpoint/2010/main" val="1694255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67544" y="1124744"/>
            <a:ext cx="8229600" cy="4824536"/>
          </a:xfrm>
        </p:spPr>
        <p:txBody>
          <a:bodyPr>
            <a:normAutofit lnSpcReduction="10000"/>
          </a:bodyPr>
          <a:lstStyle/>
          <a:p>
            <a:endParaRPr lang="es-ES" dirty="0" smtClean="0"/>
          </a:p>
          <a:p>
            <a:pPr algn="just"/>
            <a:r>
              <a:rPr lang="es-ES" sz="1800" dirty="0" smtClean="0">
                <a:latin typeface="Arial" pitchFamily="34" charset="0"/>
                <a:cs typeface="Arial" pitchFamily="34" charset="0"/>
              </a:rPr>
              <a:t> Acuerdo del Consejo de Ministros de 15 de diciembre de 2017, por el que se aprueban las instrucciones para la tramitación de convenios:</a:t>
            </a:r>
          </a:p>
          <a:p>
            <a:pPr algn="just">
              <a:buNone/>
            </a:pPr>
            <a:endParaRPr lang="es-ES" sz="1800" dirty="0" smtClean="0">
              <a:latin typeface="Arial" pitchFamily="34" charset="0"/>
              <a:cs typeface="Arial" pitchFamily="34" charset="0"/>
            </a:endParaRPr>
          </a:p>
          <a:p>
            <a:pPr lvl="1" algn="just"/>
            <a:r>
              <a:rPr lang="es-ES" sz="1800" dirty="0" smtClean="0">
                <a:latin typeface="Arial" pitchFamily="34" charset="0"/>
                <a:cs typeface="Arial" pitchFamily="34" charset="0"/>
              </a:rPr>
              <a:t>Recoge los criterios interpretativos de la Ley 40/2015 que ha desarrollado la Abogacía General del Estado y la Intervención General de la Administración del Estado </a:t>
            </a:r>
          </a:p>
          <a:p>
            <a:pPr lvl="1" algn="just"/>
            <a:r>
              <a:rPr lang="es-ES" sz="1800" dirty="0" smtClean="0">
                <a:latin typeface="Arial" pitchFamily="34" charset="0"/>
                <a:cs typeface="Arial" pitchFamily="34" charset="0"/>
              </a:rPr>
              <a:t>Deja sin efecto el Acuerdo del Consejo de Ministros de 2 de marzo de 1990 </a:t>
            </a:r>
          </a:p>
          <a:p>
            <a:pPr lvl="1" algn="just"/>
            <a:r>
              <a:rPr lang="es-ES" sz="1800" dirty="0" smtClean="0">
                <a:latin typeface="Arial" pitchFamily="34" charset="0"/>
                <a:cs typeface="Arial" pitchFamily="34" charset="0"/>
              </a:rPr>
              <a:t>Regula el informe del Ministerio de Política Territorial y Función Pública, referido a los convenios suscritos con una o varias Comunidades Autónomas o con Entidades Locales </a:t>
            </a:r>
          </a:p>
          <a:p>
            <a:pPr lvl="1" algn="just"/>
            <a:r>
              <a:rPr lang="es-ES" sz="1800" dirty="0" smtClean="0">
                <a:latin typeface="Arial" pitchFamily="34" charset="0"/>
                <a:cs typeface="Arial" pitchFamily="34" charset="0"/>
              </a:rPr>
              <a:t>Incluye a los consorcios y universidades públicas adscritos o vinculados a dichas Administraciones </a:t>
            </a:r>
          </a:p>
          <a:p>
            <a:pPr lvl="1" algn="just"/>
            <a:r>
              <a:rPr lang="es-ES" sz="1800" dirty="0" smtClean="0">
                <a:latin typeface="Arial" pitchFamily="34" charset="0"/>
                <a:cs typeface="Arial" pitchFamily="34" charset="0"/>
              </a:rPr>
              <a:t>Aclara cuando resulta preceptiva la autorización del Consejo de Ministros en los convenios suscritos con una o varias Comunidades Autónomas</a:t>
            </a:r>
            <a:endParaRPr lang="es-ES" sz="1800" dirty="0">
              <a:latin typeface="Arial" pitchFamily="34" charset="0"/>
              <a:cs typeface="Arial" pitchFamily="34" charset="0"/>
            </a:endParaRPr>
          </a:p>
        </p:txBody>
      </p:sp>
      <p:sp>
        <p:nvSpPr>
          <p:cNvPr id="3" name="2 Marcador de pie de página"/>
          <p:cNvSpPr>
            <a:spLocks noGrp="1"/>
          </p:cNvSpPr>
          <p:nvPr>
            <p:ph type="ftr" sz="quarter" idx="11"/>
          </p:nvPr>
        </p:nvSpPr>
        <p:spPr/>
        <p:txBody>
          <a:bodyPr/>
          <a:lstStyle/>
          <a:p>
            <a:r>
              <a:rPr lang="es-ES" dirty="0"/>
              <a:t>Los convenios en la Ley 40/2015</a:t>
            </a:r>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3</a:t>
            </a:fld>
            <a:endParaRPr lang="es-ES"/>
          </a:p>
        </p:txBody>
      </p:sp>
      <p:sp>
        <p:nvSpPr>
          <p:cNvPr id="5" name="4 Título"/>
          <p:cNvSpPr>
            <a:spLocks noGrp="1"/>
          </p:cNvSpPr>
          <p:nvPr>
            <p:ph type="title"/>
          </p:nvPr>
        </p:nvSpPr>
        <p:spPr>
          <a:xfrm>
            <a:off x="395536" y="188640"/>
            <a:ext cx="8229600" cy="1143000"/>
          </a:xfrm>
        </p:spPr>
        <p:txBody>
          <a:bodyPr>
            <a:normAutofit/>
          </a:bodyPr>
          <a:lstStyle/>
          <a:p>
            <a:pPr algn="ctr"/>
            <a:r>
              <a:rPr lang="es-ES" sz="1800" dirty="0" smtClean="0">
                <a:solidFill>
                  <a:schemeClr val="tx1"/>
                </a:solidFill>
                <a:effectLst/>
                <a:latin typeface="Arial" pitchFamily="34" charset="0"/>
                <a:ea typeface="+mn-ea"/>
                <a:cs typeface="Arial" pitchFamily="34" charset="0"/>
              </a:rPr>
              <a:t>TRAMITACIÓN</a:t>
            </a:r>
            <a:r>
              <a:rPr lang="es-ES" sz="3200" dirty="0" smtClean="0">
                <a:solidFill>
                  <a:schemeClr val="tx1"/>
                </a:solidFill>
                <a:effectLst/>
                <a:latin typeface="Arial" pitchFamily="34" charset="0"/>
                <a:cs typeface="Arial" pitchFamily="34" charset="0"/>
              </a:rPr>
              <a:t> </a:t>
            </a:r>
            <a:r>
              <a:rPr lang="es-ES" sz="1800" dirty="0" smtClean="0">
                <a:solidFill>
                  <a:schemeClr val="tx1"/>
                </a:solidFill>
                <a:effectLst/>
                <a:latin typeface="Arial" pitchFamily="34" charset="0"/>
                <a:ea typeface="+mn-ea"/>
                <a:cs typeface="Arial" pitchFamily="34" charset="0"/>
              </a:rPr>
              <a:t>DE CONVENIOS: art 50.2.c)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259632" y="1700808"/>
            <a:ext cx="7437512" cy="4392488"/>
          </a:xfrm>
        </p:spPr>
        <p:txBody>
          <a:bodyPr>
            <a:noAutofit/>
          </a:bodyPr>
          <a:lstStyle/>
          <a:p>
            <a:pPr algn="just">
              <a:lnSpc>
                <a:spcPct val="150000"/>
              </a:lnSpc>
            </a:pPr>
            <a:r>
              <a:rPr lang="es-ES" sz="1800" b="1" dirty="0" smtClean="0">
                <a:latin typeface="Arial" pitchFamily="34" charset="0"/>
                <a:cs typeface="Arial" pitchFamily="34" charset="0"/>
              </a:rPr>
              <a:t>Al menos, uno de los firmantes será la Administración General del Estado o sus organismos públicos y entidades de derecho público vinculados o dependientes. </a:t>
            </a:r>
          </a:p>
          <a:p>
            <a:pPr algn="just">
              <a:lnSpc>
                <a:spcPct val="150000"/>
              </a:lnSpc>
            </a:pPr>
            <a:endParaRPr lang="es-ES" sz="1800" b="1" dirty="0" smtClean="0">
              <a:latin typeface="Arial" pitchFamily="34" charset="0"/>
              <a:cs typeface="Arial" pitchFamily="34" charset="0"/>
            </a:endParaRPr>
          </a:p>
          <a:p>
            <a:pPr algn="just">
              <a:lnSpc>
                <a:spcPct val="150000"/>
              </a:lnSpc>
            </a:pPr>
            <a:r>
              <a:rPr lang="es-ES" sz="1800" b="1" dirty="0" smtClean="0">
                <a:latin typeface="Arial" pitchFamily="34" charset="0"/>
                <a:cs typeface="Arial" pitchFamily="34" charset="0"/>
              </a:rPr>
              <a:t>No sustituye las autorizaciones, informes u otros trámites que se prevean en la normativa presupuestaria o sectorial que resulte de aplicación.</a:t>
            </a:r>
          </a:p>
          <a:p>
            <a:pPr algn="just">
              <a:lnSpc>
                <a:spcPct val="150000"/>
              </a:lnSpc>
            </a:pPr>
            <a:endParaRPr lang="es-ES" sz="1800" b="1" dirty="0" smtClean="0">
              <a:latin typeface="Arial" pitchFamily="34" charset="0"/>
              <a:cs typeface="Arial" pitchFamily="34" charset="0"/>
            </a:endParaRPr>
          </a:p>
          <a:p>
            <a:pPr algn="just">
              <a:lnSpc>
                <a:spcPct val="150000"/>
              </a:lnSpc>
            </a:pPr>
            <a:r>
              <a:rPr lang="es-ES" sz="1800" b="1" dirty="0" smtClean="0">
                <a:latin typeface="Arial" pitchFamily="34" charset="0"/>
                <a:cs typeface="Arial" pitchFamily="34" charset="0"/>
              </a:rPr>
              <a:t>Suscripción, modificación, prórroga o resolución por mutuo acuerdo de un convenio </a:t>
            </a:r>
            <a:endParaRPr lang="es-ES" sz="1800" b="1" dirty="0">
              <a:latin typeface="Arial" pitchFamily="34" charset="0"/>
              <a:cs typeface="Arial" pitchFamily="34" charset="0"/>
            </a:endParaRPr>
          </a:p>
        </p:txBody>
      </p:sp>
      <p:sp>
        <p:nvSpPr>
          <p:cNvPr id="3" name="2 Marcador de pie de página"/>
          <p:cNvSpPr>
            <a:spLocks noGrp="1"/>
          </p:cNvSpPr>
          <p:nvPr>
            <p:ph type="ftr" sz="quarter" idx="11"/>
          </p:nvPr>
        </p:nvSpPr>
        <p:spPr/>
        <p:txBody>
          <a:bodyPr/>
          <a:lstStyle/>
          <a:p>
            <a:r>
              <a:rPr lang="es-ES" b="1" dirty="0"/>
              <a:t>Los convenios en la Ley 40/2015</a:t>
            </a:r>
          </a:p>
        </p:txBody>
      </p:sp>
      <p:sp>
        <p:nvSpPr>
          <p:cNvPr id="5" name="4 Título"/>
          <p:cNvSpPr>
            <a:spLocks noGrp="1"/>
          </p:cNvSpPr>
          <p:nvPr>
            <p:ph type="title"/>
          </p:nvPr>
        </p:nvSpPr>
        <p:spPr/>
        <p:txBody>
          <a:bodyPr>
            <a:normAutofit/>
          </a:bodyPr>
          <a:lstStyle/>
          <a:p>
            <a:pPr algn="ctr"/>
            <a:r>
              <a:rPr lang="es-ES" sz="1800" dirty="0" smtClean="0">
                <a:solidFill>
                  <a:schemeClr val="tx1"/>
                </a:solidFill>
                <a:effectLst/>
                <a:latin typeface="Arial" pitchFamily="34" charset="0"/>
                <a:ea typeface="+mn-ea"/>
                <a:cs typeface="Arial" pitchFamily="34" charset="0"/>
              </a:rPr>
              <a:t>TRAMITACIÓN</a:t>
            </a:r>
            <a:r>
              <a:rPr lang="es-ES" sz="3200" dirty="0" smtClean="0">
                <a:solidFill>
                  <a:schemeClr val="tx1"/>
                </a:solidFill>
                <a:effectLst/>
                <a:latin typeface="Arial" pitchFamily="34" charset="0"/>
                <a:cs typeface="Arial" pitchFamily="34" charset="0"/>
              </a:rPr>
              <a:t> </a:t>
            </a:r>
            <a:r>
              <a:rPr lang="es-ES" sz="1800" dirty="0" smtClean="0">
                <a:solidFill>
                  <a:schemeClr val="tx1"/>
                </a:solidFill>
                <a:effectLst/>
                <a:latin typeface="Arial" pitchFamily="34" charset="0"/>
                <a:ea typeface="+mn-ea"/>
                <a:cs typeface="Arial" pitchFamily="34" charset="0"/>
              </a:rPr>
              <a:t>DE CONVENIOS</a:t>
            </a:r>
            <a:r>
              <a:rPr lang="es-ES" sz="1800" dirty="0" smtClean="0">
                <a:solidFill>
                  <a:schemeClr val="tx1"/>
                </a:solidFill>
                <a:effectLst/>
                <a:latin typeface="Arial" pitchFamily="34" charset="0"/>
                <a:cs typeface="Arial" pitchFamily="34" charset="0"/>
              </a:rPr>
              <a:t>: art 50.2.c)</a:t>
            </a:r>
            <a:endParaRPr lang="es-ES" sz="1800" dirty="0" smtClean="0">
              <a:solidFill>
                <a:schemeClr val="tx1"/>
              </a:solidFill>
              <a:effectLst/>
              <a:latin typeface="Arial" pitchFamily="34" charset="0"/>
              <a:ea typeface="+mn-ea"/>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331640" y="2276872"/>
            <a:ext cx="7355160" cy="3672407"/>
          </a:xfrm>
        </p:spPr>
        <p:txBody>
          <a:bodyPr>
            <a:normAutofit/>
          </a:bodyPr>
          <a:lstStyle/>
          <a:p>
            <a:pPr>
              <a:buFont typeface="Wingdings" pitchFamily="2" charset="2"/>
              <a:buChar char="ü"/>
            </a:pPr>
            <a:r>
              <a:rPr lang="es-ES" sz="1800" b="1" dirty="0" smtClean="0">
                <a:latin typeface="Arial" pitchFamily="34" charset="0"/>
                <a:cs typeface="Arial" pitchFamily="34" charset="0"/>
              </a:rPr>
              <a:t>Trámites, actuaciones e informes preceptivos, incluido, cuando proceda el informe de Presupuestos. </a:t>
            </a:r>
          </a:p>
          <a:p>
            <a:pPr>
              <a:buFont typeface="Wingdings" pitchFamily="2" charset="2"/>
              <a:buChar char="ü"/>
            </a:pPr>
            <a:r>
              <a:rPr lang="es-ES" sz="1800" b="1" dirty="0" smtClean="0">
                <a:latin typeface="Arial" pitchFamily="34" charset="0"/>
                <a:cs typeface="Arial" pitchFamily="34" charset="0"/>
              </a:rPr>
              <a:t>Informe favorable del Ministerio de Política Territorial y Función Pública en convenios con CCAA y EELL</a:t>
            </a:r>
          </a:p>
          <a:p>
            <a:pPr>
              <a:buFont typeface="Wingdings" pitchFamily="2" charset="2"/>
              <a:buChar char="ü"/>
            </a:pPr>
            <a:r>
              <a:rPr lang="es-ES" sz="1800" b="1" dirty="0" smtClean="0">
                <a:latin typeface="Arial" pitchFamily="34" charset="0"/>
                <a:cs typeface="Arial" pitchFamily="34" charset="0"/>
              </a:rPr>
              <a:t>Autorización del  Ministerio de Hacienda y Función Pública</a:t>
            </a:r>
          </a:p>
          <a:p>
            <a:pPr>
              <a:buFont typeface="Wingdings" pitchFamily="2" charset="2"/>
              <a:buChar char="ü"/>
            </a:pPr>
            <a:r>
              <a:rPr lang="es-ES" sz="1800" b="1" dirty="0" smtClean="0">
                <a:latin typeface="Arial" pitchFamily="34" charset="0"/>
                <a:cs typeface="Arial" pitchFamily="34" charset="0"/>
              </a:rPr>
              <a:t>Autorización Consejo de Ministros</a:t>
            </a:r>
          </a:p>
          <a:p>
            <a:pPr>
              <a:buFont typeface="Wingdings" pitchFamily="2" charset="2"/>
              <a:buChar char="ü"/>
            </a:pPr>
            <a:r>
              <a:rPr lang="es-ES" sz="1800" b="1" dirty="0" smtClean="0">
                <a:latin typeface="Arial" pitchFamily="34" charset="0"/>
                <a:cs typeface="Arial" pitchFamily="34" charset="0"/>
              </a:rPr>
              <a:t>Inscripción en REOICO</a:t>
            </a:r>
          </a:p>
          <a:p>
            <a:pPr>
              <a:buFont typeface="Wingdings" pitchFamily="2" charset="2"/>
              <a:buChar char="ü"/>
            </a:pPr>
            <a:r>
              <a:rPr lang="es-ES" sz="1800" b="1" dirty="0" smtClean="0">
                <a:latin typeface="Arial" pitchFamily="34" charset="0"/>
                <a:cs typeface="Arial" pitchFamily="34" charset="0"/>
              </a:rPr>
              <a:t>Publicación en BOE</a:t>
            </a:r>
            <a:endParaRPr lang="es-ES" sz="1800" b="1" dirty="0">
              <a:latin typeface="Arial" pitchFamily="34" charset="0"/>
              <a:cs typeface="Arial" pitchFamily="34" charset="0"/>
            </a:endParaRPr>
          </a:p>
        </p:txBody>
      </p:sp>
      <p:sp>
        <p:nvSpPr>
          <p:cNvPr id="3" name="2 Marcador de pie de página"/>
          <p:cNvSpPr>
            <a:spLocks noGrp="1"/>
          </p:cNvSpPr>
          <p:nvPr>
            <p:ph type="ftr" sz="quarter" idx="11"/>
          </p:nvPr>
        </p:nvSpPr>
        <p:spPr/>
        <p:txBody>
          <a:bodyPr/>
          <a:lstStyle/>
          <a:p>
            <a:pPr lvl="0"/>
            <a:r>
              <a:rPr lang="es-ES" dirty="0"/>
              <a:t>Los convenios en la Ley 40/2015</a:t>
            </a:r>
          </a:p>
        </p:txBody>
      </p:sp>
      <p:sp>
        <p:nvSpPr>
          <p:cNvPr id="5" name="4 Título"/>
          <p:cNvSpPr>
            <a:spLocks noGrp="1"/>
          </p:cNvSpPr>
          <p:nvPr>
            <p:ph type="title"/>
          </p:nvPr>
        </p:nvSpPr>
        <p:spPr/>
        <p:txBody>
          <a:bodyPr>
            <a:normAutofit/>
          </a:bodyPr>
          <a:lstStyle/>
          <a:p>
            <a:pPr algn="ctr"/>
            <a:r>
              <a:rPr lang="es-ES" sz="1800" dirty="0" smtClean="0">
                <a:solidFill>
                  <a:schemeClr val="tx1"/>
                </a:solidFill>
                <a:effectLst/>
                <a:latin typeface="Arial" pitchFamily="34" charset="0"/>
                <a:ea typeface="+mn-ea"/>
                <a:cs typeface="Arial" pitchFamily="34" charset="0"/>
              </a:rPr>
              <a:t>TRAMITACIÓN</a:t>
            </a:r>
            <a:r>
              <a:rPr lang="es-ES" sz="3200" dirty="0" smtClean="0">
                <a:solidFill>
                  <a:schemeClr val="tx1"/>
                </a:solidFill>
                <a:effectLst/>
              </a:rPr>
              <a:t> </a:t>
            </a:r>
            <a:r>
              <a:rPr lang="es-ES" sz="1800" dirty="0" smtClean="0">
                <a:solidFill>
                  <a:schemeClr val="tx1"/>
                </a:solidFill>
                <a:effectLst/>
                <a:latin typeface="Arial" pitchFamily="34" charset="0"/>
                <a:ea typeface="+mn-ea"/>
                <a:cs typeface="Arial" pitchFamily="34" charset="0"/>
              </a:rPr>
              <a:t>DE CONVENIOS</a:t>
            </a:r>
            <a:r>
              <a:rPr lang="es-ES" sz="1800" dirty="0" smtClean="0">
                <a:solidFill>
                  <a:schemeClr val="tx1"/>
                </a:solidFill>
                <a:effectLst/>
                <a:latin typeface="Arial" pitchFamily="34" charset="0"/>
                <a:cs typeface="Arial" pitchFamily="34" charset="0"/>
              </a:rPr>
              <a:t>: art 50.2.c)</a:t>
            </a:r>
            <a:br>
              <a:rPr lang="es-ES" sz="1800" dirty="0" smtClean="0">
                <a:solidFill>
                  <a:schemeClr val="tx1"/>
                </a:solidFill>
                <a:effectLst/>
                <a:latin typeface="Arial" pitchFamily="34" charset="0"/>
                <a:cs typeface="Arial" pitchFamily="34" charset="0"/>
              </a:rPr>
            </a:br>
            <a:r>
              <a:rPr lang="es-ES" sz="1800" dirty="0" smtClean="0">
                <a:solidFill>
                  <a:schemeClr val="tx1"/>
                </a:solidFill>
                <a:effectLst/>
                <a:latin typeface="Arial" pitchFamily="34" charset="0"/>
                <a:cs typeface="Arial" pitchFamily="34" charset="0"/>
              </a:rPr>
              <a:t>Orden de los trámites</a:t>
            </a:r>
            <a:endParaRPr lang="es-ES" sz="1800" dirty="0" smtClean="0">
              <a:solidFill>
                <a:schemeClr val="tx1"/>
              </a:solidFill>
              <a:effectLst/>
              <a:latin typeface="Arial" pitchFamily="34" charset="0"/>
              <a:ea typeface="+mn-ea"/>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83568" y="1340768"/>
            <a:ext cx="8013576" cy="4248472"/>
          </a:xfrm>
        </p:spPr>
        <p:txBody>
          <a:bodyPr>
            <a:noAutofit/>
          </a:bodyPr>
          <a:lstStyle/>
          <a:p>
            <a:pPr>
              <a:lnSpc>
                <a:spcPct val="150000"/>
              </a:lnSpc>
            </a:pPr>
            <a:r>
              <a:rPr lang="es-ES" sz="1800" dirty="0" smtClean="0">
                <a:latin typeface="Arial" pitchFamily="34" charset="0"/>
                <a:cs typeface="Arial" pitchFamily="34" charset="0"/>
              </a:rPr>
              <a:t>Informe favorable del Ministerio de Política Territorial y Función Pública. El Ministerio promotor remitirá (preferentemente SGT):</a:t>
            </a:r>
          </a:p>
          <a:p>
            <a:pPr lvl="1">
              <a:lnSpc>
                <a:spcPct val="150000"/>
              </a:lnSpc>
            </a:pPr>
            <a:r>
              <a:rPr lang="es-ES" sz="1800" dirty="0" smtClean="0">
                <a:latin typeface="Arial" pitchFamily="34" charset="0"/>
                <a:cs typeface="Arial" pitchFamily="34" charset="0"/>
              </a:rPr>
              <a:t>Texto del convenio</a:t>
            </a:r>
          </a:p>
          <a:p>
            <a:pPr lvl="1">
              <a:lnSpc>
                <a:spcPct val="150000"/>
              </a:lnSpc>
            </a:pPr>
            <a:r>
              <a:rPr lang="es-ES" sz="1800" dirty="0" smtClean="0">
                <a:latin typeface="Arial" pitchFamily="34" charset="0"/>
                <a:cs typeface="Arial" pitchFamily="34" charset="0"/>
              </a:rPr>
              <a:t>Memoria justificativa  </a:t>
            </a:r>
          </a:p>
          <a:p>
            <a:pPr lvl="1">
              <a:lnSpc>
                <a:spcPct val="150000"/>
              </a:lnSpc>
            </a:pPr>
            <a:r>
              <a:rPr lang="es-ES" sz="1800" dirty="0" smtClean="0">
                <a:latin typeface="Arial" pitchFamily="34" charset="0"/>
                <a:cs typeface="Arial" pitchFamily="34" charset="0"/>
              </a:rPr>
              <a:t>Informe del servicio jurídico:  Informe del órgano, organismo o entidad promotor del convenio en el que se manifieste si se han seguido las consideraciones del informe de la Abogacía del Estado o del servicio jurídico, y en el caso de no haberse seguido alguna de ellas su justificación</a:t>
            </a:r>
          </a:p>
          <a:p>
            <a:pPr lvl="1">
              <a:lnSpc>
                <a:spcPct val="150000"/>
              </a:lnSpc>
            </a:pPr>
            <a:r>
              <a:rPr lang="es-ES" sz="1800" dirty="0" smtClean="0">
                <a:latin typeface="Arial" pitchFamily="34" charset="0"/>
                <a:cs typeface="Arial" pitchFamily="34" charset="0"/>
              </a:rPr>
              <a:t>En su caso, informe del Ministerio </a:t>
            </a:r>
            <a:r>
              <a:rPr lang="es-ES" sz="1800" smtClean="0">
                <a:latin typeface="Arial" pitchFamily="34" charset="0"/>
                <a:cs typeface="Arial" pitchFamily="34" charset="0"/>
              </a:rPr>
              <a:t>de Hacienda</a:t>
            </a:r>
            <a:endParaRPr lang="es-ES" sz="1800" dirty="0" smtClean="0">
              <a:latin typeface="Arial" pitchFamily="34" charset="0"/>
              <a:cs typeface="Arial" pitchFamily="34" charset="0"/>
            </a:endParaRPr>
          </a:p>
          <a:p>
            <a:pPr lvl="1">
              <a:lnSpc>
                <a:spcPct val="150000"/>
              </a:lnSpc>
            </a:pPr>
            <a:endParaRPr lang="es-ES" sz="1200" dirty="0" smtClean="0">
              <a:latin typeface="Arial" pitchFamily="34" charset="0"/>
              <a:cs typeface="Arial" pitchFamily="34" charset="0"/>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6</a:t>
            </a:fld>
            <a:endParaRPr lang="es-ES"/>
          </a:p>
        </p:txBody>
      </p:sp>
      <p:sp>
        <p:nvSpPr>
          <p:cNvPr id="2" name="1 Título"/>
          <p:cNvSpPr>
            <a:spLocks noGrp="1"/>
          </p:cNvSpPr>
          <p:nvPr>
            <p:ph type="title"/>
          </p:nvPr>
        </p:nvSpPr>
        <p:spPr/>
        <p:txBody>
          <a:bodyPr>
            <a:noAutofit/>
          </a:bodyPr>
          <a:lstStyle/>
          <a:p>
            <a:pPr algn="ctr"/>
            <a:r>
              <a:rPr lang="es-ES" sz="2400" b="1" dirty="0" smtClean="0">
                <a:solidFill>
                  <a:schemeClr val="tx1"/>
                </a:solidFill>
                <a:effectLst/>
                <a:latin typeface="Arial" pitchFamily="34" charset="0"/>
                <a:cs typeface="Arial" pitchFamily="34" charset="0"/>
              </a:rPr>
              <a:t>Convenios con las Comunidades Autónomas</a:t>
            </a:r>
            <a:endParaRPr lang="es-ES" sz="2400" b="1" dirty="0">
              <a:solidFill>
                <a:schemeClr val="tx1"/>
              </a:solidFill>
              <a:effectLst/>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dirty="0"/>
              <a:t>Los convenios en la Ley 40/2015</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solidFill>
            <a:schemeClr val="accent6">
              <a:lumMod val="60000"/>
              <a:lumOff val="40000"/>
              <a:alpha val="19000"/>
            </a:schemeClr>
          </a:solidFill>
        </p:spPr>
        <p:txBody>
          <a:bodyPr>
            <a:normAutofit fontScale="40000" lnSpcReduction="20000"/>
          </a:bodyPr>
          <a:lstStyle/>
          <a:p>
            <a:endParaRPr lang="es-ES" dirty="0"/>
          </a:p>
          <a:p>
            <a:endParaRPr lang="es-ES" dirty="0"/>
          </a:p>
          <a:p>
            <a:pPr algn="just"/>
            <a:r>
              <a:rPr lang="es-ES" sz="3000" b="1" dirty="0">
                <a:latin typeface="Arial" pitchFamily="34" charset="0"/>
                <a:cs typeface="Arial" pitchFamily="34" charset="0"/>
              </a:rPr>
              <a:t>En el artículo 50 de la Ley 40/2015 se señalan los trámites a seguir para la suscripción de un convenio: Informe del servicio jurídico, otros informes preceptivos establecidos por la normativa aplicable y autorización de Hacienda. </a:t>
            </a:r>
          </a:p>
          <a:p>
            <a:pPr algn="just"/>
            <a:endParaRPr lang="es-ES" sz="3000" b="1" dirty="0">
              <a:latin typeface="Arial" pitchFamily="34" charset="0"/>
              <a:cs typeface="Arial" pitchFamily="34" charset="0"/>
            </a:endParaRPr>
          </a:p>
          <a:p>
            <a:pPr algn="just"/>
            <a:r>
              <a:rPr lang="es-ES" sz="3000" b="1" dirty="0">
                <a:latin typeface="Arial" pitchFamily="34" charset="0"/>
                <a:cs typeface="Arial" pitchFamily="34" charset="0"/>
              </a:rPr>
              <a:t>El informe de la </a:t>
            </a:r>
            <a:r>
              <a:rPr lang="es-ES" sz="3000" b="1" dirty="0" smtClean="0">
                <a:latin typeface="Arial" pitchFamily="34" charset="0"/>
                <a:cs typeface="Arial" pitchFamily="34" charset="0"/>
              </a:rPr>
              <a:t>DGCAEL </a:t>
            </a:r>
            <a:r>
              <a:rPr lang="es-ES" sz="3000" b="1" dirty="0">
                <a:latin typeface="Arial" pitchFamily="34" charset="0"/>
                <a:cs typeface="Arial" pitchFamily="34" charset="0"/>
              </a:rPr>
              <a:t>solo se exige a consecuencia de la inclusión en el artículo 50 de una autorización del Ministerio de Hacienda y Función Pública en la tramitación de los convenios, procedimiento concretado en el ACM de 15 de diciembre de 2017, en el que ya se incluye de forma expresa la necesidad de recabar, con anterioridad a la autorización, el informe de la DG en caso de que el convenio se vaya a suscribir con CCAA o EELL. Sin que exista ninguna norma que establezca que se deba solicitar con carácter preceptivo el informe de la DG para la tramitación de convenios que se suscriban con CCAA y EELL.</a:t>
            </a:r>
          </a:p>
          <a:p>
            <a:pPr algn="just"/>
            <a:endParaRPr lang="es-ES" sz="3000" b="1" dirty="0">
              <a:latin typeface="Arial" pitchFamily="34" charset="0"/>
              <a:cs typeface="Arial" pitchFamily="34" charset="0"/>
            </a:endParaRPr>
          </a:p>
          <a:p>
            <a:pPr algn="just"/>
            <a:r>
              <a:rPr lang="es-ES" sz="3000" b="1" dirty="0">
                <a:latin typeface="Arial" pitchFamily="34" charset="0"/>
                <a:cs typeface="Arial" pitchFamily="34" charset="0"/>
              </a:rPr>
              <a:t>Situación que no comparte ni el informe de la Abogacía del Estado ni el informe de la Secretaría de Estado de Presupuestos y Gastos. El primero de ellos se solicita en virtud de lo previsto en la propia Ley 40/2015 y en los artículos 20 a 22 del Real Decreto 997/2003, de 25 de julio, por el que se aprueba el Reglamento del Servicio Jurídico del Estado. El segundo de ellos se solicita en cumplimiento de lo establecido en la disposición adicional primera de la Ley </a:t>
            </a:r>
            <a:r>
              <a:rPr lang="es-ES" sz="3000" b="1" dirty="0" smtClean="0">
                <a:latin typeface="Arial" pitchFamily="34" charset="0"/>
                <a:cs typeface="Arial" pitchFamily="34" charset="0"/>
              </a:rPr>
              <a:t>6/2018, </a:t>
            </a:r>
            <a:r>
              <a:rPr lang="es-ES" sz="3000" b="1" dirty="0">
                <a:latin typeface="Arial" pitchFamily="34" charset="0"/>
                <a:cs typeface="Arial" pitchFamily="34" charset="0"/>
              </a:rPr>
              <a:t>de </a:t>
            </a:r>
            <a:r>
              <a:rPr lang="es-ES" sz="3000" b="1" dirty="0" smtClean="0">
                <a:latin typeface="Arial" pitchFamily="34" charset="0"/>
                <a:cs typeface="Arial" pitchFamily="34" charset="0"/>
              </a:rPr>
              <a:t>3 </a:t>
            </a:r>
            <a:r>
              <a:rPr lang="es-ES" sz="3000" b="1" dirty="0">
                <a:latin typeface="Arial" pitchFamily="34" charset="0"/>
                <a:cs typeface="Arial" pitchFamily="34" charset="0"/>
              </a:rPr>
              <a:t>de </a:t>
            </a:r>
            <a:r>
              <a:rPr lang="es-ES" sz="3000" b="1" dirty="0" smtClean="0">
                <a:latin typeface="Arial" pitchFamily="34" charset="0"/>
                <a:cs typeface="Arial" pitchFamily="34" charset="0"/>
              </a:rPr>
              <a:t>julio</a:t>
            </a:r>
            <a:r>
              <a:rPr lang="es-ES" sz="3000" b="1" dirty="0">
                <a:latin typeface="Arial" pitchFamily="34" charset="0"/>
                <a:cs typeface="Arial" pitchFamily="34" charset="0"/>
              </a:rPr>
              <a:t>, de Presupuestos Generales del Estado para el año </a:t>
            </a:r>
            <a:r>
              <a:rPr lang="es-ES" sz="3000" b="1" dirty="0" smtClean="0">
                <a:latin typeface="Arial" pitchFamily="34" charset="0"/>
                <a:cs typeface="Arial" pitchFamily="34" charset="0"/>
              </a:rPr>
              <a:t>2018 </a:t>
            </a:r>
            <a:r>
              <a:rPr lang="es-ES" sz="3000" b="1" dirty="0">
                <a:latin typeface="Arial" pitchFamily="34" charset="0"/>
                <a:cs typeface="Arial" pitchFamily="34" charset="0"/>
              </a:rPr>
              <a:t>en relación con el artículo 20.3 de la Ley Orgánica de Estabilidad Presupuestaria y Sostenibilidad Financiera, en la que sí se establece el carácter preceptivo, previo y vinculante de este informe.</a:t>
            </a:r>
          </a:p>
          <a:p>
            <a:pPr algn="just"/>
            <a:endParaRPr lang="es-ES" sz="3000" b="1" dirty="0">
              <a:latin typeface="Arial" pitchFamily="34" charset="0"/>
              <a:cs typeface="Arial" pitchFamily="34" charset="0"/>
            </a:endParaRPr>
          </a:p>
          <a:p>
            <a:pPr algn="just"/>
            <a:r>
              <a:rPr lang="es-ES" sz="3000" b="1" dirty="0">
                <a:latin typeface="Arial" pitchFamily="34" charset="0"/>
                <a:cs typeface="Arial" pitchFamily="34" charset="0"/>
              </a:rPr>
              <a:t>Por tanto, cuando un convenio está excluido de la autorización </a:t>
            </a:r>
            <a:r>
              <a:rPr lang="es-ES" sz="3000" b="1" dirty="0" smtClean="0">
                <a:latin typeface="Arial" pitchFamily="34" charset="0"/>
                <a:cs typeface="Arial" pitchFamily="34" charset="0"/>
              </a:rPr>
              <a:t>prevista en el artículo 50.2c por parte del </a:t>
            </a:r>
            <a:r>
              <a:rPr lang="es-ES" sz="3000" b="1" dirty="0">
                <a:latin typeface="Arial" pitchFamily="34" charset="0"/>
                <a:cs typeface="Arial" pitchFamily="34" charset="0"/>
              </a:rPr>
              <a:t>Ministerio de </a:t>
            </a:r>
            <a:r>
              <a:rPr lang="es-ES" sz="3000" b="1" dirty="0" smtClean="0">
                <a:latin typeface="Arial" pitchFamily="34" charset="0"/>
                <a:cs typeface="Arial" pitchFamily="34" charset="0"/>
              </a:rPr>
              <a:t>Hacienda, </a:t>
            </a:r>
            <a:r>
              <a:rPr lang="es-ES" sz="3000" b="1" dirty="0">
                <a:latin typeface="Arial" pitchFamily="34" charset="0"/>
                <a:cs typeface="Arial" pitchFamily="34" charset="0"/>
              </a:rPr>
              <a:t>no hay que solicitar informe a la Dirección General de </a:t>
            </a:r>
            <a:r>
              <a:rPr lang="es-ES" sz="3000" b="1" dirty="0" smtClean="0">
                <a:latin typeface="Arial" pitchFamily="34" charset="0"/>
                <a:cs typeface="Arial" pitchFamily="34" charset="0"/>
              </a:rPr>
              <a:t>Cooperación Autonómica y Local</a:t>
            </a:r>
            <a:endParaRPr lang="es-ES" sz="3000" b="1" dirty="0">
              <a:latin typeface="Arial" pitchFamily="34" charset="0"/>
              <a:cs typeface="Arial" pitchFamily="34" charset="0"/>
            </a:endParaRPr>
          </a:p>
          <a:p>
            <a:pPr algn="just"/>
            <a:endParaRPr lang="es-ES" sz="3000" b="1" dirty="0">
              <a:latin typeface="Arial" pitchFamily="34" charset="0"/>
              <a:cs typeface="Arial" pitchFamily="34" charset="0"/>
            </a:endParaRPr>
          </a:p>
          <a:p>
            <a:endParaRPr lang="es-ES" dirty="0"/>
          </a:p>
        </p:txBody>
      </p:sp>
      <p:sp>
        <p:nvSpPr>
          <p:cNvPr id="3" name="2 Marcador de pie de página"/>
          <p:cNvSpPr>
            <a:spLocks noGrp="1"/>
          </p:cNvSpPr>
          <p:nvPr>
            <p:ph type="ftr" sz="quarter" idx="11"/>
          </p:nvPr>
        </p:nvSpPr>
        <p:spPr/>
        <p:txBody>
          <a:bodyPr/>
          <a:lstStyle/>
          <a:p>
            <a:r>
              <a:rPr lang="es-ES" dirty="0" smtClean="0"/>
              <a:t>Los convenios en la Ley 40/2015</a:t>
            </a:r>
            <a:endParaRPr lang="es-ES" dirty="0"/>
          </a:p>
        </p:txBody>
      </p:sp>
      <p:sp>
        <p:nvSpPr>
          <p:cNvPr id="4" name="3 Título"/>
          <p:cNvSpPr>
            <a:spLocks noGrp="1"/>
          </p:cNvSpPr>
          <p:nvPr>
            <p:ph type="title"/>
          </p:nvPr>
        </p:nvSpPr>
        <p:spPr>
          <a:solidFill>
            <a:schemeClr val="bg2">
              <a:lumMod val="50000"/>
              <a:alpha val="19000"/>
            </a:schemeClr>
          </a:solidFill>
        </p:spPr>
        <p:txBody>
          <a:bodyPr>
            <a:normAutofit fontScale="90000"/>
          </a:bodyPr>
          <a:lstStyle/>
          <a:p>
            <a:pPr algn="just"/>
            <a:r>
              <a:rPr lang="es-ES" sz="1800" dirty="0" smtClean="0">
                <a:latin typeface="Arial" pitchFamily="34" charset="0"/>
                <a:cs typeface="Arial" pitchFamily="34" charset="0"/>
              </a:rPr>
              <a:t/>
            </a:r>
            <a:br>
              <a:rPr lang="es-ES" sz="1800" dirty="0" smtClean="0">
                <a:latin typeface="Arial" pitchFamily="34" charset="0"/>
                <a:cs typeface="Arial" pitchFamily="34" charset="0"/>
              </a:rPr>
            </a:br>
            <a:r>
              <a:rPr lang="es-ES" sz="1800" dirty="0">
                <a:latin typeface="Arial" pitchFamily="34" charset="0"/>
                <a:cs typeface="Arial" pitchFamily="34" charset="0"/>
              </a:rPr>
              <a:t/>
            </a:r>
            <a:br>
              <a:rPr lang="es-ES" sz="1800" dirty="0">
                <a:latin typeface="Arial" pitchFamily="34" charset="0"/>
                <a:cs typeface="Arial" pitchFamily="34" charset="0"/>
              </a:rPr>
            </a:br>
            <a:r>
              <a:rPr lang="es-ES" sz="1800" dirty="0" smtClean="0">
                <a:solidFill>
                  <a:schemeClr val="tx1"/>
                </a:solidFill>
                <a:effectLst/>
                <a:latin typeface="Arial" pitchFamily="34" charset="0"/>
                <a:cs typeface="Arial" pitchFamily="34" charset="0"/>
              </a:rPr>
              <a:t>El </a:t>
            </a:r>
            <a:r>
              <a:rPr lang="es-ES" sz="1800" dirty="0">
                <a:solidFill>
                  <a:schemeClr val="tx1"/>
                </a:solidFill>
                <a:effectLst/>
                <a:latin typeface="Arial" pitchFamily="34" charset="0"/>
                <a:cs typeface="Arial" pitchFamily="34" charset="0"/>
              </a:rPr>
              <a:t>informe de la Dirección General de Cooperación Autonómica y </a:t>
            </a:r>
            <a:r>
              <a:rPr lang="es-ES" sz="1800" dirty="0" smtClean="0">
                <a:solidFill>
                  <a:schemeClr val="tx1"/>
                </a:solidFill>
                <a:effectLst/>
                <a:latin typeface="Arial" pitchFamily="34" charset="0"/>
                <a:cs typeface="Arial" pitchFamily="34" charset="0"/>
              </a:rPr>
              <a:t>Local en </a:t>
            </a:r>
            <a:r>
              <a:rPr lang="es-ES" sz="1800" dirty="0">
                <a:solidFill>
                  <a:schemeClr val="tx1"/>
                </a:solidFill>
                <a:effectLst/>
                <a:latin typeface="Arial" pitchFamily="34" charset="0"/>
                <a:cs typeface="Arial" pitchFamily="34" charset="0"/>
              </a:rPr>
              <a:t>el caso de convenios excluidos de la tramitación del artículo 50 de la Ley 40/2015</a:t>
            </a:r>
            <a:r>
              <a:rPr lang="es-ES" sz="1800" dirty="0" smtClean="0">
                <a:solidFill>
                  <a:schemeClr val="tx1"/>
                </a:solidFill>
                <a:effectLst/>
                <a:latin typeface="Arial" pitchFamily="34" charset="0"/>
                <a:cs typeface="Arial" pitchFamily="34" charset="0"/>
              </a:rPr>
              <a:t>.</a:t>
            </a:r>
            <a:r>
              <a:rPr lang="es-ES" dirty="0"/>
              <a:t/>
            </a:r>
            <a:br>
              <a:rPr lang="es-ES" dirty="0"/>
            </a:br>
            <a:endParaRPr lang="es-ES" dirty="0"/>
          </a:p>
        </p:txBody>
      </p:sp>
    </p:spTree>
    <p:extLst>
      <p:ext uri="{BB962C8B-B14F-4D97-AF65-F5344CB8AC3E}">
        <p14:creationId xmlns:p14="http://schemas.microsoft.com/office/powerpoint/2010/main" val="2330779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 sz="1800" dirty="0" smtClean="0">
                <a:latin typeface="Arial" pitchFamily="34" charset="0"/>
                <a:cs typeface="Arial" pitchFamily="34" charset="0"/>
              </a:rPr>
              <a:t>Cuando normativamente resulte preceptiva</a:t>
            </a:r>
          </a:p>
          <a:p>
            <a:pPr>
              <a:buNone/>
            </a:pPr>
            <a:endParaRPr lang="es-ES" sz="1800" dirty="0" smtClean="0">
              <a:latin typeface="Arial" pitchFamily="34" charset="0"/>
              <a:cs typeface="Arial" pitchFamily="34" charset="0"/>
            </a:endParaRPr>
          </a:p>
          <a:p>
            <a:r>
              <a:rPr lang="es-ES" sz="1800" dirty="0" smtClean="0">
                <a:latin typeface="Arial" pitchFamily="34" charset="0"/>
                <a:cs typeface="Arial" pitchFamily="34" charset="0"/>
              </a:rPr>
              <a:t>En convenios con CCAA:</a:t>
            </a:r>
          </a:p>
          <a:p>
            <a:pPr lvl="1"/>
            <a:r>
              <a:rPr lang="es-ES" sz="1800" dirty="0" smtClean="0">
                <a:latin typeface="Arial" pitchFamily="34" charset="0"/>
                <a:cs typeface="Arial" pitchFamily="34" charset="0"/>
              </a:rPr>
              <a:t>Compromisos económicos para la AGE o sus organismos públicos y entidades de derecho público vinculados o dependientes superiores a 500.000 euros</a:t>
            </a:r>
          </a:p>
          <a:p>
            <a:pPr lvl="1"/>
            <a:r>
              <a:rPr lang="es-ES" sz="1800" dirty="0" smtClean="0">
                <a:latin typeface="Arial" pitchFamily="34" charset="0"/>
                <a:cs typeface="Arial" pitchFamily="34" charset="0"/>
              </a:rPr>
              <a:t>Especial relevancia apreciada por el Ministerio de Política Territorial y Función Pública </a:t>
            </a:r>
            <a:endParaRPr lang="es-ES" sz="1800" dirty="0">
              <a:latin typeface="Arial" pitchFamily="34" charset="0"/>
              <a:cs typeface="Arial" pitchFamily="34" charset="0"/>
            </a:endParaRPr>
          </a:p>
        </p:txBody>
      </p:sp>
      <p:sp>
        <p:nvSpPr>
          <p:cNvPr id="3" name="2 Marcador de pie de página"/>
          <p:cNvSpPr>
            <a:spLocks noGrp="1"/>
          </p:cNvSpPr>
          <p:nvPr>
            <p:ph type="ftr" sz="quarter" idx="11"/>
          </p:nvPr>
        </p:nvSpPr>
        <p:spPr/>
        <p:txBody>
          <a:bodyPr/>
          <a:lstStyle/>
          <a:p>
            <a:r>
              <a:rPr lang="es-ES" dirty="0"/>
              <a:t>Los convenios en la Ley 40/2015</a:t>
            </a:r>
          </a:p>
        </p:txBody>
      </p:sp>
      <p:sp>
        <p:nvSpPr>
          <p:cNvPr id="4" name="3 Título"/>
          <p:cNvSpPr>
            <a:spLocks noGrp="1"/>
          </p:cNvSpPr>
          <p:nvPr>
            <p:ph type="title"/>
          </p:nvPr>
        </p:nvSpPr>
        <p:spPr/>
        <p:txBody>
          <a:bodyPr>
            <a:normAutofit/>
          </a:bodyPr>
          <a:lstStyle/>
          <a:p>
            <a:pPr algn="ctr"/>
            <a:r>
              <a:rPr lang="es-ES" sz="2800" dirty="0" smtClean="0">
                <a:solidFill>
                  <a:schemeClr val="tx1"/>
                </a:solidFill>
                <a:effectLst/>
                <a:latin typeface="Arial" pitchFamily="34" charset="0"/>
                <a:cs typeface="Arial" pitchFamily="34" charset="0"/>
              </a:rPr>
              <a:t>Autorización del Consejo de Ministros</a:t>
            </a:r>
            <a:endParaRPr lang="es-ES" sz="2800" dirty="0">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628800"/>
            <a:ext cx="7869560" cy="2736303"/>
          </a:xfrm>
        </p:spPr>
        <p:txBody>
          <a:bodyPr>
            <a:noAutofit/>
          </a:bodyPr>
          <a:lstStyle/>
          <a:p>
            <a:pPr algn="just"/>
            <a:r>
              <a:rPr lang="es-ES" sz="1800" dirty="0" smtClean="0">
                <a:latin typeface="Arial" pitchFamily="34" charset="0"/>
                <a:cs typeface="Arial" pitchFamily="34" charset="0"/>
              </a:rPr>
              <a:t>Necesidad de suscribir el convenio y la oportunidad de hacerlo en ese momento.</a:t>
            </a:r>
          </a:p>
          <a:p>
            <a:r>
              <a:rPr lang="es-ES" sz="1800" dirty="0" smtClean="0">
                <a:latin typeface="Arial" pitchFamily="34" charset="0"/>
                <a:cs typeface="Arial" pitchFamily="34" charset="0"/>
              </a:rPr>
              <a:t>Su impacto económico cuantificado.</a:t>
            </a:r>
          </a:p>
          <a:p>
            <a:pPr algn="just"/>
            <a:r>
              <a:rPr lang="es-ES" sz="1800" dirty="0" smtClean="0">
                <a:latin typeface="Arial" pitchFamily="34" charset="0"/>
                <a:cs typeface="Arial" pitchFamily="34" charset="0"/>
              </a:rPr>
              <a:t>a justificación de la naturaleza jurídica del convenio y, en particular, el carácter no contractual de la actividad a la que se refiere el convenio.</a:t>
            </a:r>
          </a:p>
          <a:p>
            <a:pPr algn="just"/>
            <a:r>
              <a:rPr lang="es-ES" sz="1800" dirty="0" smtClean="0">
                <a:latin typeface="Arial" pitchFamily="34" charset="0"/>
                <a:cs typeface="Arial" pitchFamily="34" charset="0"/>
              </a:rPr>
              <a:t>Justificación del cumplimiento de lo previsto en la Ley 40/2015, de 1 de octubre, en particular, lo previsto en el artículo 48 de la citada ley  </a:t>
            </a:r>
            <a:endParaRPr lang="es-ES" sz="1800" dirty="0">
              <a:latin typeface="Arial" pitchFamily="34" charset="0"/>
              <a:cs typeface="Arial" pitchFamily="34" charset="0"/>
            </a:endParaRPr>
          </a:p>
        </p:txBody>
      </p:sp>
      <p:sp>
        <p:nvSpPr>
          <p:cNvPr id="3" name="2 Marcador de pie de página"/>
          <p:cNvSpPr>
            <a:spLocks noGrp="1"/>
          </p:cNvSpPr>
          <p:nvPr>
            <p:ph type="ftr" sz="quarter" idx="11"/>
          </p:nvPr>
        </p:nvSpPr>
        <p:spPr/>
        <p:txBody>
          <a:bodyPr/>
          <a:lstStyle/>
          <a:p>
            <a:r>
              <a:rPr lang="es-ES" dirty="0"/>
              <a:t>Los convenios en la Ley 40/2015</a:t>
            </a:r>
          </a:p>
        </p:txBody>
      </p:sp>
      <p:sp>
        <p:nvSpPr>
          <p:cNvPr id="4" name="3 Título"/>
          <p:cNvSpPr>
            <a:spLocks noGrp="1"/>
          </p:cNvSpPr>
          <p:nvPr>
            <p:ph type="title"/>
          </p:nvPr>
        </p:nvSpPr>
        <p:spPr/>
        <p:txBody>
          <a:bodyPr>
            <a:normAutofit/>
          </a:bodyPr>
          <a:lstStyle/>
          <a:p>
            <a:pPr algn="ctr"/>
            <a:r>
              <a:rPr lang="es-ES" sz="2800" dirty="0" smtClean="0">
                <a:solidFill>
                  <a:schemeClr val="tx1"/>
                </a:solidFill>
                <a:effectLst/>
                <a:latin typeface="Arial" pitchFamily="34" charset="0"/>
                <a:cs typeface="Arial" pitchFamily="34" charset="0"/>
              </a:rPr>
              <a:t>Contenido de la Memoria justificativa</a:t>
            </a:r>
            <a:endParaRPr lang="es-ES" sz="2800" dirty="0">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2107</Words>
  <Application>Microsoft Office PowerPoint</Application>
  <PresentationFormat>Presentación en pantalla (4:3)</PresentationFormat>
  <Paragraphs>152</Paragraphs>
  <Slides>19</Slides>
  <Notes>0</Notes>
  <HiddenSlides>0</HiddenSlides>
  <MMClips>0</MMClips>
  <ScaleCrop>false</ScaleCrop>
  <HeadingPairs>
    <vt:vector size="4" baseType="variant">
      <vt:variant>
        <vt:lpstr>Tema</vt:lpstr>
      </vt:variant>
      <vt:variant>
        <vt:i4>2</vt:i4>
      </vt:variant>
      <vt:variant>
        <vt:lpstr>Títulos de diapositiva</vt:lpstr>
      </vt:variant>
      <vt:variant>
        <vt:i4>19</vt:i4>
      </vt:variant>
    </vt:vector>
  </HeadingPairs>
  <TitlesOfParts>
    <vt:vector size="21" baseType="lpstr">
      <vt:lpstr>Concurrencia</vt:lpstr>
      <vt:lpstr>1_Concurrencia</vt:lpstr>
      <vt:lpstr>     LOS CONVENIOS EN LA LEY 40/2015</vt:lpstr>
      <vt:lpstr>TRÁMITES PRECEPTIVOS PARA LA SUSCRIPCIÓN DE CONVENIOS Y  SUS EFECTOS. </vt:lpstr>
      <vt:lpstr>TRAMITACIÓN DE CONVENIOS: art 50.2.c)</vt:lpstr>
      <vt:lpstr>TRAMITACIÓN DE CONVENIOS: art 50.2.c)</vt:lpstr>
      <vt:lpstr>TRAMITACIÓN DE CONVENIOS: art 50.2.c) Orden de los trámites</vt:lpstr>
      <vt:lpstr>Convenios con las Comunidades Autónomas</vt:lpstr>
      <vt:lpstr>  El informe de la Dirección General de Cooperación Autonómica y Local en el caso de convenios excluidos de la tramitación del artículo 50 de la Ley 40/2015. </vt:lpstr>
      <vt:lpstr>Autorización del Consejo de Ministros</vt:lpstr>
      <vt:lpstr>Contenido de la Memoria justificativa</vt:lpstr>
      <vt:lpstr>Excepciones a la solicitud de autorización 50.2.c)</vt:lpstr>
      <vt:lpstr>Excepciones a la solicitud de autorización 50.2.c)</vt:lpstr>
      <vt:lpstr>Excepciones a la solicitud de autorización 50.2.c)</vt:lpstr>
      <vt:lpstr>Excepciones a la solicitud de autorización 50.2.c)</vt:lpstr>
      <vt:lpstr>Excepciones a la solicitud de autorización 50.2.c)</vt:lpstr>
      <vt:lpstr>Excepciones a la solicitud de autorización 50.2.c)</vt:lpstr>
      <vt:lpstr>Extinción</vt:lpstr>
      <vt:lpstr>Efectos de la extinción</vt:lpstr>
      <vt:lpstr>Remisión al Tribunal de Cuentas </vt:lpstr>
      <vt:lpstr>REMISIÓN AL SENADO</vt:lpstr>
    </vt:vector>
  </TitlesOfParts>
  <Company>DSIC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NOVEDADES EN MATERIA DE CONVENIOS EN LA LEY 40/2015</dc:title>
  <dc:creator>manueljulio.sanchez</dc:creator>
  <cp:lastModifiedBy>manueljulio.sanchez</cp:lastModifiedBy>
  <cp:revision>42</cp:revision>
  <cp:lastPrinted>2019-03-21T11:55:40Z</cp:lastPrinted>
  <dcterms:created xsi:type="dcterms:W3CDTF">2017-10-25T15:31:45Z</dcterms:created>
  <dcterms:modified xsi:type="dcterms:W3CDTF">2019-03-21T12:24:50Z</dcterms:modified>
</cp:coreProperties>
</file>